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Default Extension="svg" ContentType="image/sv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7" r:id="rId2"/>
    <p:sldId id="258" r:id="rId3"/>
    <p:sldId id="259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68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5114D2-75C5-4129-911F-5C8C291E1039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8ECA0D-45AA-40AA-8DCC-31E98F99F00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87359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03EF9-3A9E-460B-8BA5-7EB9E5F1451A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95FDA-6EF3-4275-AD80-EB69A05E92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03EF9-3A9E-460B-8BA5-7EB9E5F1451A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95FDA-6EF3-4275-AD80-EB69A05E92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03EF9-3A9E-460B-8BA5-7EB9E5F1451A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95FDA-6EF3-4275-AD80-EB69A05E92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03EF9-3A9E-460B-8BA5-7EB9E5F1451A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95FDA-6EF3-4275-AD80-EB69A05E92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03EF9-3A9E-460B-8BA5-7EB9E5F1451A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95FDA-6EF3-4275-AD80-EB69A05E92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03EF9-3A9E-460B-8BA5-7EB9E5F1451A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95FDA-6EF3-4275-AD80-EB69A05E92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03EF9-3A9E-460B-8BA5-7EB9E5F1451A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95FDA-6EF3-4275-AD80-EB69A05E92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03EF9-3A9E-460B-8BA5-7EB9E5F1451A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95FDA-6EF3-4275-AD80-EB69A05E92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03EF9-3A9E-460B-8BA5-7EB9E5F1451A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95FDA-6EF3-4275-AD80-EB69A05E92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03EF9-3A9E-460B-8BA5-7EB9E5F1451A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95FDA-6EF3-4275-AD80-EB69A05E92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03EF9-3A9E-460B-8BA5-7EB9E5F1451A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95FDA-6EF3-4275-AD80-EB69A05E92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03EF9-3A9E-460B-8BA5-7EB9E5F1451A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395FDA-6EF3-4275-AD80-EB69A05E920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1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0975" y="76200"/>
            <a:ext cx="2091226" cy="1524000"/>
          </a:xfrm>
          <a:custGeom>
            <a:avLst/>
            <a:gdLst/>
            <a:ahLst/>
            <a:cxnLst/>
            <a:rect l="l" t="t" r="r" b="b"/>
            <a:pathLst>
              <a:path w="4230168" h="4114800">
                <a:moveTo>
                  <a:pt x="0" y="0"/>
                </a:moveTo>
                <a:lnTo>
                  <a:pt x="4230168" y="0"/>
                </a:lnTo>
                <a:lnTo>
                  <a:pt x="42301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6699393"/>
            <a:ext cx="8086458" cy="158611"/>
            <a:chOff x="0" y="0"/>
            <a:chExt cx="4259533" cy="6266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59533" cy="62661"/>
            </a:xfrm>
            <a:custGeom>
              <a:avLst/>
              <a:gdLst/>
              <a:ahLst/>
              <a:cxnLst/>
              <a:rect l="l" t="t" r="r" b="b"/>
              <a:pathLst>
                <a:path w="4259533" h="62661">
                  <a:moveTo>
                    <a:pt x="0" y="0"/>
                  </a:moveTo>
                  <a:lnTo>
                    <a:pt x="4259533" y="0"/>
                  </a:lnTo>
                  <a:lnTo>
                    <a:pt x="4259533" y="62661"/>
                  </a:lnTo>
                  <a:lnTo>
                    <a:pt x="0" y="62661"/>
                  </a:lnTo>
                  <a:close/>
                </a:path>
              </a:pathLst>
            </a:custGeom>
            <a:solidFill>
              <a:srgbClr val="F79C78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59533" cy="1007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89"/>
                </a:lnSpc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Freeform 14"/>
          <p:cNvSpPr/>
          <p:nvPr/>
        </p:nvSpPr>
        <p:spPr>
          <a:xfrm>
            <a:off x="7239002" y="4267204"/>
            <a:ext cx="1805295" cy="2341413"/>
          </a:xfrm>
          <a:custGeom>
            <a:avLst/>
            <a:gdLst/>
            <a:ahLst/>
            <a:cxnLst/>
            <a:rect l="l" t="t" r="r" b="b"/>
            <a:pathLst>
              <a:path w="3610589" h="3512119">
                <a:moveTo>
                  <a:pt x="0" y="0"/>
                </a:moveTo>
                <a:lnTo>
                  <a:pt x="3610589" y="0"/>
                </a:lnTo>
                <a:lnTo>
                  <a:pt x="3610589" y="3512118"/>
                </a:lnTo>
                <a:lnTo>
                  <a:pt x="0" y="3512118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36">
            <a:extLst>
              <a:ext uri="{FF2B5EF4-FFF2-40B4-BE49-F238E27FC236}">
                <a16:creationId xmlns="" xmlns:a16="http://schemas.microsoft.com/office/drawing/2014/main" id="{1DF24EF2-19B2-A45E-DE00-44D0C26B378C}"/>
              </a:ext>
            </a:extLst>
          </p:cNvPr>
          <p:cNvSpPr/>
          <p:nvPr/>
        </p:nvSpPr>
        <p:spPr>
          <a:xfrm>
            <a:off x="2132210" y="4377548"/>
            <a:ext cx="4879583" cy="2480452"/>
          </a:xfrm>
          <a:custGeom>
            <a:avLst/>
            <a:gdLst/>
            <a:ahLst/>
            <a:cxnLst/>
            <a:rect l="l" t="t" r="r" b="b"/>
            <a:pathLst>
              <a:path w="2295169" h="875033">
                <a:moveTo>
                  <a:pt x="0" y="0"/>
                </a:moveTo>
                <a:lnTo>
                  <a:pt x="2295169" y="0"/>
                </a:lnTo>
                <a:lnTo>
                  <a:pt x="2295169" y="875033"/>
                </a:lnTo>
                <a:lnTo>
                  <a:pt x="0" y="875033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Rectangle 9"/>
          <p:cNvSpPr/>
          <p:nvPr/>
        </p:nvSpPr>
        <p:spPr>
          <a:xfrm>
            <a:off x="762000" y="1828802"/>
            <a:ext cx="7848600" cy="21082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2800" b="1" smtClean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CHÀO MỪNG CÁC EM ĐẾN VỚI </a:t>
            </a:r>
            <a:endParaRPr lang="en-US" sz="2800" b="1" smtClean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 LỊCH SỬ </a:t>
            </a:r>
            <a:r>
              <a:rPr lang="en-US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ĐỊA LÍ 4 </a:t>
            </a:r>
          </a:p>
          <a:p>
            <a:pPr algn="ctr">
              <a:spcAft>
                <a:spcPts val="600"/>
              </a:spcAft>
            </a:pPr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(BỘ SÁCH CÁNH DIỀU)</a:t>
            </a:r>
          </a:p>
          <a:p>
            <a:pPr algn="ctr">
              <a:spcAft>
                <a:spcPts val="600"/>
              </a:spcAft>
            </a:pPr>
            <a:r>
              <a:rPr lang="en-US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HÔM NAY</a:t>
            </a:r>
            <a:r>
              <a:rPr lang="vi-VN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58168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CC2CBA2-3A4E-31AE-19F5-7728E6EFBF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FF5D13F-AA92-2A25-6F9E-C501C753BC8C}"/>
              </a:ext>
            </a:extLst>
          </p:cNvPr>
          <p:cNvSpPr txBox="1"/>
          <p:nvPr/>
        </p:nvSpPr>
        <p:spPr>
          <a:xfrm>
            <a:off x="209550" y="738471"/>
            <a:ext cx="8724900" cy="11339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2.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Em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khóa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xmlns="" id="{06018E21-8465-9DA1-D362-F3BA4C9F8953}"/>
              </a:ext>
            </a:extLst>
          </p:cNvPr>
          <p:cNvGrpSpPr/>
          <p:nvPr/>
        </p:nvGrpSpPr>
        <p:grpSpPr>
          <a:xfrm>
            <a:off x="152400" y="2057400"/>
            <a:ext cx="8782050" cy="4662815"/>
            <a:chOff x="304800" y="2626274"/>
            <a:chExt cx="17564100" cy="699422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FAAB11CC-B220-35BA-4071-D78A622C2ADB}"/>
                </a:ext>
              </a:extLst>
            </p:cNvPr>
            <p:cNvSpPr/>
            <p:nvPr/>
          </p:nvSpPr>
          <p:spPr>
            <a:xfrm>
              <a:off x="419100" y="3009900"/>
              <a:ext cx="17449800" cy="6324600"/>
            </a:xfrm>
            <a:prstGeom prst="roundRect">
              <a:avLst>
                <a:gd name="adj" fmla="val 457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57150">
              <a:solidFill>
                <a:schemeClr val="accent6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7F85BF71-C310-7C19-7F3C-A49A6A50BAF2}"/>
                </a:ext>
              </a:extLst>
            </p:cNvPr>
            <p:cNvSpPr txBox="1"/>
            <p:nvPr/>
          </p:nvSpPr>
          <p:spPr>
            <a:xfrm>
              <a:off x="304800" y="2626274"/>
              <a:ext cx="17297400" cy="6994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81019" indent="-381019" algn="just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sz="2200" b="1" dirty="0" err="1">
                  <a:latin typeface="Times New Roman" pitchFamily="18" charset="0"/>
                  <a:cs typeface="Times New Roman" pitchFamily="18" charset="0"/>
                </a:rPr>
                <a:t>Nhân</a:t>
              </a:r>
              <a:r>
                <a:rPr lang="en-US" sz="2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200" b="1" dirty="0" err="1">
                  <a:latin typeface="Times New Roman" pitchFamily="18" charset="0"/>
                  <a:cs typeface="Times New Roman" pitchFamily="18" charset="0"/>
                </a:rPr>
                <a:t>vật</a:t>
              </a:r>
              <a:r>
                <a:rPr lang="en-US" sz="2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200" b="1" dirty="0" err="1">
                  <a:latin typeface="Times New Roman" pitchFamily="18" charset="0"/>
                  <a:cs typeface="Times New Roman" pitchFamily="18" charset="0"/>
                </a:rPr>
                <a:t>lịch</a:t>
              </a:r>
              <a:r>
                <a:rPr lang="en-US" sz="2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200" b="1" dirty="0" err="1">
                  <a:latin typeface="Times New Roman" pitchFamily="18" charset="0"/>
                  <a:cs typeface="Times New Roman" pitchFamily="18" charset="0"/>
                </a:rPr>
                <a:t>sử</a:t>
              </a:r>
              <a:r>
                <a:rPr lang="en-US" sz="2200" b="1" dirty="0">
                  <a:latin typeface="Times New Roman" pitchFamily="18" charset="0"/>
                  <a:cs typeface="Times New Roman" pitchFamily="18" charset="0"/>
                </a:rPr>
                <a:t>: </a:t>
              </a:r>
              <a:r>
                <a:rPr lang="en-US" sz="2200" dirty="0" err="1">
                  <a:latin typeface="Times New Roman" pitchFamily="18" charset="0"/>
                  <a:cs typeface="Times New Roman" pitchFamily="18" charset="0"/>
                </a:rPr>
                <a:t>Đinh</a:t>
              </a:r>
              <a:r>
                <a:rPr lang="en-US" sz="2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200" dirty="0" err="1">
                  <a:latin typeface="Times New Roman" pitchFamily="18" charset="0"/>
                  <a:cs typeface="Times New Roman" pitchFamily="18" charset="0"/>
                </a:rPr>
                <a:t>Núp</a:t>
              </a:r>
              <a:r>
                <a:rPr lang="en-US" sz="2200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200" dirty="0" err="1">
                  <a:latin typeface="Times New Roman" pitchFamily="18" charset="0"/>
                  <a:cs typeface="Times New Roman" pitchFamily="18" charset="0"/>
                </a:rPr>
                <a:t>Nguyễn</a:t>
              </a:r>
              <a:r>
                <a:rPr lang="en-US" sz="2200" dirty="0">
                  <a:latin typeface="Times New Roman" pitchFamily="18" charset="0"/>
                  <a:cs typeface="Times New Roman" pitchFamily="18" charset="0"/>
                </a:rPr>
                <a:t> Trung </a:t>
              </a:r>
              <a:r>
                <a:rPr lang="en-US" sz="2200" dirty="0" err="1">
                  <a:latin typeface="Times New Roman" pitchFamily="18" charset="0"/>
                  <a:cs typeface="Times New Roman" pitchFamily="18" charset="0"/>
                </a:rPr>
                <a:t>Trực</a:t>
              </a:r>
              <a:r>
                <a:rPr lang="en-US" sz="2200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200" dirty="0" err="1">
                  <a:latin typeface="Times New Roman" pitchFamily="18" charset="0"/>
                  <a:cs typeface="Times New Roman" pitchFamily="18" charset="0"/>
                </a:rPr>
                <a:t>Nguyễn</a:t>
              </a:r>
              <a:r>
                <a:rPr lang="en-US" sz="2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200" dirty="0" err="1">
                  <a:latin typeface="Times New Roman" pitchFamily="18" charset="0"/>
                  <a:cs typeface="Times New Roman" pitchFamily="18" charset="0"/>
                </a:rPr>
                <a:t>Hữu</a:t>
              </a:r>
              <a:r>
                <a:rPr lang="en-US" sz="2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200" dirty="0" err="1">
                  <a:latin typeface="Times New Roman" pitchFamily="18" charset="0"/>
                  <a:cs typeface="Times New Roman" pitchFamily="18" charset="0"/>
                </a:rPr>
                <a:t>Cảnh</a:t>
              </a:r>
              <a:r>
                <a:rPr lang="en-US" sz="2200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200" dirty="0" err="1">
                  <a:latin typeface="Times New Roman" pitchFamily="18" charset="0"/>
                  <a:cs typeface="Times New Roman" pitchFamily="18" charset="0"/>
                </a:rPr>
                <a:t>Nguyễn</a:t>
              </a:r>
              <a:r>
                <a:rPr lang="en-US" sz="2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200" dirty="0" err="1">
                  <a:latin typeface="Times New Roman" pitchFamily="18" charset="0"/>
                  <a:cs typeface="Times New Roman" pitchFamily="18" charset="0"/>
                </a:rPr>
                <a:t>Thị</a:t>
              </a:r>
              <a:r>
                <a:rPr lang="en-US" sz="2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200" dirty="0" err="1">
                  <a:latin typeface="Times New Roman" pitchFamily="18" charset="0"/>
                  <a:cs typeface="Times New Roman" pitchFamily="18" charset="0"/>
                </a:rPr>
                <a:t>Định</a:t>
              </a:r>
              <a:r>
                <a:rPr lang="en-US" sz="2200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200" dirty="0" err="1">
                  <a:latin typeface="Times New Roman" pitchFamily="18" charset="0"/>
                  <a:cs typeface="Times New Roman" pitchFamily="18" charset="0"/>
                </a:rPr>
                <a:t>N’Trang</a:t>
              </a:r>
              <a:r>
                <a:rPr lang="en-US" sz="2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200" dirty="0" err="1">
                  <a:latin typeface="Times New Roman" pitchFamily="18" charset="0"/>
                  <a:cs typeface="Times New Roman" pitchFamily="18" charset="0"/>
                </a:rPr>
                <a:t>Lơng</a:t>
              </a:r>
              <a:r>
                <a:rPr lang="en-US" sz="2200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200" dirty="0" err="1">
                  <a:latin typeface="Times New Roman" pitchFamily="18" charset="0"/>
                  <a:cs typeface="Times New Roman" pitchFamily="18" charset="0"/>
                </a:rPr>
                <a:t>Trương</a:t>
              </a:r>
              <a:r>
                <a:rPr lang="en-US" sz="2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200" dirty="0" err="1">
                  <a:latin typeface="Times New Roman" pitchFamily="18" charset="0"/>
                  <a:cs typeface="Times New Roman" pitchFamily="18" charset="0"/>
                </a:rPr>
                <a:t>Định</a:t>
              </a:r>
              <a:r>
                <a:rPr lang="en-US" sz="2200" dirty="0">
                  <a:latin typeface="Times New Roman" pitchFamily="18" charset="0"/>
                  <a:cs typeface="Times New Roman" pitchFamily="18" charset="0"/>
                </a:rPr>
                <a:t>, Hoàng </a:t>
              </a:r>
              <a:r>
                <a:rPr lang="en-US" sz="2200" dirty="0" err="1">
                  <a:latin typeface="Times New Roman" pitchFamily="18" charset="0"/>
                  <a:cs typeface="Times New Roman" pitchFamily="18" charset="0"/>
                </a:rPr>
                <a:t>Diệu</a:t>
              </a:r>
              <a:r>
                <a:rPr lang="en-US" sz="2200" dirty="0">
                  <a:latin typeface="Times New Roman" pitchFamily="18" charset="0"/>
                  <a:cs typeface="Times New Roman" pitchFamily="18" charset="0"/>
                </a:rPr>
                <a:t>. </a:t>
              </a:r>
            </a:p>
            <a:p>
              <a:pPr marL="381019" indent="-381019" algn="just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sz="2200" b="1" dirty="0">
                  <a:latin typeface="Times New Roman" pitchFamily="18" charset="0"/>
                  <a:cs typeface="Times New Roman" pitchFamily="18" charset="0"/>
                </a:rPr>
                <a:t>Di </a:t>
              </a:r>
              <a:r>
                <a:rPr lang="en-US" sz="2200" b="1" dirty="0" err="1">
                  <a:latin typeface="Times New Roman" pitchFamily="18" charset="0"/>
                  <a:cs typeface="Times New Roman" pitchFamily="18" charset="0"/>
                </a:rPr>
                <a:t>tích</a:t>
              </a:r>
              <a:r>
                <a:rPr lang="en-US" sz="2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200" b="1" dirty="0" err="1">
                  <a:latin typeface="Times New Roman" pitchFamily="18" charset="0"/>
                  <a:cs typeface="Times New Roman" pitchFamily="18" charset="0"/>
                </a:rPr>
                <a:t>lịch</a:t>
              </a:r>
              <a:r>
                <a:rPr lang="en-US" sz="2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200" b="1" dirty="0" err="1">
                  <a:latin typeface="Times New Roman" pitchFamily="18" charset="0"/>
                  <a:cs typeface="Times New Roman" pitchFamily="18" charset="0"/>
                </a:rPr>
                <a:t>sử</a:t>
              </a:r>
              <a:r>
                <a:rPr lang="en-US" sz="2200" b="1" dirty="0">
                  <a:latin typeface="Times New Roman" pitchFamily="18" charset="0"/>
                  <a:cs typeface="Times New Roman" pitchFamily="18" charset="0"/>
                </a:rPr>
                <a:t>: </a:t>
              </a:r>
              <a:r>
                <a:rPr lang="en-US" sz="2200" dirty="0" err="1">
                  <a:latin typeface="Times New Roman" pitchFamily="18" charset="0"/>
                  <a:cs typeface="Times New Roman" pitchFamily="18" charset="0"/>
                </a:rPr>
                <a:t>Hội</a:t>
              </a:r>
              <a:r>
                <a:rPr lang="en-US" sz="2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200" dirty="0" err="1">
                  <a:latin typeface="Times New Roman" pitchFamily="18" charset="0"/>
                  <a:cs typeface="Times New Roman" pitchFamily="18" charset="0"/>
                </a:rPr>
                <a:t>quán</a:t>
              </a:r>
              <a:r>
                <a:rPr lang="en-US" sz="2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200" dirty="0" err="1">
                  <a:latin typeface="Times New Roman" pitchFamily="18" charset="0"/>
                  <a:cs typeface="Times New Roman" pitchFamily="18" charset="0"/>
                </a:rPr>
                <a:t>Phúc</a:t>
              </a:r>
              <a:r>
                <a:rPr lang="en-US" sz="2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200" dirty="0" err="1">
                  <a:latin typeface="Times New Roman" pitchFamily="18" charset="0"/>
                  <a:cs typeface="Times New Roman" pitchFamily="18" charset="0"/>
                </a:rPr>
                <a:t>Kiến</a:t>
              </a:r>
              <a:r>
                <a:rPr lang="en-US" sz="2200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200" dirty="0" err="1">
                  <a:latin typeface="Times New Roman" pitchFamily="18" charset="0"/>
                  <a:cs typeface="Times New Roman" pitchFamily="18" charset="0"/>
                </a:rPr>
                <a:t>chùa</a:t>
              </a:r>
              <a:r>
                <a:rPr lang="en-US" sz="2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200" dirty="0" err="1">
                  <a:latin typeface="Times New Roman" pitchFamily="18" charset="0"/>
                  <a:cs typeface="Times New Roman" pitchFamily="18" charset="0"/>
                </a:rPr>
                <a:t>Thiên</a:t>
              </a:r>
              <a:r>
                <a:rPr lang="en-US" sz="2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200" dirty="0" err="1">
                  <a:latin typeface="Times New Roman" pitchFamily="18" charset="0"/>
                  <a:cs typeface="Times New Roman" pitchFamily="18" charset="0"/>
                </a:rPr>
                <a:t>Mụ</a:t>
              </a:r>
              <a:r>
                <a:rPr lang="en-US" sz="2200" dirty="0">
                  <a:latin typeface="Times New Roman" pitchFamily="18" charset="0"/>
                  <a:cs typeface="Times New Roman" pitchFamily="18" charset="0"/>
                </a:rPr>
                <a:t>, Dinh </a:t>
              </a:r>
              <a:r>
                <a:rPr lang="en-US" sz="2200" dirty="0" err="1">
                  <a:latin typeface="Times New Roman" pitchFamily="18" charset="0"/>
                  <a:cs typeface="Times New Roman" pitchFamily="18" charset="0"/>
                </a:rPr>
                <a:t>Độc</a:t>
              </a:r>
              <a:r>
                <a:rPr lang="en-US" sz="2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200" dirty="0" err="1">
                  <a:latin typeface="Times New Roman" pitchFamily="18" charset="0"/>
                  <a:cs typeface="Times New Roman" pitchFamily="18" charset="0"/>
                </a:rPr>
                <a:t>Lập</a:t>
              </a:r>
              <a:r>
                <a:rPr lang="en-US" sz="2200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200" dirty="0" err="1">
                  <a:latin typeface="Times New Roman" pitchFamily="18" charset="0"/>
                  <a:cs typeface="Times New Roman" pitchFamily="18" charset="0"/>
                </a:rPr>
                <a:t>Chùa</a:t>
              </a:r>
              <a:r>
                <a:rPr lang="en-US" sz="2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200" dirty="0" err="1">
                  <a:latin typeface="Times New Roman" pitchFamily="18" charset="0"/>
                  <a:cs typeface="Times New Roman" pitchFamily="18" charset="0"/>
                </a:rPr>
                <a:t>Cầu</a:t>
              </a:r>
              <a:r>
                <a:rPr lang="en-US" sz="2200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200" dirty="0" err="1">
                  <a:latin typeface="Times New Roman" pitchFamily="18" charset="0"/>
                  <a:cs typeface="Times New Roman" pitchFamily="18" charset="0"/>
                </a:rPr>
                <a:t>Bến</a:t>
              </a:r>
              <a:r>
                <a:rPr lang="en-US" sz="2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200" dirty="0" err="1">
                  <a:latin typeface="Times New Roman" pitchFamily="18" charset="0"/>
                  <a:cs typeface="Times New Roman" pitchFamily="18" charset="0"/>
                </a:rPr>
                <a:t>cảng</a:t>
              </a:r>
              <a:r>
                <a:rPr lang="en-US" sz="2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200" dirty="0" err="1">
                  <a:latin typeface="Times New Roman" pitchFamily="18" charset="0"/>
                  <a:cs typeface="Times New Roman" pitchFamily="18" charset="0"/>
                </a:rPr>
                <a:t>Nhà</a:t>
              </a:r>
              <a:r>
                <a:rPr lang="en-US" sz="2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200" dirty="0" err="1">
                  <a:latin typeface="Times New Roman" pitchFamily="18" charset="0"/>
                  <a:cs typeface="Times New Roman" pitchFamily="18" charset="0"/>
                </a:rPr>
                <a:t>Rồng</a:t>
              </a:r>
              <a:r>
                <a:rPr lang="en-US" sz="2200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200" dirty="0" err="1">
                  <a:latin typeface="Times New Roman" pitchFamily="18" charset="0"/>
                  <a:cs typeface="Times New Roman" pitchFamily="18" charset="0"/>
                </a:rPr>
                <a:t>Địa</a:t>
              </a:r>
              <a:r>
                <a:rPr lang="en-US" sz="2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200" dirty="0" err="1">
                  <a:latin typeface="Times New Roman" pitchFamily="18" charset="0"/>
                  <a:cs typeface="Times New Roman" pitchFamily="18" charset="0"/>
                </a:rPr>
                <a:t>đạo</a:t>
              </a:r>
              <a:r>
                <a:rPr lang="en-US" sz="2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200" dirty="0" err="1">
                  <a:latin typeface="Times New Roman" pitchFamily="18" charset="0"/>
                  <a:cs typeface="Times New Roman" pitchFamily="18" charset="0"/>
                </a:rPr>
                <a:t>Củ</a:t>
              </a:r>
              <a:r>
                <a:rPr lang="en-US" sz="2200" dirty="0">
                  <a:latin typeface="Times New Roman" pitchFamily="18" charset="0"/>
                  <a:cs typeface="Times New Roman" pitchFamily="18" charset="0"/>
                </a:rPr>
                <a:t> Chi, </a:t>
              </a:r>
              <a:r>
                <a:rPr lang="en-US" sz="2200" dirty="0" err="1">
                  <a:latin typeface="Times New Roman" pitchFamily="18" charset="0"/>
                  <a:cs typeface="Times New Roman" pitchFamily="18" charset="0"/>
                </a:rPr>
                <a:t>Nhà</a:t>
              </a:r>
              <a:r>
                <a:rPr lang="en-US" sz="2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200" dirty="0" err="1">
                  <a:latin typeface="Times New Roman" pitchFamily="18" charset="0"/>
                  <a:cs typeface="Times New Roman" pitchFamily="18" charset="0"/>
                </a:rPr>
                <a:t>cổ</a:t>
              </a:r>
              <a:r>
                <a:rPr lang="en-US" sz="2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200" dirty="0" err="1">
                  <a:latin typeface="Times New Roman" pitchFamily="18" charset="0"/>
                  <a:cs typeface="Times New Roman" pitchFamily="18" charset="0"/>
                </a:rPr>
                <a:t>Phùng</a:t>
              </a:r>
              <a:r>
                <a:rPr lang="en-US" sz="2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200" dirty="0" err="1">
                  <a:latin typeface="Times New Roman" pitchFamily="18" charset="0"/>
                  <a:cs typeface="Times New Roman" pitchFamily="18" charset="0"/>
                </a:rPr>
                <a:t>Hưng</a:t>
              </a:r>
              <a:r>
                <a:rPr lang="en-US" sz="2200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200" dirty="0" err="1">
                  <a:latin typeface="Times New Roman" pitchFamily="18" charset="0"/>
                  <a:cs typeface="Times New Roman" pitchFamily="18" charset="0"/>
                </a:rPr>
                <a:t>lăng</a:t>
              </a:r>
              <a:r>
                <a:rPr lang="en-US" sz="2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200" dirty="0" err="1">
                  <a:latin typeface="Times New Roman" pitchFamily="18" charset="0"/>
                  <a:cs typeface="Times New Roman" pitchFamily="18" charset="0"/>
                </a:rPr>
                <a:t>Khải</a:t>
              </a:r>
              <a:r>
                <a:rPr lang="en-US" sz="2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200" dirty="0" err="1">
                  <a:latin typeface="Times New Roman" pitchFamily="18" charset="0"/>
                  <a:cs typeface="Times New Roman" pitchFamily="18" charset="0"/>
                </a:rPr>
                <a:t>Định</a:t>
              </a:r>
              <a:r>
                <a:rPr lang="en-US" sz="2200" dirty="0">
                  <a:latin typeface="Times New Roman" pitchFamily="18" charset="0"/>
                  <a:cs typeface="Times New Roman" pitchFamily="18" charset="0"/>
                </a:rPr>
                <a:t>, Văn </a:t>
              </a:r>
              <a:r>
                <a:rPr lang="en-US" sz="2200" err="1">
                  <a:latin typeface="Times New Roman" pitchFamily="18" charset="0"/>
                  <a:cs typeface="Times New Roman" pitchFamily="18" charset="0"/>
                </a:rPr>
                <a:t>Miếu</a:t>
              </a:r>
              <a:r>
                <a:rPr lang="en-US" sz="220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200" smtClean="0">
                  <a:latin typeface="Times New Roman" pitchFamily="18" charset="0"/>
                  <a:cs typeface="Times New Roman" pitchFamily="18" charset="0"/>
                </a:rPr>
                <a:t>- </a:t>
              </a:r>
              <a:r>
                <a:rPr lang="en-US" sz="2200" dirty="0" err="1">
                  <a:latin typeface="Times New Roman" pitchFamily="18" charset="0"/>
                  <a:cs typeface="Times New Roman" pitchFamily="18" charset="0"/>
                </a:rPr>
                <a:t>Quốc</a:t>
              </a:r>
              <a:r>
                <a:rPr lang="en-US" sz="2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200" dirty="0" err="1">
                  <a:latin typeface="Times New Roman" pitchFamily="18" charset="0"/>
                  <a:cs typeface="Times New Roman" pitchFamily="18" charset="0"/>
                </a:rPr>
                <a:t>Tử</a:t>
              </a:r>
              <a:r>
                <a:rPr lang="en-US" sz="2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200" dirty="0" err="1">
                  <a:latin typeface="Times New Roman" pitchFamily="18" charset="0"/>
                  <a:cs typeface="Times New Roman" pitchFamily="18" charset="0"/>
                </a:rPr>
                <a:t>Giám</a:t>
              </a:r>
              <a:r>
                <a:rPr lang="en-US" sz="2200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200" dirty="0" err="1">
                  <a:latin typeface="Times New Roman" pitchFamily="18" charset="0"/>
                  <a:cs typeface="Times New Roman" pitchFamily="18" charset="0"/>
                </a:rPr>
                <a:t>lăng</a:t>
              </a:r>
              <a:r>
                <a:rPr lang="en-US" sz="2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200" dirty="0" err="1">
                  <a:latin typeface="Times New Roman" pitchFamily="18" charset="0"/>
                  <a:cs typeface="Times New Roman" pitchFamily="18" charset="0"/>
                </a:rPr>
                <a:t>Tự</a:t>
              </a:r>
              <a:r>
                <a:rPr lang="en-US" sz="2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200" dirty="0" err="1">
                  <a:latin typeface="Times New Roman" pitchFamily="18" charset="0"/>
                  <a:cs typeface="Times New Roman" pitchFamily="18" charset="0"/>
                </a:rPr>
                <a:t>Đức</a:t>
              </a:r>
              <a:r>
                <a:rPr lang="en-US" sz="2200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200" dirty="0" err="1">
                  <a:latin typeface="Times New Roman" pitchFamily="18" charset="0"/>
                  <a:cs typeface="Times New Roman" pitchFamily="18" charset="0"/>
                </a:rPr>
                <a:t>Thăng</a:t>
              </a:r>
              <a:r>
                <a:rPr lang="en-US" sz="2200" dirty="0">
                  <a:latin typeface="Times New Roman" pitchFamily="18" charset="0"/>
                  <a:cs typeface="Times New Roman" pitchFamily="18" charset="0"/>
                </a:rPr>
                <a:t> Long </a:t>
              </a:r>
              <a:r>
                <a:rPr lang="en-US" sz="2200" dirty="0" err="1">
                  <a:latin typeface="Times New Roman" pitchFamily="18" charset="0"/>
                  <a:cs typeface="Times New Roman" pitchFamily="18" charset="0"/>
                </a:rPr>
                <a:t>tứ</a:t>
              </a:r>
              <a:r>
                <a:rPr lang="en-US" sz="2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200" dirty="0" err="1">
                  <a:latin typeface="Times New Roman" pitchFamily="18" charset="0"/>
                  <a:cs typeface="Times New Roman" pitchFamily="18" charset="0"/>
                </a:rPr>
                <a:t>trấn</a:t>
              </a:r>
              <a:r>
                <a:rPr lang="en-US" sz="2200" dirty="0">
                  <a:latin typeface="Times New Roman" pitchFamily="18" charset="0"/>
                  <a:cs typeface="Times New Roman" pitchFamily="18" charset="0"/>
                </a:rPr>
                <a:t>. </a:t>
              </a:r>
            </a:p>
            <a:p>
              <a:pPr marL="381019" indent="-381019" algn="just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sz="2200" b="1" dirty="0" err="1">
                  <a:latin typeface="Times New Roman" pitchFamily="18" charset="0"/>
                  <a:cs typeface="Times New Roman" pitchFamily="18" charset="0"/>
                </a:rPr>
                <a:t>Lễ</a:t>
              </a:r>
              <a:r>
                <a:rPr lang="en-US" sz="2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200" b="1" dirty="0" err="1">
                  <a:latin typeface="Times New Roman" pitchFamily="18" charset="0"/>
                  <a:cs typeface="Times New Roman" pitchFamily="18" charset="0"/>
                </a:rPr>
                <a:t>hội</a:t>
              </a:r>
              <a:r>
                <a:rPr lang="en-US" sz="2200" b="1" dirty="0">
                  <a:latin typeface="Times New Roman" pitchFamily="18" charset="0"/>
                  <a:cs typeface="Times New Roman" pitchFamily="18" charset="0"/>
                </a:rPr>
                <a:t>: </a:t>
              </a:r>
              <a:r>
                <a:rPr lang="en-US" sz="2200" dirty="0" err="1">
                  <a:latin typeface="Times New Roman" pitchFamily="18" charset="0"/>
                  <a:cs typeface="Times New Roman" pitchFamily="18" charset="0"/>
                </a:rPr>
                <a:t>lễ</a:t>
              </a:r>
              <a:r>
                <a:rPr lang="en-US" sz="2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200" dirty="0" err="1">
                  <a:latin typeface="Times New Roman" pitchFamily="18" charset="0"/>
                  <a:cs typeface="Times New Roman" pitchFamily="18" charset="0"/>
                </a:rPr>
                <a:t>hội</a:t>
              </a:r>
              <a:r>
                <a:rPr lang="en-US" sz="2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200" dirty="0" err="1">
                  <a:latin typeface="Times New Roman" pitchFamily="18" charset="0"/>
                  <a:cs typeface="Times New Roman" pitchFamily="18" charset="0"/>
                </a:rPr>
                <a:t>Lồng</a:t>
              </a:r>
              <a:r>
                <a:rPr lang="en-US" sz="2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200" dirty="0" err="1">
                  <a:latin typeface="Times New Roman" pitchFamily="18" charset="0"/>
                  <a:cs typeface="Times New Roman" pitchFamily="18" charset="0"/>
                </a:rPr>
                <a:t>Tồng</a:t>
              </a:r>
              <a:r>
                <a:rPr lang="en-US" sz="2200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200" dirty="0" err="1">
                  <a:latin typeface="Times New Roman" pitchFamily="18" charset="0"/>
                  <a:cs typeface="Times New Roman" pitchFamily="18" charset="0"/>
                </a:rPr>
                <a:t>lễ</a:t>
              </a:r>
              <a:r>
                <a:rPr lang="en-US" sz="2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200" dirty="0" err="1">
                  <a:latin typeface="Times New Roman" pitchFamily="18" charset="0"/>
                  <a:cs typeface="Times New Roman" pitchFamily="18" charset="0"/>
                </a:rPr>
                <a:t>giỗ</a:t>
              </a:r>
              <a:r>
                <a:rPr lang="en-US" sz="2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200" dirty="0" err="1">
                  <a:latin typeface="Times New Roman" pitchFamily="18" charset="0"/>
                  <a:cs typeface="Times New Roman" pitchFamily="18" charset="0"/>
                </a:rPr>
                <a:t>Tổ</a:t>
              </a:r>
              <a:r>
                <a:rPr lang="en-US" sz="2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200" dirty="0" err="1">
                  <a:latin typeface="Times New Roman" pitchFamily="18" charset="0"/>
                  <a:cs typeface="Times New Roman" pitchFamily="18" charset="0"/>
                </a:rPr>
                <a:t>Hùng</a:t>
              </a:r>
              <a:r>
                <a:rPr lang="en-US" sz="2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200" dirty="0" err="1">
                  <a:latin typeface="Times New Roman" pitchFamily="18" charset="0"/>
                  <a:cs typeface="Times New Roman" pitchFamily="18" charset="0"/>
                </a:rPr>
                <a:t>Vương</a:t>
              </a:r>
              <a:r>
                <a:rPr lang="en-US" sz="2200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200" dirty="0" err="1">
                  <a:latin typeface="Times New Roman" pitchFamily="18" charset="0"/>
                  <a:cs typeface="Times New Roman" pitchFamily="18" charset="0"/>
                </a:rPr>
                <a:t>lễ</a:t>
              </a:r>
              <a:r>
                <a:rPr lang="en-US" sz="2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200" dirty="0" err="1">
                  <a:latin typeface="Times New Roman" pitchFamily="18" charset="0"/>
                  <a:cs typeface="Times New Roman" pitchFamily="18" charset="0"/>
                </a:rPr>
                <a:t>hội</a:t>
              </a:r>
              <a:r>
                <a:rPr lang="en-US" sz="2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200" dirty="0" err="1">
                  <a:latin typeface="Times New Roman" pitchFamily="18" charset="0"/>
                  <a:cs typeface="Times New Roman" pitchFamily="18" charset="0"/>
                </a:rPr>
                <a:t>Chùa</a:t>
              </a:r>
              <a:r>
                <a:rPr lang="en-US" sz="2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200" dirty="0" err="1">
                  <a:latin typeface="Times New Roman" pitchFamily="18" charset="0"/>
                  <a:cs typeface="Times New Roman" pitchFamily="18" charset="0"/>
                </a:rPr>
                <a:t>Hương</a:t>
              </a:r>
              <a:r>
                <a:rPr lang="en-US" sz="2200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200" dirty="0" err="1">
                  <a:latin typeface="Times New Roman" pitchFamily="18" charset="0"/>
                  <a:cs typeface="Times New Roman" pitchFamily="18" charset="0"/>
                </a:rPr>
                <a:t>Hội</a:t>
              </a:r>
              <a:r>
                <a:rPr lang="en-US" sz="2200" dirty="0">
                  <a:latin typeface="Times New Roman" pitchFamily="18" charset="0"/>
                  <a:cs typeface="Times New Roman" pitchFamily="18" charset="0"/>
                </a:rPr>
                <a:t> Lim, </a:t>
              </a:r>
              <a:r>
                <a:rPr lang="en-US" sz="2200" dirty="0" err="1">
                  <a:latin typeface="Times New Roman" pitchFamily="18" charset="0"/>
                  <a:cs typeface="Times New Roman" pitchFamily="18" charset="0"/>
                </a:rPr>
                <a:t>lễ</a:t>
              </a:r>
              <a:r>
                <a:rPr lang="en-US" sz="2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200" dirty="0" err="1">
                  <a:latin typeface="Times New Roman" pitchFamily="18" charset="0"/>
                  <a:cs typeface="Times New Roman" pitchFamily="18" charset="0"/>
                </a:rPr>
                <a:t>hội</a:t>
              </a:r>
              <a:r>
                <a:rPr lang="en-US" sz="2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200" dirty="0" err="1">
                  <a:latin typeface="Times New Roman" pitchFamily="18" charset="0"/>
                  <a:cs typeface="Times New Roman" pitchFamily="18" charset="0"/>
                </a:rPr>
                <a:t>Cầu</a:t>
              </a:r>
              <a:r>
                <a:rPr lang="en-US" sz="2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200" dirty="0" err="1">
                  <a:latin typeface="Times New Roman" pitchFamily="18" charset="0"/>
                  <a:cs typeface="Times New Roman" pitchFamily="18" charset="0"/>
                </a:rPr>
                <a:t>Ngư</a:t>
              </a:r>
              <a:r>
                <a:rPr lang="en-US" sz="2200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200" dirty="0" err="1">
                  <a:latin typeface="Times New Roman" pitchFamily="18" charset="0"/>
                  <a:cs typeface="Times New Roman" pitchFamily="18" charset="0"/>
                </a:rPr>
                <a:t>lễ</a:t>
              </a:r>
              <a:r>
                <a:rPr lang="en-US" sz="2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200" dirty="0" err="1">
                  <a:latin typeface="Times New Roman" pitchFamily="18" charset="0"/>
                  <a:cs typeface="Times New Roman" pitchFamily="18" charset="0"/>
                </a:rPr>
                <a:t>hội</a:t>
              </a:r>
              <a:r>
                <a:rPr lang="en-US" sz="2200" dirty="0">
                  <a:latin typeface="Times New Roman" pitchFamily="18" charset="0"/>
                  <a:cs typeface="Times New Roman" pitchFamily="18" charset="0"/>
                </a:rPr>
                <a:t> Ka-</a:t>
              </a:r>
              <a:r>
                <a:rPr lang="en-US" sz="2200" dirty="0" err="1">
                  <a:latin typeface="Times New Roman" pitchFamily="18" charset="0"/>
                  <a:cs typeface="Times New Roman" pitchFamily="18" charset="0"/>
                </a:rPr>
                <a:t>tê</a:t>
              </a:r>
              <a:r>
                <a:rPr lang="en-US" sz="2200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200" dirty="0" err="1">
                  <a:latin typeface="Times New Roman" pitchFamily="18" charset="0"/>
                  <a:cs typeface="Times New Roman" pitchFamily="18" charset="0"/>
                </a:rPr>
                <a:t>lễ</a:t>
              </a:r>
              <a:r>
                <a:rPr lang="en-US" sz="2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200" dirty="0" err="1">
                  <a:latin typeface="Times New Roman" pitchFamily="18" charset="0"/>
                  <a:cs typeface="Times New Roman" pitchFamily="18" charset="0"/>
                </a:rPr>
                <a:t>hội</a:t>
              </a:r>
              <a:r>
                <a:rPr lang="en-US" sz="2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200" dirty="0" err="1">
                  <a:latin typeface="Times New Roman" pitchFamily="18" charset="0"/>
                  <a:cs typeface="Times New Roman" pitchFamily="18" charset="0"/>
                </a:rPr>
                <a:t>Cồng</a:t>
              </a:r>
              <a:r>
                <a:rPr lang="en-US" sz="2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200" dirty="0" err="1">
                  <a:latin typeface="Times New Roman" pitchFamily="18" charset="0"/>
                  <a:cs typeface="Times New Roman" pitchFamily="18" charset="0"/>
                </a:rPr>
                <a:t>Chiêng</a:t>
              </a:r>
              <a:r>
                <a:rPr lang="en-US" sz="2200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200" dirty="0" err="1">
                  <a:latin typeface="Times New Roman" pitchFamily="18" charset="0"/>
                  <a:cs typeface="Times New Roman" pitchFamily="18" charset="0"/>
                </a:rPr>
                <a:t>lễ</a:t>
              </a:r>
              <a:r>
                <a:rPr lang="en-US" sz="2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200" dirty="0" err="1">
                  <a:latin typeface="Times New Roman" pitchFamily="18" charset="0"/>
                  <a:cs typeface="Times New Roman" pitchFamily="18" charset="0"/>
                </a:rPr>
                <a:t>hội</a:t>
              </a:r>
              <a:r>
                <a:rPr lang="en-US" sz="2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200" dirty="0" err="1">
                  <a:latin typeface="Times New Roman" pitchFamily="18" charset="0"/>
                  <a:cs typeface="Times New Roman" pitchFamily="18" charset="0"/>
                </a:rPr>
                <a:t>Đua</a:t>
              </a:r>
              <a:r>
                <a:rPr lang="en-US" sz="2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200" dirty="0" err="1">
                  <a:latin typeface="Times New Roman" pitchFamily="18" charset="0"/>
                  <a:cs typeface="Times New Roman" pitchFamily="18" charset="0"/>
                </a:rPr>
                <a:t>voi</a:t>
              </a:r>
              <a:r>
                <a:rPr lang="en-US" sz="2200" dirty="0">
                  <a:latin typeface="Times New Roman" pitchFamily="18" charset="0"/>
                  <a:cs typeface="Times New Roman" pitchFamily="18" charset="0"/>
                </a:rPr>
                <a:t>. </a:t>
              </a:r>
            </a:p>
          </p:txBody>
        </p:sp>
      </p:grpSp>
      <p:sp>
        <p:nvSpPr>
          <p:cNvPr id="8" name="Freeform 10">
            <a:extLst>
              <a:ext uri="{FF2B5EF4-FFF2-40B4-BE49-F238E27FC236}">
                <a16:creationId xmlns:a16="http://schemas.microsoft.com/office/drawing/2014/main" xmlns="" id="{C403C9E4-D87B-8A41-A50A-4250B42DBE59}"/>
              </a:ext>
            </a:extLst>
          </p:cNvPr>
          <p:cNvSpPr/>
          <p:nvPr/>
        </p:nvSpPr>
        <p:spPr>
          <a:xfrm>
            <a:off x="8382000" y="6172199"/>
            <a:ext cx="751115" cy="609601"/>
          </a:xfrm>
          <a:custGeom>
            <a:avLst/>
            <a:gdLst/>
            <a:ahLst/>
            <a:cxnLst/>
            <a:rect l="l" t="t" r="r" b="b"/>
            <a:pathLst>
              <a:path w="5321916" h="7295151">
                <a:moveTo>
                  <a:pt x="0" y="0"/>
                </a:moveTo>
                <a:lnTo>
                  <a:pt x="5321916" y="0"/>
                </a:lnTo>
                <a:lnTo>
                  <a:pt x="5321916" y="7295151"/>
                </a:lnTo>
                <a:lnTo>
                  <a:pt x="0" y="7295151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  <p:txBody>
          <a:bodyPr/>
          <a:lstStyle/>
          <a:p>
            <a:endParaRPr lang="en-US" sz="800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/>
          <a:srcRect l="45058" t="33563" r="24854" b="51170"/>
          <a:stretch>
            <a:fillRect/>
          </a:stretch>
        </p:blipFill>
        <p:spPr bwMode="auto">
          <a:xfrm>
            <a:off x="114300" y="76200"/>
            <a:ext cx="2552700" cy="457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63708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CBBF835-66EE-6431-4E6E-F0578B52AB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8EDB8506-8156-DE37-241D-01F8109E29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11730358"/>
              </p:ext>
            </p:extLst>
          </p:nvPr>
        </p:nvGraphicFramePr>
        <p:xfrm>
          <a:off x="133350" y="1802426"/>
          <a:ext cx="8877302" cy="3027680"/>
        </p:xfrm>
        <a:graphic>
          <a:graphicData uri="http://schemas.openxmlformats.org/drawingml/2006/table">
            <a:tbl>
              <a:tblPr firstRow="1" firstCol="1" bandRow="1"/>
              <a:tblGrid>
                <a:gridCol w="993885">
                  <a:extLst>
                    <a:ext uri="{9D8B030D-6E8A-4147-A177-3AD203B41FA5}">
                      <a16:colId xmlns:a16="http://schemas.microsoft.com/office/drawing/2014/main" xmlns="" val="124548082"/>
                    </a:ext>
                  </a:extLst>
                </a:gridCol>
                <a:gridCol w="2035065">
                  <a:extLst>
                    <a:ext uri="{9D8B030D-6E8A-4147-A177-3AD203B41FA5}">
                      <a16:colId xmlns:a16="http://schemas.microsoft.com/office/drawing/2014/main" xmlns="" val="401035511"/>
                    </a:ext>
                  </a:extLst>
                </a:gridCol>
                <a:gridCol w="1408298">
                  <a:extLst>
                    <a:ext uri="{9D8B030D-6E8A-4147-A177-3AD203B41FA5}">
                      <a16:colId xmlns:a16="http://schemas.microsoft.com/office/drawing/2014/main" xmlns="" val="27588066"/>
                    </a:ext>
                  </a:extLst>
                </a:gridCol>
                <a:gridCol w="1480018">
                  <a:extLst>
                    <a:ext uri="{9D8B030D-6E8A-4147-A177-3AD203B41FA5}">
                      <a16:colId xmlns:a16="http://schemas.microsoft.com/office/drawing/2014/main" xmlns="" val="551572599"/>
                    </a:ext>
                  </a:extLst>
                </a:gridCol>
                <a:gridCol w="1480018">
                  <a:extLst>
                    <a:ext uri="{9D8B030D-6E8A-4147-A177-3AD203B41FA5}">
                      <a16:colId xmlns:a16="http://schemas.microsoft.com/office/drawing/2014/main" xmlns="" val="2659868252"/>
                    </a:ext>
                  </a:extLst>
                </a:gridCol>
                <a:gridCol w="1480018">
                  <a:extLst>
                    <a:ext uri="{9D8B030D-6E8A-4147-A177-3AD203B41FA5}">
                      <a16:colId xmlns:a16="http://schemas.microsoft.com/office/drawing/2014/main" xmlns="" val="2968434436"/>
                    </a:ext>
                  </a:extLst>
                </a:gridCol>
              </a:tblGrid>
              <a:tr h="10093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Vùng</a:t>
                      </a:r>
                      <a:endParaRPr lang="en-US" sz="24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34290" marR="342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BDBC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Trung du </a:t>
                      </a:r>
                      <a:r>
                        <a:rPr lang="en-US" sz="2000" b="1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và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miền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núi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Bắc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Bộ</a:t>
                      </a:r>
                      <a:endParaRPr lang="en-US" sz="20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34290" marR="342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BDBC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2000" b="1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Đồng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bằng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Bắc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Bộ</a:t>
                      </a:r>
                      <a:endParaRPr lang="en-US" sz="20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34290" marR="342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BDBC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Duyên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hải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miền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Trung</a:t>
                      </a:r>
                    </a:p>
                  </a:txBody>
                  <a:tcPr marL="34290" marR="342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BDBC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Tây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Nguyên</a:t>
                      </a:r>
                      <a:endParaRPr lang="en-US" sz="24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34290" marR="342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BDBC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24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Nam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Bộ</a:t>
                      </a:r>
                      <a:endParaRPr lang="en-US" sz="24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34290" marR="342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BDB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42407726"/>
                  </a:ext>
                </a:extLst>
              </a:tr>
              <a:tr h="16105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2400" b="0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Từ</a:t>
                      </a:r>
                      <a:r>
                        <a:rPr lang="en-US" sz="24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khóa</a:t>
                      </a:r>
                      <a:endParaRPr lang="en-US" sz="2400" b="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34290" marR="342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2E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24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…………………..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24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…………………..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24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?</a:t>
                      </a:r>
                    </a:p>
                  </a:txBody>
                  <a:tcPr marL="34290" marR="342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2E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24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……………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24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……………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24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?</a:t>
                      </a:r>
                    </a:p>
                  </a:txBody>
                  <a:tcPr marL="34290" marR="342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2E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24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………………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24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………………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24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?</a:t>
                      </a:r>
                    </a:p>
                  </a:txBody>
                  <a:tcPr marL="34290" marR="342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2E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24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………………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24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………………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24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?</a:t>
                      </a:r>
                    </a:p>
                  </a:txBody>
                  <a:tcPr marL="34290" marR="342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2E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24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………………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24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………………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24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?</a:t>
                      </a:r>
                    </a:p>
                  </a:txBody>
                  <a:tcPr marL="34290" marR="342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2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85727482"/>
                  </a:ext>
                </a:extLst>
              </a:tr>
            </a:tbl>
          </a:graphicData>
        </a:graphic>
      </p:graphicFrame>
      <p:sp>
        <p:nvSpPr>
          <p:cNvPr id="3" name="Freeform 6">
            <a:extLst>
              <a:ext uri="{FF2B5EF4-FFF2-40B4-BE49-F238E27FC236}">
                <a16:creationId xmlns:a16="http://schemas.microsoft.com/office/drawing/2014/main" xmlns="" id="{D749C0F7-95BD-47CD-2271-B8AC61DF524A}"/>
              </a:ext>
            </a:extLst>
          </p:cNvPr>
          <p:cNvSpPr/>
          <p:nvPr/>
        </p:nvSpPr>
        <p:spPr>
          <a:xfrm>
            <a:off x="2286000" y="5105400"/>
            <a:ext cx="4217830" cy="1447800"/>
          </a:xfrm>
          <a:custGeom>
            <a:avLst/>
            <a:gdLst/>
            <a:ahLst/>
            <a:cxnLst/>
            <a:rect l="l" t="t" r="r" b="b"/>
            <a:pathLst>
              <a:path w="7315200" h="3246120">
                <a:moveTo>
                  <a:pt x="0" y="0"/>
                </a:moveTo>
                <a:lnTo>
                  <a:pt x="7315200" y="0"/>
                </a:lnTo>
                <a:lnTo>
                  <a:pt x="7315200" y="3246120"/>
                </a:lnTo>
                <a:lnTo>
                  <a:pt x="0" y="324612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defTabSz="60953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6AE6C32-3A6A-FD24-895A-EAA3576BB890}"/>
              </a:ext>
            </a:extLst>
          </p:cNvPr>
          <p:cNvSpPr txBox="1"/>
          <p:nvPr/>
        </p:nvSpPr>
        <p:spPr>
          <a:xfrm>
            <a:off x="152400" y="833735"/>
            <a:ext cx="8763000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609539"/>
            <a:r>
              <a:rPr lang="en-US" sz="2400" b="1" dirty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HOÀN THÀNH BẢNG DỰA VÀO CÁC TỪ KHÓA ĐÃ CHO 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/>
          <a:srcRect l="45058" t="33563" r="24854" b="51170"/>
          <a:stretch>
            <a:fillRect/>
          </a:stretch>
        </p:blipFill>
        <p:spPr bwMode="auto">
          <a:xfrm>
            <a:off x="114300" y="76200"/>
            <a:ext cx="2552700" cy="457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327890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094B063-79BD-8C1C-5C49-095CFDF603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Pentagon 3">
            <a:extLst>
              <a:ext uri="{FF2B5EF4-FFF2-40B4-BE49-F238E27FC236}">
                <a16:creationId xmlns:a16="http://schemas.microsoft.com/office/drawing/2014/main" xmlns="" id="{B161AF0F-196C-A4ED-A5AC-3E5F2CFB90EE}"/>
              </a:ext>
            </a:extLst>
          </p:cNvPr>
          <p:cNvSpPr/>
          <p:nvPr/>
        </p:nvSpPr>
        <p:spPr>
          <a:xfrm>
            <a:off x="152400" y="722586"/>
            <a:ext cx="5181600" cy="711200"/>
          </a:xfrm>
          <a:prstGeom prst="homePlate">
            <a:avLst/>
          </a:prstGeom>
          <a:solidFill>
            <a:srgbClr val="F79646">
              <a:lumMod val="20000"/>
              <a:lumOff val="80000"/>
            </a:srgbClr>
          </a:solidFill>
          <a:ln w="381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53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Trung du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miền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núi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Bắc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xmlns="" id="{7241638B-D587-5A93-06E3-240820685D10}"/>
              </a:ext>
            </a:extLst>
          </p:cNvPr>
          <p:cNvGrpSpPr/>
          <p:nvPr/>
        </p:nvGrpSpPr>
        <p:grpSpPr>
          <a:xfrm>
            <a:off x="993896" y="1855845"/>
            <a:ext cx="3159005" cy="914400"/>
            <a:chOff x="1759191" y="2476500"/>
            <a:chExt cx="6318010" cy="137160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35E0BD84-68A3-2F76-7EED-79D63C6842E8}"/>
                </a:ext>
              </a:extLst>
            </p:cNvPr>
            <p:cNvSpPr/>
            <p:nvPr/>
          </p:nvSpPr>
          <p:spPr>
            <a:xfrm>
              <a:off x="2209801" y="2476500"/>
              <a:ext cx="5867400" cy="1371600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5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Lễ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hội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Lồng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Tồng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xmlns="" id="{C078257C-D356-377E-5E6E-C0F08D4E2AFE}"/>
                </a:ext>
              </a:extLst>
            </p:cNvPr>
            <p:cNvSpPr/>
            <p:nvPr/>
          </p:nvSpPr>
          <p:spPr>
            <a:xfrm>
              <a:off x="1759191" y="2705100"/>
              <a:ext cx="901219" cy="867423"/>
            </a:xfrm>
            <a:custGeom>
              <a:avLst/>
              <a:gdLst/>
              <a:ahLst/>
              <a:cxnLst/>
              <a:rect l="l" t="t" r="r" b="b"/>
              <a:pathLst>
                <a:path w="2563764" h="2467623">
                  <a:moveTo>
                    <a:pt x="0" y="0"/>
                  </a:moveTo>
                  <a:lnTo>
                    <a:pt x="2563764" y="0"/>
                  </a:lnTo>
                  <a:lnTo>
                    <a:pt x="2563764" y="2467623"/>
                  </a:lnTo>
                  <a:lnTo>
                    <a:pt x="0" y="24676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defTabSz="6095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" name="Group 7">
            <a:extLst>
              <a:ext uri="{FF2B5EF4-FFF2-40B4-BE49-F238E27FC236}">
                <a16:creationId xmlns:a16="http://schemas.microsoft.com/office/drawing/2014/main" xmlns="" id="{CEA3DD82-A614-C724-35E6-9668ED127080}"/>
              </a:ext>
            </a:extLst>
          </p:cNvPr>
          <p:cNvGrpSpPr/>
          <p:nvPr/>
        </p:nvGrpSpPr>
        <p:grpSpPr>
          <a:xfrm>
            <a:off x="4411137" y="1840186"/>
            <a:ext cx="4123263" cy="914400"/>
            <a:chOff x="1759191" y="2476500"/>
            <a:chExt cx="7103526" cy="137160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xmlns="" id="{417E53A0-9A27-D769-0E04-4C3C727BECFA}"/>
                </a:ext>
              </a:extLst>
            </p:cNvPr>
            <p:cNvSpPr/>
            <p:nvPr/>
          </p:nvSpPr>
          <p:spPr>
            <a:xfrm>
              <a:off x="2209801" y="2476500"/>
              <a:ext cx="6652916" cy="1371600"/>
            </a:xfrm>
            <a:prstGeom prst="roundRect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5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Lễ giỗ Tổ Hùng Vương</a:t>
              </a:r>
            </a:p>
          </p:txBody>
        </p:sp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xmlns="" id="{85380658-1FF3-52EE-3B86-508087155CA5}"/>
                </a:ext>
              </a:extLst>
            </p:cNvPr>
            <p:cNvSpPr/>
            <p:nvPr/>
          </p:nvSpPr>
          <p:spPr>
            <a:xfrm>
              <a:off x="1759191" y="2705100"/>
              <a:ext cx="901219" cy="867423"/>
            </a:xfrm>
            <a:custGeom>
              <a:avLst/>
              <a:gdLst/>
              <a:ahLst/>
              <a:cxnLst/>
              <a:rect l="l" t="t" r="r" b="b"/>
              <a:pathLst>
                <a:path w="2563764" h="2467623">
                  <a:moveTo>
                    <a:pt x="0" y="0"/>
                  </a:moveTo>
                  <a:lnTo>
                    <a:pt x="2563764" y="0"/>
                  </a:lnTo>
                  <a:lnTo>
                    <a:pt x="2563764" y="2467623"/>
                  </a:lnTo>
                  <a:lnTo>
                    <a:pt x="0" y="246762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/>
            <a:lstStyle/>
            <a:p>
              <a:pPr marL="0" marR="0" lvl="0" indent="0" defTabSz="6095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endParaRPr>
            </a:p>
          </p:txBody>
        </p:sp>
      </p:grpSp>
      <p:sp>
        <p:nvSpPr>
          <p:cNvPr id="12" name="Arrow: Pentagon 11">
            <a:extLst>
              <a:ext uri="{FF2B5EF4-FFF2-40B4-BE49-F238E27FC236}">
                <a16:creationId xmlns:a16="http://schemas.microsoft.com/office/drawing/2014/main" xmlns="" id="{709250AE-7215-9C13-7E0F-8C5411265325}"/>
              </a:ext>
            </a:extLst>
          </p:cNvPr>
          <p:cNvSpPr/>
          <p:nvPr/>
        </p:nvSpPr>
        <p:spPr>
          <a:xfrm>
            <a:off x="152400" y="3156533"/>
            <a:ext cx="4724400" cy="711200"/>
          </a:xfrm>
          <a:prstGeom prst="homePlate">
            <a:avLst/>
          </a:prstGeom>
          <a:solidFill>
            <a:srgbClr val="F79646">
              <a:lumMod val="20000"/>
              <a:lumOff val="80000"/>
            </a:srgbClr>
          </a:solidFill>
          <a:ln w="381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53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Đồng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bằng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Bắc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Bộ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Group 12">
            <a:extLst>
              <a:ext uri="{FF2B5EF4-FFF2-40B4-BE49-F238E27FC236}">
                <a16:creationId xmlns:a16="http://schemas.microsoft.com/office/drawing/2014/main" xmlns="" id="{09B3D381-1D50-4D88-76D1-184BACA0DC8D}"/>
              </a:ext>
            </a:extLst>
          </p:cNvPr>
          <p:cNvGrpSpPr/>
          <p:nvPr/>
        </p:nvGrpSpPr>
        <p:grpSpPr>
          <a:xfrm>
            <a:off x="266701" y="4294245"/>
            <a:ext cx="2031308" cy="914400"/>
            <a:chOff x="1759191" y="2476500"/>
            <a:chExt cx="4062617" cy="137160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F19A3DA2-8F4D-4EB3-02B3-47AC81D9D8DF}"/>
                </a:ext>
              </a:extLst>
            </p:cNvPr>
            <p:cNvSpPr/>
            <p:nvPr/>
          </p:nvSpPr>
          <p:spPr>
            <a:xfrm>
              <a:off x="2209801" y="2476500"/>
              <a:ext cx="3612007" cy="1371600"/>
            </a:xfrm>
            <a:prstGeom prst="round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5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 Hoàng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Diệu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xmlns="" id="{CE107E18-9EA0-98A1-B66D-98FE6595F036}"/>
                </a:ext>
              </a:extLst>
            </p:cNvPr>
            <p:cNvSpPr/>
            <p:nvPr/>
          </p:nvSpPr>
          <p:spPr>
            <a:xfrm>
              <a:off x="1759191" y="2705100"/>
              <a:ext cx="901219" cy="867423"/>
            </a:xfrm>
            <a:custGeom>
              <a:avLst/>
              <a:gdLst/>
              <a:ahLst/>
              <a:cxnLst/>
              <a:rect l="l" t="t" r="r" b="b"/>
              <a:pathLst>
                <a:path w="2563764" h="2467623">
                  <a:moveTo>
                    <a:pt x="0" y="0"/>
                  </a:moveTo>
                  <a:lnTo>
                    <a:pt x="2563764" y="0"/>
                  </a:lnTo>
                  <a:lnTo>
                    <a:pt x="2563764" y="2467623"/>
                  </a:lnTo>
                  <a:lnTo>
                    <a:pt x="0" y="24676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defTabSz="6095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8" name="Group 15">
            <a:extLst>
              <a:ext uri="{FF2B5EF4-FFF2-40B4-BE49-F238E27FC236}">
                <a16:creationId xmlns:a16="http://schemas.microsoft.com/office/drawing/2014/main" xmlns="" id="{03FA3DAD-4D1D-B225-C218-F6A2A2E21F7E}"/>
              </a:ext>
            </a:extLst>
          </p:cNvPr>
          <p:cNvGrpSpPr/>
          <p:nvPr/>
        </p:nvGrpSpPr>
        <p:grpSpPr>
          <a:xfrm>
            <a:off x="2438400" y="4278586"/>
            <a:ext cx="3695935" cy="914400"/>
            <a:chOff x="1759191" y="2476500"/>
            <a:chExt cx="7103526" cy="1371600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334E60A0-D62E-29A7-E2E3-C2D3F2676628}"/>
                </a:ext>
              </a:extLst>
            </p:cNvPr>
            <p:cNvSpPr/>
            <p:nvPr/>
          </p:nvSpPr>
          <p:spPr>
            <a:xfrm>
              <a:off x="2209801" y="2476500"/>
              <a:ext cx="6652916" cy="1371600"/>
            </a:xfrm>
            <a:prstGeom prst="round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5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 Văn </a:t>
              </a:r>
              <a:r>
                <a:rPr kumimoji="0" lang="en-US" sz="2400" b="0" i="0" u="none" strike="noStrike" kern="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Miếu</a:t>
              </a:r>
              <a:r>
                <a: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-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Quốc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Tử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Giám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xmlns="" id="{1949340E-549F-7397-AB0D-CB2D50F12DA7}"/>
                </a:ext>
              </a:extLst>
            </p:cNvPr>
            <p:cNvSpPr/>
            <p:nvPr/>
          </p:nvSpPr>
          <p:spPr>
            <a:xfrm>
              <a:off x="1759191" y="2705100"/>
              <a:ext cx="901219" cy="867423"/>
            </a:xfrm>
            <a:custGeom>
              <a:avLst/>
              <a:gdLst/>
              <a:ahLst/>
              <a:cxnLst/>
              <a:rect l="l" t="t" r="r" b="b"/>
              <a:pathLst>
                <a:path w="2563764" h="2467623">
                  <a:moveTo>
                    <a:pt x="0" y="0"/>
                  </a:moveTo>
                  <a:lnTo>
                    <a:pt x="2563764" y="0"/>
                  </a:lnTo>
                  <a:lnTo>
                    <a:pt x="2563764" y="2467623"/>
                  </a:lnTo>
                  <a:lnTo>
                    <a:pt x="0" y="24676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print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defTabSz="6095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9" name="Group 18">
            <a:extLst>
              <a:ext uri="{FF2B5EF4-FFF2-40B4-BE49-F238E27FC236}">
                <a16:creationId xmlns:a16="http://schemas.microsoft.com/office/drawing/2014/main" xmlns="" id="{078B7F34-5AAC-11E5-B8BD-E59CD51AD2F7}"/>
              </a:ext>
            </a:extLst>
          </p:cNvPr>
          <p:cNvGrpSpPr/>
          <p:nvPr/>
        </p:nvGrpSpPr>
        <p:grpSpPr>
          <a:xfrm>
            <a:off x="6172200" y="4294245"/>
            <a:ext cx="2861635" cy="914400"/>
            <a:chOff x="1759191" y="2476500"/>
            <a:chExt cx="5792925" cy="1371600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80609418-EEA1-D548-A180-21D81B4932B2}"/>
                </a:ext>
              </a:extLst>
            </p:cNvPr>
            <p:cNvSpPr/>
            <p:nvPr/>
          </p:nvSpPr>
          <p:spPr>
            <a:xfrm>
              <a:off x="2209801" y="2476500"/>
              <a:ext cx="5342315" cy="1371600"/>
            </a:xfrm>
            <a:prstGeom prst="round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5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 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Thăng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Long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tứ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trấn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xmlns="" id="{E9A5E187-0D42-7254-D68E-6779EBCF3C04}"/>
                </a:ext>
              </a:extLst>
            </p:cNvPr>
            <p:cNvSpPr/>
            <p:nvPr/>
          </p:nvSpPr>
          <p:spPr>
            <a:xfrm>
              <a:off x="1759191" y="2705100"/>
              <a:ext cx="901219" cy="867423"/>
            </a:xfrm>
            <a:custGeom>
              <a:avLst/>
              <a:gdLst/>
              <a:ahLst/>
              <a:cxnLst/>
              <a:rect l="l" t="t" r="r" b="b"/>
              <a:pathLst>
                <a:path w="2563764" h="2467623">
                  <a:moveTo>
                    <a:pt x="0" y="0"/>
                  </a:moveTo>
                  <a:lnTo>
                    <a:pt x="2563764" y="0"/>
                  </a:lnTo>
                  <a:lnTo>
                    <a:pt x="2563764" y="2467623"/>
                  </a:lnTo>
                  <a:lnTo>
                    <a:pt x="0" y="24676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print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defTabSz="6095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3" name="Group 21">
            <a:extLst>
              <a:ext uri="{FF2B5EF4-FFF2-40B4-BE49-F238E27FC236}">
                <a16:creationId xmlns:a16="http://schemas.microsoft.com/office/drawing/2014/main" xmlns="" id="{EF478010-78B5-FBC3-93DF-C362D682E3B2}"/>
              </a:ext>
            </a:extLst>
          </p:cNvPr>
          <p:cNvGrpSpPr/>
          <p:nvPr/>
        </p:nvGrpSpPr>
        <p:grpSpPr>
          <a:xfrm>
            <a:off x="1549503" y="5617245"/>
            <a:ext cx="2861635" cy="914400"/>
            <a:chOff x="1759191" y="2476500"/>
            <a:chExt cx="5792925" cy="1371600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xmlns="" id="{5D8F9817-E541-F648-CE48-87C87B0183EC}"/>
                </a:ext>
              </a:extLst>
            </p:cNvPr>
            <p:cNvSpPr/>
            <p:nvPr/>
          </p:nvSpPr>
          <p:spPr>
            <a:xfrm>
              <a:off x="2209801" y="2476500"/>
              <a:ext cx="5342315" cy="1371600"/>
            </a:xfrm>
            <a:prstGeom prst="round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lễ hội chùa Hương</a:t>
              </a:r>
            </a:p>
          </p:txBody>
        </p:sp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xmlns="" id="{87277CCB-2E8C-FBF5-5C5A-D763ED806B74}"/>
                </a:ext>
              </a:extLst>
            </p:cNvPr>
            <p:cNvSpPr/>
            <p:nvPr/>
          </p:nvSpPr>
          <p:spPr>
            <a:xfrm>
              <a:off x="1759191" y="2705100"/>
              <a:ext cx="901219" cy="867423"/>
            </a:xfrm>
            <a:custGeom>
              <a:avLst/>
              <a:gdLst/>
              <a:ahLst/>
              <a:cxnLst/>
              <a:rect l="l" t="t" r="r" b="b"/>
              <a:pathLst>
                <a:path w="2563764" h="2467623">
                  <a:moveTo>
                    <a:pt x="0" y="0"/>
                  </a:moveTo>
                  <a:lnTo>
                    <a:pt x="2563764" y="0"/>
                  </a:lnTo>
                  <a:lnTo>
                    <a:pt x="2563764" y="2467623"/>
                  </a:lnTo>
                  <a:lnTo>
                    <a:pt x="0" y="24676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print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defTabSz="6095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6" name="Group 24">
            <a:extLst>
              <a:ext uri="{FF2B5EF4-FFF2-40B4-BE49-F238E27FC236}">
                <a16:creationId xmlns:a16="http://schemas.microsoft.com/office/drawing/2014/main" xmlns="" id="{EAFF498F-A008-93F0-E277-D5C6BE00D543}"/>
              </a:ext>
            </a:extLst>
          </p:cNvPr>
          <p:cNvGrpSpPr/>
          <p:nvPr/>
        </p:nvGrpSpPr>
        <p:grpSpPr>
          <a:xfrm>
            <a:off x="5180504" y="5612256"/>
            <a:ext cx="2861635" cy="914400"/>
            <a:chOff x="1759191" y="2476500"/>
            <a:chExt cx="5792925" cy="1371600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xmlns="" id="{427943AE-9459-9365-4E38-F1B64B60B1B0}"/>
                </a:ext>
              </a:extLst>
            </p:cNvPr>
            <p:cNvSpPr/>
            <p:nvPr/>
          </p:nvSpPr>
          <p:spPr>
            <a:xfrm>
              <a:off x="2209801" y="2476500"/>
              <a:ext cx="5342315" cy="1371600"/>
            </a:xfrm>
            <a:prstGeom prst="round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5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Hội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Lim</a:t>
              </a:r>
            </a:p>
          </p:txBody>
        </p:sp>
        <p:sp>
          <p:nvSpPr>
            <p:cNvPr id="27" name="Freeform 5">
              <a:extLst>
                <a:ext uri="{FF2B5EF4-FFF2-40B4-BE49-F238E27FC236}">
                  <a16:creationId xmlns:a16="http://schemas.microsoft.com/office/drawing/2014/main" xmlns="" id="{B219E2E5-62DB-9C7B-500F-24B4D8CA232B}"/>
                </a:ext>
              </a:extLst>
            </p:cNvPr>
            <p:cNvSpPr/>
            <p:nvPr/>
          </p:nvSpPr>
          <p:spPr>
            <a:xfrm>
              <a:off x="1759191" y="2705100"/>
              <a:ext cx="901219" cy="867423"/>
            </a:xfrm>
            <a:custGeom>
              <a:avLst/>
              <a:gdLst/>
              <a:ahLst/>
              <a:cxnLst/>
              <a:rect l="l" t="t" r="r" b="b"/>
              <a:pathLst>
                <a:path w="2563764" h="2467623">
                  <a:moveTo>
                    <a:pt x="0" y="0"/>
                  </a:moveTo>
                  <a:lnTo>
                    <a:pt x="2563764" y="0"/>
                  </a:lnTo>
                  <a:lnTo>
                    <a:pt x="2563764" y="2467623"/>
                  </a:lnTo>
                  <a:lnTo>
                    <a:pt x="0" y="24676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print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defTabSz="6095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5"/>
          <a:srcRect l="45058" t="33563" r="24854" b="51170"/>
          <a:stretch>
            <a:fillRect/>
          </a:stretch>
        </p:blipFill>
        <p:spPr bwMode="auto">
          <a:xfrm>
            <a:off x="114300" y="76200"/>
            <a:ext cx="2552700" cy="457200"/>
          </a:xfrm>
          <a:prstGeom prst="rect">
            <a:avLst/>
          </a:prstGeom>
          <a:noFill/>
        </p:spPr>
      </p:pic>
      <p:sp>
        <p:nvSpPr>
          <p:cNvPr id="28" name="Freeform 5">
            <a:extLst>
              <a:ext uri="{FF2B5EF4-FFF2-40B4-BE49-F238E27FC236}">
                <a16:creationId xmlns:a16="http://schemas.microsoft.com/office/drawing/2014/main" xmlns="" id="{C078257C-D356-377E-5E6E-C0F08D4E2AFE}"/>
              </a:ext>
            </a:extLst>
          </p:cNvPr>
          <p:cNvSpPr/>
          <p:nvPr/>
        </p:nvSpPr>
        <p:spPr>
          <a:xfrm>
            <a:off x="4426190" y="1981200"/>
            <a:ext cx="450610" cy="578282"/>
          </a:xfrm>
          <a:custGeom>
            <a:avLst/>
            <a:gdLst/>
            <a:ahLst/>
            <a:cxnLst/>
            <a:rect l="l" t="t" r="r" b="b"/>
            <a:pathLst>
              <a:path w="2563764" h="2467623">
                <a:moveTo>
                  <a:pt x="0" y="0"/>
                </a:moveTo>
                <a:lnTo>
                  <a:pt x="2563764" y="0"/>
                </a:lnTo>
                <a:lnTo>
                  <a:pt x="2563764" y="2467623"/>
                </a:lnTo>
                <a:lnTo>
                  <a:pt x="0" y="246762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  <p:txBody>
          <a:bodyPr/>
          <a:lstStyle/>
          <a:p>
            <a:pPr marL="0" marR="0" lvl="0" indent="0" defTabSz="60953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3998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32F5CF3-441A-1430-08FB-D982D9509D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xmlns="" id="{54BAF110-1415-974C-3C45-1671EF63C04F}"/>
              </a:ext>
            </a:extLst>
          </p:cNvPr>
          <p:cNvSpPr/>
          <p:nvPr/>
        </p:nvSpPr>
        <p:spPr>
          <a:xfrm>
            <a:off x="152400" y="890752"/>
            <a:ext cx="4724400" cy="711200"/>
          </a:xfrm>
          <a:prstGeom prst="homePlat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53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Duyên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hải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miền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Trung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4CF8900C-254D-4EF5-6D15-601923EF5826}"/>
              </a:ext>
            </a:extLst>
          </p:cNvPr>
          <p:cNvGrpSpPr/>
          <p:nvPr/>
        </p:nvGrpSpPr>
        <p:grpSpPr>
          <a:xfrm>
            <a:off x="325955" y="2026211"/>
            <a:ext cx="3159005" cy="914400"/>
            <a:chOff x="1759191" y="2476500"/>
            <a:chExt cx="6318010" cy="137160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14C16E94-F6AC-51F8-3A39-351BA65F297D}"/>
                </a:ext>
              </a:extLst>
            </p:cNvPr>
            <p:cNvSpPr/>
            <p:nvPr/>
          </p:nvSpPr>
          <p:spPr>
            <a:xfrm>
              <a:off x="2209801" y="2476500"/>
              <a:ext cx="5867400" cy="1371600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5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Hội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quán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Phúc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Kiến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" name="Freeform 5">
              <a:extLst>
                <a:ext uri="{FF2B5EF4-FFF2-40B4-BE49-F238E27FC236}">
                  <a16:creationId xmlns:a16="http://schemas.microsoft.com/office/drawing/2014/main" xmlns="" id="{3B6D6704-691B-74ED-4405-9698186BD9F0}"/>
                </a:ext>
              </a:extLst>
            </p:cNvPr>
            <p:cNvSpPr/>
            <p:nvPr/>
          </p:nvSpPr>
          <p:spPr>
            <a:xfrm>
              <a:off x="1759191" y="2705100"/>
              <a:ext cx="901219" cy="867423"/>
            </a:xfrm>
            <a:custGeom>
              <a:avLst/>
              <a:gdLst/>
              <a:ahLst/>
              <a:cxnLst/>
              <a:rect l="l" t="t" r="r" b="b"/>
              <a:pathLst>
                <a:path w="2563764" h="2467623">
                  <a:moveTo>
                    <a:pt x="0" y="0"/>
                  </a:moveTo>
                  <a:lnTo>
                    <a:pt x="2563764" y="0"/>
                  </a:lnTo>
                  <a:lnTo>
                    <a:pt x="2563764" y="2467623"/>
                  </a:lnTo>
                  <a:lnTo>
                    <a:pt x="0" y="24676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defTabSz="6095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4" name="Group 28">
            <a:extLst>
              <a:ext uri="{FF2B5EF4-FFF2-40B4-BE49-F238E27FC236}">
                <a16:creationId xmlns:a16="http://schemas.microsoft.com/office/drawing/2014/main" xmlns="" id="{1CBB15CF-D352-4C78-49B6-C5DEB760C53A}"/>
              </a:ext>
            </a:extLst>
          </p:cNvPr>
          <p:cNvGrpSpPr/>
          <p:nvPr/>
        </p:nvGrpSpPr>
        <p:grpSpPr>
          <a:xfrm>
            <a:off x="3748364" y="2021222"/>
            <a:ext cx="2864344" cy="914400"/>
            <a:chOff x="1759191" y="2476500"/>
            <a:chExt cx="5728688" cy="1371600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xmlns="" id="{5387F0A2-1979-4208-1C00-1FFF70FCD267}"/>
                </a:ext>
              </a:extLst>
            </p:cNvPr>
            <p:cNvSpPr/>
            <p:nvPr/>
          </p:nvSpPr>
          <p:spPr>
            <a:xfrm>
              <a:off x="2209801" y="2476500"/>
              <a:ext cx="5278078" cy="1371600"/>
            </a:xfrm>
            <a:prstGeom prst="roundRect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5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Chùa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Thiên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Mụ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xmlns="" id="{D1219700-5B67-C995-7FB0-07781853DE4D}"/>
                </a:ext>
              </a:extLst>
            </p:cNvPr>
            <p:cNvSpPr/>
            <p:nvPr/>
          </p:nvSpPr>
          <p:spPr>
            <a:xfrm>
              <a:off x="1759191" y="2705100"/>
              <a:ext cx="901219" cy="867423"/>
            </a:xfrm>
            <a:custGeom>
              <a:avLst/>
              <a:gdLst/>
              <a:ahLst/>
              <a:cxnLst/>
              <a:rect l="l" t="t" r="r" b="b"/>
              <a:pathLst>
                <a:path w="2563764" h="2467623">
                  <a:moveTo>
                    <a:pt x="0" y="0"/>
                  </a:moveTo>
                  <a:lnTo>
                    <a:pt x="2563764" y="0"/>
                  </a:lnTo>
                  <a:lnTo>
                    <a:pt x="2563764" y="2467623"/>
                  </a:lnTo>
                  <a:lnTo>
                    <a:pt x="0" y="24676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defTabSz="6095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Group 31">
            <a:extLst>
              <a:ext uri="{FF2B5EF4-FFF2-40B4-BE49-F238E27FC236}">
                <a16:creationId xmlns:a16="http://schemas.microsoft.com/office/drawing/2014/main" xmlns="" id="{AC60EC4A-B82F-DC00-919C-73FA6320493F}"/>
              </a:ext>
            </a:extLst>
          </p:cNvPr>
          <p:cNvGrpSpPr/>
          <p:nvPr/>
        </p:nvGrpSpPr>
        <p:grpSpPr>
          <a:xfrm>
            <a:off x="6960292" y="2026211"/>
            <a:ext cx="2031308" cy="914400"/>
            <a:chOff x="1759191" y="2476500"/>
            <a:chExt cx="4062617" cy="1371600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xmlns="" id="{2171AF91-D605-96E4-4190-04EEC6428F8F}"/>
                </a:ext>
              </a:extLst>
            </p:cNvPr>
            <p:cNvSpPr/>
            <p:nvPr/>
          </p:nvSpPr>
          <p:spPr>
            <a:xfrm>
              <a:off x="2209801" y="2476500"/>
              <a:ext cx="3612007" cy="1371600"/>
            </a:xfrm>
            <a:prstGeom prst="round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5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Chùa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Cầu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4" name="Freeform 5">
              <a:extLst>
                <a:ext uri="{FF2B5EF4-FFF2-40B4-BE49-F238E27FC236}">
                  <a16:creationId xmlns:a16="http://schemas.microsoft.com/office/drawing/2014/main" xmlns="" id="{FFCF6727-E3B4-6BB3-A7BD-3E84186A2EC9}"/>
                </a:ext>
              </a:extLst>
            </p:cNvPr>
            <p:cNvSpPr/>
            <p:nvPr/>
          </p:nvSpPr>
          <p:spPr>
            <a:xfrm>
              <a:off x="1759191" y="2705100"/>
              <a:ext cx="901219" cy="867423"/>
            </a:xfrm>
            <a:custGeom>
              <a:avLst/>
              <a:gdLst/>
              <a:ahLst/>
              <a:cxnLst/>
              <a:rect l="l" t="t" r="r" b="b"/>
              <a:pathLst>
                <a:path w="2563764" h="2467623">
                  <a:moveTo>
                    <a:pt x="0" y="0"/>
                  </a:moveTo>
                  <a:lnTo>
                    <a:pt x="2563764" y="0"/>
                  </a:lnTo>
                  <a:lnTo>
                    <a:pt x="2563764" y="2467623"/>
                  </a:lnTo>
                  <a:lnTo>
                    <a:pt x="0" y="24676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defTabSz="6095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6" name="Group 34">
            <a:extLst>
              <a:ext uri="{FF2B5EF4-FFF2-40B4-BE49-F238E27FC236}">
                <a16:creationId xmlns:a16="http://schemas.microsoft.com/office/drawing/2014/main" xmlns="" id="{33E4B36C-66EF-0C22-03B7-947F07936753}"/>
              </a:ext>
            </a:extLst>
          </p:cNvPr>
          <p:cNvGrpSpPr/>
          <p:nvPr/>
        </p:nvGrpSpPr>
        <p:grpSpPr>
          <a:xfrm>
            <a:off x="338447" y="3585327"/>
            <a:ext cx="3187295" cy="914400"/>
            <a:chOff x="1759191" y="2476500"/>
            <a:chExt cx="6125928" cy="1371600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xmlns="" id="{3856D699-DADD-4ED0-700F-845E4AE833C3}"/>
                </a:ext>
              </a:extLst>
            </p:cNvPr>
            <p:cNvSpPr/>
            <p:nvPr/>
          </p:nvSpPr>
          <p:spPr>
            <a:xfrm>
              <a:off x="2209801" y="2476500"/>
              <a:ext cx="5675318" cy="1371600"/>
            </a:xfrm>
            <a:prstGeom prst="round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Nhà cổ Phùng Hưng</a:t>
              </a:r>
            </a:p>
          </p:txBody>
        </p:sp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xmlns="" id="{01E66772-3D0C-BB69-3393-E2E7F9294130}"/>
                </a:ext>
              </a:extLst>
            </p:cNvPr>
            <p:cNvSpPr/>
            <p:nvPr/>
          </p:nvSpPr>
          <p:spPr>
            <a:xfrm>
              <a:off x="1759191" y="2705100"/>
              <a:ext cx="901219" cy="867423"/>
            </a:xfrm>
            <a:custGeom>
              <a:avLst/>
              <a:gdLst/>
              <a:ahLst/>
              <a:cxnLst/>
              <a:rect l="l" t="t" r="r" b="b"/>
              <a:pathLst>
                <a:path w="2563764" h="2467623">
                  <a:moveTo>
                    <a:pt x="0" y="0"/>
                  </a:moveTo>
                  <a:lnTo>
                    <a:pt x="2563764" y="0"/>
                  </a:lnTo>
                  <a:lnTo>
                    <a:pt x="2563764" y="2467623"/>
                  </a:lnTo>
                  <a:lnTo>
                    <a:pt x="0" y="24676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print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defTabSz="6095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7" name="Group 37">
            <a:extLst>
              <a:ext uri="{FF2B5EF4-FFF2-40B4-BE49-F238E27FC236}">
                <a16:creationId xmlns:a16="http://schemas.microsoft.com/office/drawing/2014/main" xmlns="" id="{C7A10851-3429-F260-5099-8B6F553A26E3}"/>
              </a:ext>
            </a:extLst>
          </p:cNvPr>
          <p:cNvGrpSpPr/>
          <p:nvPr/>
        </p:nvGrpSpPr>
        <p:grpSpPr>
          <a:xfrm>
            <a:off x="3760193" y="3581398"/>
            <a:ext cx="2861636" cy="902667"/>
            <a:chOff x="1759191" y="2494098"/>
            <a:chExt cx="5792927" cy="1354001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xmlns="" id="{784AFEAA-13AF-A8B1-3498-70B966E52EA7}"/>
                </a:ext>
              </a:extLst>
            </p:cNvPr>
            <p:cNvSpPr/>
            <p:nvPr/>
          </p:nvSpPr>
          <p:spPr>
            <a:xfrm>
              <a:off x="2168529" y="2494098"/>
              <a:ext cx="5383589" cy="1354001"/>
            </a:xfrm>
            <a:prstGeom prst="round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5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lăng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Khải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Định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" name="Freeform 5">
              <a:extLst>
                <a:ext uri="{FF2B5EF4-FFF2-40B4-BE49-F238E27FC236}">
                  <a16:creationId xmlns:a16="http://schemas.microsoft.com/office/drawing/2014/main" xmlns="" id="{7525787D-3079-BD75-65B6-5E527B4FB788}"/>
                </a:ext>
              </a:extLst>
            </p:cNvPr>
            <p:cNvSpPr/>
            <p:nvPr/>
          </p:nvSpPr>
          <p:spPr>
            <a:xfrm>
              <a:off x="1759191" y="2705100"/>
              <a:ext cx="901219" cy="867423"/>
            </a:xfrm>
            <a:custGeom>
              <a:avLst/>
              <a:gdLst/>
              <a:ahLst/>
              <a:cxnLst/>
              <a:rect l="l" t="t" r="r" b="b"/>
              <a:pathLst>
                <a:path w="2563764" h="2467623">
                  <a:moveTo>
                    <a:pt x="0" y="0"/>
                  </a:moveTo>
                  <a:lnTo>
                    <a:pt x="2563764" y="0"/>
                  </a:lnTo>
                  <a:lnTo>
                    <a:pt x="2563764" y="2467623"/>
                  </a:lnTo>
                  <a:lnTo>
                    <a:pt x="0" y="24676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print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defTabSz="6095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8" name="Group 40">
            <a:extLst>
              <a:ext uri="{FF2B5EF4-FFF2-40B4-BE49-F238E27FC236}">
                <a16:creationId xmlns:a16="http://schemas.microsoft.com/office/drawing/2014/main" xmlns="" id="{E40DCE76-04F0-9970-1BFB-080680A84C93}"/>
              </a:ext>
            </a:extLst>
          </p:cNvPr>
          <p:cNvGrpSpPr/>
          <p:nvPr/>
        </p:nvGrpSpPr>
        <p:grpSpPr>
          <a:xfrm>
            <a:off x="6735111" y="3569667"/>
            <a:ext cx="2419999" cy="914400"/>
            <a:chOff x="1759191" y="2476500"/>
            <a:chExt cx="4898903" cy="1371600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xmlns="" id="{1F7AFF3D-9909-AD53-2903-03D3631010F6}"/>
                </a:ext>
              </a:extLst>
            </p:cNvPr>
            <p:cNvSpPr/>
            <p:nvPr/>
          </p:nvSpPr>
          <p:spPr>
            <a:xfrm>
              <a:off x="2209801" y="2476500"/>
              <a:ext cx="4448293" cy="1371600"/>
            </a:xfrm>
            <a:prstGeom prst="round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5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lăng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Tự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Đức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3" name="Freeform 5">
              <a:extLst>
                <a:ext uri="{FF2B5EF4-FFF2-40B4-BE49-F238E27FC236}">
                  <a16:creationId xmlns:a16="http://schemas.microsoft.com/office/drawing/2014/main" xmlns="" id="{CCE90BE0-0A32-3DBE-32E8-B553B6EDDD0E}"/>
                </a:ext>
              </a:extLst>
            </p:cNvPr>
            <p:cNvSpPr/>
            <p:nvPr/>
          </p:nvSpPr>
          <p:spPr>
            <a:xfrm>
              <a:off x="1759191" y="2705100"/>
              <a:ext cx="901219" cy="867423"/>
            </a:xfrm>
            <a:custGeom>
              <a:avLst/>
              <a:gdLst/>
              <a:ahLst/>
              <a:cxnLst/>
              <a:rect l="l" t="t" r="r" b="b"/>
              <a:pathLst>
                <a:path w="2563764" h="2467623">
                  <a:moveTo>
                    <a:pt x="0" y="0"/>
                  </a:moveTo>
                  <a:lnTo>
                    <a:pt x="2563764" y="0"/>
                  </a:lnTo>
                  <a:lnTo>
                    <a:pt x="2563764" y="2467623"/>
                  </a:lnTo>
                  <a:lnTo>
                    <a:pt x="0" y="24676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print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defTabSz="6095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" name="Group 43">
            <a:extLst>
              <a:ext uri="{FF2B5EF4-FFF2-40B4-BE49-F238E27FC236}">
                <a16:creationId xmlns:a16="http://schemas.microsoft.com/office/drawing/2014/main" xmlns="" id="{6CCDE58B-3DD8-59CD-485D-53165BCB93B1}"/>
              </a:ext>
            </a:extLst>
          </p:cNvPr>
          <p:cNvGrpSpPr/>
          <p:nvPr/>
        </p:nvGrpSpPr>
        <p:grpSpPr>
          <a:xfrm>
            <a:off x="340946" y="5144443"/>
            <a:ext cx="2861635" cy="914400"/>
            <a:chOff x="1759191" y="2476500"/>
            <a:chExt cx="5792925" cy="1371600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xmlns="" id="{0B502D5D-4590-F8F4-394A-B8453F6A9206}"/>
                </a:ext>
              </a:extLst>
            </p:cNvPr>
            <p:cNvSpPr/>
            <p:nvPr/>
          </p:nvSpPr>
          <p:spPr>
            <a:xfrm>
              <a:off x="2209801" y="2476500"/>
              <a:ext cx="5342315" cy="1371600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5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lễ hội Cầu Ngư</a:t>
              </a:r>
            </a:p>
          </p:txBody>
        </p:sp>
        <p:sp>
          <p:nvSpPr>
            <p:cNvPr id="46" name="Freeform 5">
              <a:extLst>
                <a:ext uri="{FF2B5EF4-FFF2-40B4-BE49-F238E27FC236}">
                  <a16:creationId xmlns:a16="http://schemas.microsoft.com/office/drawing/2014/main" xmlns="" id="{655FA97B-E0E8-BF8A-1FBC-B7A561F6CC4B}"/>
                </a:ext>
              </a:extLst>
            </p:cNvPr>
            <p:cNvSpPr/>
            <p:nvPr/>
          </p:nvSpPr>
          <p:spPr>
            <a:xfrm>
              <a:off x="1759191" y="2705100"/>
              <a:ext cx="901219" cy="867423"/>
            </a:xfrm>
            <a:custGeom>
              <a:avLst/>
              <a:gdLst/>
              <a:ahLst/>
              <a:cxnLst/>
              <a:rect l="l" t="t" r="r" b="b"/>
              <a:pathLst>
                <a:path w="2563764" h="2467623">
                  <a:moveTo>
                    <a:pt x="0" y="0"/>
                  </a:moveTo>
                  <a:lnTo>
                    <a:pt x="2563764" y="0"/>
                  </a:lnTo>
                  <a:lnTo>
                    <a:pt x="2563764" y="2467623"/>
                  </a:lnTo>
                  <a:lnTo>
                    <a:pt x="0" y="24676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print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defTabSz="6095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1" name="Group 46">
            <a:extLst>
              <a:ext uri="{FF2B5EF4-FFF2-40B4-BE49-F238E27FC236}">
                <a16:creationId xmlns:a16="http://schemas.microsoft.com/office/drawing/2014/main" xmlns="" id="{5B06E7E2-DD71-A013-95D5-89E2169C0C50}"/>
              </a:ext>
            </a:extLst>
          </p:cNvPr>
          <p:cNvGrpSpPr/>
          <p:nvPr/>
        </p:nvGrpSpPr>
        <p:grpSpPr>
          <a:xfrm>
            <a:off x="3321503" y="5144443"/>
            <a:ext cx="2861635" cy="914400"/>
            <a:chOff x="1759191" y="2476500"/>
            <a:chExt cx="5792925" cy="1371600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xmlns="" id="{D9369FBB-E506-4B39-306B-B440027B4C8D}"/>
                </a:ext>
              </a:extLst>
            </p:cNvPr>
            <p:cNvSpPr/>
            <p:nvPr/>
          </p:nvSpPr>
          <p:spPr>
            <a:xfrm>
              <a:off x="2209801" y="2476500"/>
              <a:ext cx="5342315" cy="1371600"/>
            </a:xfrm>
            <a:prstGeom prst="roundRect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5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lễ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hội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Ka-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te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9" name="Freeform 5">
              <a:extLst>
                <a:ext uri="{FF2B5EF4-FFF2-40B4-BE49-F238E27FC236}">
                  <a16:creationId xmlns:a16="http://schemas.microsoft.com/office/drawing/2014/main" xmlns="" id="{897A8408-2CF6-2536-EC75-09FC5277BEFC}"/>
                </a:ext>
              </a:extLst>
            </p:cNvPr>
            <p:cNvSpPr/>
            <p:nvPr/>
          </p:nvSpPr>
          <p:spPr>
            <a:xfrm>
              <a:off x="1759191" y="2705100"/>
              <a:ext cx="901219" cy="867423"/>
            </a:xfrm>
            <a:custGeom>
              <a:avLst/>
              <a:gdLst/>
              <a:ahLst/>
              <a:cxnLst/>
              <a:rect l="l" t="t" r="r" b="b"/>
              <a:pathLst>
                <a:path w="2563764" h="2467623">
                  <a:moveTo>
                    <a:pt x="0" y="0"/>
                  </a:moveTo>
                  <a:lnTo>
                    <a:pt x="2563764" y="0"/>
                  </a:lnTo>
                  <a:lnTo>
                    <a:pt x="2563764" y="2467623"/>
                  </a:lnTo>
                  <a:lnTo>
                    <a:pt x="0" y="24676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print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defTabSz="6095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0" name="Freeform 5">
            <a:extLst>
              <a:ext uri="{FF2B5EF4-FFF2-40B4-BE49-F238E27FC236}">
                <a16:creationId xmlns:a16="http://schemas.microsoft.com/office/drawing/2014/main" xmlns="" id="{7F9264EC-CF33-1C5E-BE6B-5BADFB111498}"/>
              </a:ext>
            </a:extLst>
          </p:cNvPr>
          <p:cNvSpPr/>
          <p:nvPr/>
        </p:nvSpPr>
        <p:spPr>
          <a:xfrm>
            <a:off x="7086600" y="4825446"/>
            <a:ext cx="1348804" cy="2389907"/>
          </a:xfrm>
          <a:custGeom>
            <a:avLst/>
            <a:gdLst/>
            <a:ahLst/>
            <a:cxnLst/>
            <a:rect l="l" t="t" r="r" b="b"/>
            <a:pathLst>
              <a:path w="3096387" h="4114800">
                <a:moveTo>
                  <a:pt x="0" y="0"/>
                </a:moveTo>
                <a:lnTo>
                  <a:pt x="3096387" y="0"/>
                </a:lnTo>
                <a:lnTo>
                  <a:pt x="309638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xmlns="" r:embed="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defTabSz="60953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6"/>
          <a:srcRect l="45058" t="33563" r="24854" b="51170"/>
          <a:stretch>
            <a:fillRect/>
          </a:stretch>
        </p:blipFill>
        <p:spPr bwMode="auto">
          <a:xfrm>
            <a:off x="114300" y="76200"/>
            <a:ext cx="2552700" cy="457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174881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EC6F8F4-47D4-92B3-658D-BD2DEB45EB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Pentagon 3">
            <a:extLst>
              <a:ext uri="{FF2B5EF4-FFF2-40B4-BE49-F238E27FC236}">
                <a16:creationId xmlns:a16="http://schemas.microsoft.com/office/drawing/2014/main" xmlns="" id="{5B7D5D29-B5A7-DA76-D5DE-ECB368703069}"/>
              </a:ext>
            </a:extLst>
          </p:cNvPr>
          <p:cNvSpPr/>
          <p:nvPr/>
        </p:nvSpPr>
        <p:spPr>
          <a:xfrm>
            <a:off x="228600" y="1363717"/>
            <a:ext cx="4724400" cy="711200"/>
          </a:xfrm>
          <a:prstGeom prst="homePlat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53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Tây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Nguyên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xmlns="" id="{37C39198-F5CC-AE4B-2EAE-E07ECF544F91}"/>
              </a:ext>
            </a:extLst>
          </p:cNvPr>
          <p:cNvGrpSpPr/>
          <p:nvPr/>
        </p:nvGrpSpPr>
        <p:grpSpPr>
          <a:xfrm>
            <a:off x="490063" y="3048000"/>
            <a:ext cx="3159005" cy="937860"/>
            <a:chOff x="1759191" y="2441310"/>
            <a:chExt cx="6318010" cy="140679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E9A7C83B-C7F0-A2EC-45D6-D6B2831725D9}"/>
                </a:ext>
              </a:extLst>
            </p:cNvPr>
            <p:cNvSpPr/>
            <p:nvPr/>
          </p:nvSpPr>
          <p:spPr>
            <a:xfrm>
              <a:off x="2150665" y="2441310"/>
              <a:ext cx="5926536" cy="1406790"/>
            </a:xfrm>
            <a:prstGeom prst="round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Định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Núp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xmlns="" id="{F2CA3413-DC7D-AADF-6C38-52969C7A6138}"/>
                </a:ext>
              </a:extLst>
            </p:cNvPr>
            <p:cNvSpPr/>
            <p:nvPr/>
          </p:nvSpPr>
          <p:spPr>
            <a:xfrm>
              <a:off x="1759191" y="2705100"/>
              <a:ext cx="901219" cy="867423"/>
            </a:xfrm>
            <a:custGeom>
              <a:avLst/>
              <a:gdLst/>
              <a:ahLst/>
              <a:cxnLst/>
              <a:rect l="l" t="t" r="r" b="b"/>
              <a:pathLst>
                <a:path w="2563764" h="2467623">
                  <a:moveTo>
                    <a:pt x="0" y="0"/>
                  </a:moveTo>
                  <a:lnTo>
                    <a:pt x="2563764" y="0"/>
                  </a:lnTo>
                  <a:lnTo>
                    <a:pt x="2563764" y="2467623"/>
                  </a:lnTo>
                  <a:lnTo>
                    <a:pt x="0" y="24676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defTabSz="6095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" name="Group 7">
            <a:extLst>
              <a:ext uri="{FF2B5EF4-FFF2-40B4-BE49-F238E27FC236}">
                <a16:creationId xmlns:a16="http://schemas.microsoft.com/office/drawing/2014/main" xmlns="" id="{60451474-1A46-D530-426B-325302CD2965}"/>
              </a:ext>
            </a:extLst>
          </p:cNvPr>
          <p:cNvGrpSpPr/>
          <p:nvPr/>
        </p:nvGrpSpPr>
        <p:grpSpPr>
          <a:xfrm>
            <a:off x="3912471" y="3048000"/>
            <a:ext cx="2864344" cy="932872"/>
            <a:chOff x="1759191" y="2448792"/>
            <a:chExt cx="5728688" cy="1399308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xmlns="" id="{76685FC3-EDAA-C16F-A558-9D96CA166BC6}"/>
                </a:ext>
              </a:extLst>
            </p:cNvPr>
            <p:cNvSpPr/>
            <p:nvPr/>
          </p:nvSpPr>
          <p:spPr>
            <a:xfrm>
              <a:off x="2163849" y="2448792"/>
              <a:ext cx="5324030" cy="1399308"/>
            </a:xfrm>
            <a:prstGeom prst="roundRect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5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N’Trang Lơng</a:t>
              </a:r>
            </a:p>
          </p:txBody>
        </p:sp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xmlns="" id="{D3790526-A7CA-E86C-3A4D-7F1750A20EB8}"/>
                </a:ext>
              </a:extLst>
            </p:cNvPr>
            <p:cNvSpPr/>
            <p:nvPr/>
          </p:nvSpPr>
          <p:spPr>
            <a:xfrm>
              <a:off x="1759191" y="2705100"/>
              <a:ext cx="901219" cy="867423"/>
            </a:xfrm>
            <a:custGeom>
              <a:avLst/>
              <a:gdLst/>
              <a:ahLst/>
              <a:cxnLst/>
              <a:rect l="l" t="t" r="r" b="b"/>
              <a:pathLst>
                <a:path w="2563764" h="2467623">
                  <a:moveTo>
                    <a:pt x="0" y="0"/>
                  </a:moveTo>
                  <a:lnTo>
                    <a:pt x="2563764" y="0"/>
                  </a:lnTo>
                  <a:lnTo>
                    <a:pt x="2563764" y="2467623"/>
                  </a:lnTo>
                  <a:lnTo>
                    <a:pt x="0" y="24676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defTabSz="6095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5" name="Group 11">
            <a:extLst>
              <a:ext uri="{FF2B5EF4-FFF2-40B4-BE49-F238E27FC236}">
                <a16:creationId xmlns:a16="http://schemas.microsoft.com/office/drawing/2014/main" xmlns="" id="{AA50E69D-6726-C20E-80CC-7343F482A848}"/>
              </a:ext>
            </a:extLst>
          </p:cNvPr>
          <p:cNvGrpSpPr/>
          <p:nvPr/>
        </p:nvGrpSpPr>
        <p:grpSpPr>
          <a:xfrm>
            <a:off x="502555" y="4630576"/>
            <a:ext cx="3187295" cy="914400"/>
            <a:chOff x="1759191" y="2476500"/>
            <a:chExt cx="6125928" cy="137160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E739D9FD-EB38-909A-15FA-71F9CD7CC9DB}"/>
                </a:ext>
              </a:extLst>
            </p:cNvPr>
            <p:cNvSpPr/>
            <p:nvPr/>
          </p:nvSpPr>
          <p:spPr>
            <a:xfrm>
              <a:off x="2209801" y="2476500"/>
              <a:ext cx="5675318" cy="1371600"/>
            </a:xfrm>
            <a:prstGeom prst="round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5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lễ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hội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Cồng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Chiêng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xmlns="" id="{AB441D64-94A8-BA8B-87AD-F8FFDC2EA8BD}"/>
                </a:ext>
              </a:extLst>
            </p:cNvPr>
            <p:cNvSpPr/>
            <p:nvPr/>
          </p:nvSpPr>
          <p:spPr>
            <a:xfrm>
              <a:off x="1759191" y="2705100"/>
              <a:ext cx="901219" cy="867423"/>
            </a:xfrm>
            <a:custGeom>
              <a:avLst/>
              <a:gdLst/>
              <a:ahLst/>
              <a:cxnLst/>
              <a:rect l="l" t="t" r="r" b="b"/>
              <a:pathLst>
                <a:path w="2563764" h="2467623">
                  <a:moveTo>
                    <a:pt x="0" y="0"/>
                  </a:moveTo>
                  <a:lnTo>
                    <a:pt x="2563764" y="0"/>
                  </a:lnTo>
                  <a:lnTo>
                    <a:pt x="2563764" y="2467623"/>
                  </a:lnTo>
                  <a:lnTo>
                    <a:pt x="0" y="246762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 marL="0" marR="0" lvl="0" indent="0" defTabSz="6095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8" name="Group 14">
            <a:extLst>
              <a:ext uri="{FF2B5EF4-FFF2-40B4-BE49-F238E27FC236}">
                <a16:creationId xmlns:a16="http://schemas.microsoft.com/office/drawing/2014/main" xmlns="" id="{53A16CEF-9346-EAA8-973E-EB7F0ED7E8D1}"/>
              </a:ext>
            </a:extLst>
          </p:cNvPr>
          <p:cNvGrpSpPr/>
          <p:nvPr/>
        </p:nvGrpSpPr>
        <p:grpSpPr>
          <a:xfrm>
            <a:off x="3962400" y="4495800"/>
            <a:ext cx="2861635" cy="914400"/>
            <a:chOff x="1759191" y="2476500"/>
            <a:chExt cx="5792925" cy="137160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B1297DE7-8E71-A1E0-EAE2-1253EE5D503F}"/>
                </a:ext>
              </a:extLst>
            </p:cNvPr>
            <p:cNvSpPr/>
            <p:nvPr/>
          </p:nvSpPr>
          <p:spPr>
            <a:xfrm>
              <a:off x="2209801" y="2476500"/>
              <a:ext cx="5342315" cy="1371600"/>
            </a:xfrm>
            <a:prstGeom prst="round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5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lễ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hội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Đua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voi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xmlns="" id="{D709680F-7E63-CD69-94A5-D0BBBB4A5E8A}"/>
                </a:ext>
              </a:extLst>
            </p:cNvPr>
            <p:cNvSpPr/>
            <p:nvPr/>
          </p:nvSpPr>
          <p:spPr>
            <a:xfrm>
              <a:off x="1759191" y="2705100"/>
              <a:ext cx="901219" cy="867423"/>
            </a:xfrm>
            <a:custGeom>
              <a:avLst/>
              <a:gdLst/>
              <a:ahLst/>
              <a:cxnLst/>
              <a:rect l="l" t="t" r="r" b="b"/>
              <a:pathLst>
                <a:path w="2563764" h="2467623">
                  <a:moveTo>
                    <a:pt x="0" y="0"/>
                  </a:moveTo>
                  <a:lnTo>
                    <a:pt x="2563764" y="0"/>
                  </a:lnTo>
                  <a:lnTo>
                    <a:pt x="2563764" y="2467623"/>
                  </a:lnTo>
                  <a:lnTo>
                    <a:pt x="0" y="246762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 marL="0" marR="0" lvl="0" indent="0" defTabSz="6095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8" name="Freeform 10">
            <a:extLst>
              <a:ext uri="{FF2B5EF4-FFF2-40B4-BE49-F238E27FC236}">
                <a16:creationId xmlns:a16="http://schemas.microsoft.com/office/drawing/2014/main" xmlns="" id="{B4CA6976-D9D2-8451-A25B-AECF41C78BA1}"/>
              </a:ext>
            </a:extLst>
          </p:cNvPr>
          <p:cNvSpPr/>
          <p:nvPr/>
        </p:nvSpPr>
        <p:spPr>
          <a:xfrm>
            <a:off x="6980250" y="2438971"/>
            <a:ext cx="1852408" cy="4430272"/>
          </a:xfrm>
          <a:custGeom>
            <a:avLst/>
            <a:gdLst/>
            <a:ahLst/>
            <a:cxnLst/>
            <a:rect l="l" t="t" r="r" b="b"/>
            <a:pathLst>
              <a:path w="2294001" h="4114800">
                <a:moveTo>
                  <a:pt x="0" y="0"/>
                </a:moveTo>
                <a:lnTo>
                  <a:pt x="2294000" y="0"/>
                </a:lnTo>
                <a:lnTo>
                  <a:pt x="2294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xmlns="" r:embed="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defTabSz="60953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4"/>
          <a:srcRect l="45058" t="33563" r="24854" b="51170"/>
          <a:stretch>
            <a:fillRect/>
          </a:stretch>
        </p:blipFill>
        <p:spPr bwMode="auto">
          <a:xfrm>
            <a:off x="114300" y="76200"/>
            <a:ext cx="2552700" cy="457200"/>
          </a:xfrm>
          <a:prstGeom prst="rect">
            <a:avLst/>
          </a:prstGeom>
          <a:noFill/>
        </p:spPr>
      </p:pic>
      <p:sp>
        <p:nvSpPr>
          <p:cNvPr id="20" name="Freeform 5">
            <a:extLst>
              <a:ext uri="{FF2B5EF4-FFF2-40B4-BE49-F238E27FC236}">
                <a16:creationId xmlns:a16="http://schemas.microsoft.com/office/drawing/2014/main" xmlns="" id="{F2CA3413-DC7D-AADF-6C38-52969C7A6138}"/>
              </a:ext>
            </a:extLst>
          </p:cNvPr>
          <p:cNvSpPr/>
          <p:nvPr/>
        </p:nvSpPr>
        <p:spPr>
          <a:xfrm>
            <a:off x="3968990" y="4679518"/>
            <a:ext cx="450610" cy="578282"/>
          </a:xfrm>
          <a:custGeom>
            <a:avLst/>
            <a:gdLst/>
            <a:ahLst/>
            <a:cxnLst/>
            <a:rect l="l" t="t" r="r" b="b"/>
            <a:pathLst>
              <a:path w="2563764" h="2467623">
                <a:moveTo>
                  <a:pt x="0" y="0"/>
                </a:moveTo>
                <a:lnTo>
                  <a:pt x="2563764" y="0"/>
                </a:lnTo>
                <a:lnTo>
                  <a:pt x="2563764" y="2467623"/>
                </a:lnTo>
                <a:lnTo>
                  <a:pt x="0" y="246762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  <p:txBody>
          <a:bodyPr/>
          <a:lstStyle/>
          <a:p>
            <a:pPr marL="0" marR="0" lvl="0" indent="0" defTabSz="60953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1" name="Freeform 5">
            <a:extLst>
              <a:ext uri="{FF2B5EF4-FFF2-40B4-BE49-F238E27FC236}">
                <a16:creationId xmlns:a16="http://schemas.microsoft.com/office/drawing/2014/main" xmlns="" id="{F2CA3413-DC7D-AADF-6C38-52969C7A6138}"/>
              </a:ext>
            </a:extLst>
          </p:cNvPr>
          <p:cNvSpPr/>
          <p:nvPr/>
        </p:nvSpPr>
        <p:spPr>
          <a:xfrm>
            <a:off x="539990" y="4800600"/>
            <a:ext cx="450610" cy="578282"/>
          </a:xfrm>
          <a:custGeom>
            <a:avLst/>
            <a:gdLst/>
            <a:ahLst/>
            <a:cxnLst/>
            <a:rect l="l" t="t" r="r" b="b"/>
            <a:pathLst>
              <a:path w="2563764" h="2467623">
                <a:moveTo>
                  <a:pt x="0" y="0"/>
                </a:moveTo>
                <a:lnTo>
                  <a:pt x="2563764" y="0"/>
                </a:lnTo>
                <a:lnTo>
                  <a:pt x="2563764" y="2467623"/>
                </a:lnTo>
                <a:lnTo>
                  <a:pt x="0" y="246762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  <p:txBody>
          <a:bodyPr/>
          <a:lstStyle/>
          <a:p>
            <a:pPr marL="0" marR="0" lvl="0" indent="0" defTabSz="60953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93595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2533791-FA92-5282-7D98-D771121137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xmlns="" id="{30DE3145-77B4-F02A-EEA0-65A9E3E41DCC}"/>
              </a:ext>
            </a:extLst>
          </p:cNvPr>
          <p:cNvSpPr/>
          <p:nvPr/>
        </p:nvSpPr>
        <p:spPr>
          <a:xfrm>
            <a:off x="152400" y="1174531"/>
            <a:ext cx="4724400" cy="711200"/>
          </a:xfrm>
          <a:prstGeom prst="homePlat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53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Nam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Bộ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65B29945-EE73-5C5D-896E-E545E92542EF}"/>
              </a:ext>
            </a:extLst>
          </p:cNvPr>
          <p:cNvGrpSpPr/>
          <p:nvPr/>
        </p:nvGrpSpPr>
        <p:grpSpPr>
          <a:xfrm>
            <a:off x="152400" y="2472382"/>
            <a:ext cx="2985329" cy="914400"/>
            <a:chOff x="1759191" y="2476500"/>
            <a:chExt cx="5970657" cy="137160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7AC9EDE7-E1DE-9B40-0C36-82E01400EC9B}"/>
                </a:ext>
              </a:extLst>
            </p:cNvPr>
            <p:cNvSpPr/>
            <p:nvPr/>
          </p:nvSpPr>
          <p:spPr>
            <a:xfrm>
              <a:off x="2209801" y="2476500"/>
              <a:ext cx="5520047" cy="1371600"/>
            </a:xfrm>
            <a:prstGeom prst="round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5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Nguyễn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Hữu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Cảnh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xmlns="" id="{F5B59DB5-2292-BAA1-24CE-0D211608408A}"/>
                </a:ext>
              </a:extLst>
            </p:cNvPr>
            <p:cNvSpPr/>
            <p:nvPr/>
          </p:nvSpPr>
          <p:spPr>
            <a:xfrm>
              <a:off x="1759191" y="2705100"/>
              <a:ext cx="901219" cy="867423"/>
            </a:xfrm>
            <a:custGeom>
              <a:avLst/>
              <a:gdLst/>
              <a:ahLst/>
              <a:cxnLst/>
              <a:rect l="l" t="t" r="r" b="b"/>
              <a:pathLst>
                <a:path w="2563764" h="2467623">
                  <a:moveTo>
                    <a:pt x="0" y="0"/>
                  </a:moveTo>
                  <a:lnTo>
                    <a:pt x="2563764" y="0"/>
                  </a:lnTo>
                  <a:lnTo>
                    <a:pt x="2563764" y="2467623"/>
                  </a:lnTo>
                  <a:lnTo>
                    <a:pt x="0" y="24676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defTabSz="6095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" name="Group 19">
            <a:extLst>
              <a:ext uri="{FF2B5EF4-FFF2-40B4-BE49-F238E27FC236}">
                <a16:creationId xmlns:a16="http://schemas.microsoft.com/office/drawing/2014/main" xmlns="" id="{AE720F83-783A-E5A4-7645-E3EF907D6069}"/>
              </a:ext>
            </a:extLst>
          </p:cNvPr>
          <p:cNvGrpSpPr/>
          <p:nvPr/>
        </p:nvGrpSpPr>
        <p:grpSpPr>
          <a:xfrm>
            <a:off x="3276600" y="2438400"/>
            <a:ext cx="2438400" cy="943394"/>
            <a:chOff x="1759191" y="2433009"/>
            <a:chExt cx="4876799" cy="1415091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xmlns="" id="{415C7ED5-8045-6F96-C18A-41BB1B2582FE}"/>
                </a:ext>
              </a:extLst>
            </p:cNvPr>
            <p:cNvSpPr/>
            <p:nvPr/>
          </p:nvSpPr>
          <p:spPr>
            <a:xfrm>
              <a:off x="2013741" y="2433009"/>
              <a:ext cx="4622249" cy="1415091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5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Trương Định</a:t>
              </a:r>
            </a:p>
          </p:txBody>
        </p:sp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xmlns="" id="{0D5F1723-DC35-E7CC-AA05-ED62D3CB779A}"/>
                </a:ext>
              </a:extLst>
            </p:cNvPr>
            <p:cNvSpPr/>
            <p:nvPr/>
          </p:nvSpPr>
          <p:spPr>
            <a:xfrm>
              <a:off x="1759191" y="2705100"/>
              <a:ext cx="901219" cy="867423"/>
            </a:xfrm>
            <a:custGeom>
              <a:avLst/>
              <a:gdLst/>
              <a:ahLst/>
              <a:cxnLst/>
              <a:rect l="l" t="t" r="r" b="b"/>
              <a:pathLst>
                <a:path w="2563764" h="2467623">
                  <a:moveTo>
                    <a:pt x="0" y="0"/>
                  </a:moveTo>
                  <a:lnTo>
                    <a:pt x="2563764" y="0"/>
                  </a:lnTo>
                  <a:lnTo>
                    <a:pt x="2563764" y="2467623"/>
                  </a:lnTo>
                  <a:lnTo>
                    <a:pt x="0" y="24676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defTabSz="6095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5" name="Group 22">
            <a:extLst>
              <a:ext uri="{FF2B5EF4-FFF2-40B4-BE49-F238E27FC236}">
                <a16:creationId xmlns:a16="http://schemas.microsoft.com/office/drawing/2014/main" xmlns="" id="{2C057DFE-3C50-39F9-25D5-CFC341A395B3}"/>
              </a:ext>
            </a:extLst>
          </p:cNvPr>
          <p:cNvGrpSpPr/>
          <p:nvPr/>
        </p:nvGrpSpPr>
        <p:grpSpPr>
          <a:xfrm>
            <a:off x="297732" y="3916760"/>
            <a:ext cx="3187295" cy="914400"/>
            <a:chOff x="1759191" y="2476500"/>
            <a:chExt cx="6125928" cy="1371600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xmlns="" id="{E066A934-59CE-49B0-1356-928DB641CD3C}"/>
                </a:ext>
              </a:extLst>
            </p:cNvPr>
            <p:cNvSpPr/>
            <p:nvPr/>
          </p:nvSpPr>
          <p:spPr>
            <a:xfrm>
              <a:off x="2209801" y="2476500"/>
              <a:ext cx="5675318" cy="1371600"/>
            </a:xfrm>
            <a:prstGeom prst="round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5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Nguyễn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Trung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Trực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" name="Freeform 5">
              <a:extLst>
                <a:ext uri="{FF2B5EF4-FFF2-40B4-BE49-F238E27FC236}">
                  <a16:creationId xmlns:a16="http://schemas.microsoft.com/office/drawing/2014/main" xmlns="" id="{65EF8B80-1CA5-3193-1F7E-72E818AC18C8}"/>
                </a:ext>
              </a:extLst>
            </p:cNvPr>
            <p:cNvSpPr/>
            <p:nvPr/>
          </p:nvSpPr>
          <p:spPr>
            <a:xfrm>
              <a:off x="1759191" y="2705100"/>
              <a:ext cx="901219" cy="867423"/>
            </a:xfrm>
            <a:custGeom>
              <a:avLst/>
              <a:gdLst/>
              <a:ahLst/>
              <a:cxnLst/>
              <a:rect l="l" t="t" r="r" b="b"/>
              <a:pathLst>
                <a:path w="2563764" h="2467623">
                  <a:moveTo>
                    <a:pt x="0" y="0"/>
                  </a:moveTo>
                  <a:lnTo>
                    <a:pt x="2563764" y="0"/>
                  </a:lnTo>
                  <a:lnTo>
                    <a:pt x="2563764" y="2467623"/>
                  </a:lnTo>
                  <a:lnTo>
                    <a:pt x="0" y="24676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print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defTabSz="6095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6" name="Group 25">
            <a:extLst>
              <a:ext uri="{FF2B5EF4-FFF2-40B4-BE49-F238E27FC236}">
                <a16:creationId xmlns:a16="http://schemas.microsoft.com/office/drawing/2014/main" xmlns="" id="{CCB58613-927F-45E7-8430-CF8FBA7E6B98}"/>
              </a:ext>
            </a:extLst>
          </p:cNvPr>
          <p:cNvGrpSpPr/>
          <p:nvPr/>
        </p:nvGrpSpPr>
        <p:grpSpPr>
          <a:xfrm>
            <a:off x="3629659" y="3932138"/>
            <a:ext cx="3380741" cy="914400"/>
            <a:chOff x="1759191" y="2476500"/>
            <a:chExt cx="5792925" cy="1371600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xmlns="" id="{D7BB7B70-CF57-B095-3109-162B40E43BE8}"/>
                </a:ext>
              </a:extLst>
            </p:cNvPr>
            <p:cNvSpPr/>
            <p:nvPr/>
          </p:nvSpPr>
          <p:spPr>
            <a:xfrm>
              <a:off x="2209801" y="2476500"/>
              <a:ext cx="5342315" cy="1371600"/>
            </a:xfrm>
            <a:prstGeom prst="round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Nguyễn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Thị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Định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" name="Freeform 5">
              <a:extLst>
                <a:ext uri="{FF2B5EF4-FFF2-40B4-BE49-F238E27FC236}">
                  <a16:creationId xmlns:a16="http://schemas.microsoft.com/office/drawing/2014/main" xmlns="" id="{21C65F1A-96AF-8BC4-DFBF-21ED0275B49F}"/>
                </a:ext>
              </a:extLst>
            </p:cNvPr>
            <p:cNvSpPr/>
            <p:nvPr/>
          </p:nvSpPr>
          <p:spPr>
            <a:xfrm>
              <a:off x="1759191" y="2705100"/>
              <a:ext cx="901219" cy="867423"/>
            </a:xfrm>
            <a:custGeom>
              <a:avLst/>
              <a:gdLst/>
              <a:ahLst/>
              <a:cxnLst/>
              <a:rect l="l" t="t" r="r" b="b"/>
              <a:pathLst>
                <a:path w="2563764" h="2467623">
                  <a:moveTo>
                    <a:pt x="0" y="0"/>
                  </a:moveTo>
                  <a:lnTo>
                    <a:pt x="2563764" y="0"/>
                  </a:lnTo>
                  <a:lnTo>
                    <a:pt x="2563764" y="2467623"/>
                  </a:lnTo>
                  <a:lnTo>
                    <a:pt x="0" y="24676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print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defTabSz="6095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" name="Group 28">
            <a:extLst>
              <a:ext uri="{FF2B5EF4-FFF2-40B4-BE49-F238E27FC236}">
                <a16:creationId xmlns:a16="http://schemas.microsoft.com/office/drawing/2014/main" xmlns="" id="{CAF6370B-363C-3B16-D948-CC7F79966235}"/>
              </a:ext>
            </a:extLst>
          </p:cNvPr>
          <p:cNvGrpSpPr/>
          <p:nvPr/>
        </p:nvGrpSpPr>
        <p:grpSpPr>
          <a:xfrm>
            <a:off x="286063" y="5486400"/>
            <a:ext cx="2861635" cy="941537"/>
            <a:chOff x="1759191" y="2435795"/>
            <a:chExt cx="5792925" cy="1412306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xmlns="" id="{B3FC7FC5-C195-F0B4-CB95-551663124543}"/>
                </a:ext>
              </a:extLst>
            </p:cNvPr>
            <p:cNvSpPr/>
            <p:nvPr/>
          </p:nvSpPr>
          <p:spPr>
            <a:xfrm>
              <a:off x="2259885" y="2435795"/>
              <a:ext cx="5292231" cy="1412306"/>
            </a:xfrm>
            <a:prstGeom prst="round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Địa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đạo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Củ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Chi</a:t>
              </a:r>
            </a:p>
          </p:txBody>
        </p:sp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xmlns="" id="{9687F8A7-3D31-EE21-0173-D04270709B19}"/>
                </a:ext>
              </a:extLst>
            </p:cNvPr>
            <p:cNvSpPr/>
            <p:nvPr/>
          </p:nvSpPr>
          <p:spPr>
            <a:xfrm>
              <a:off x="1759191" y="2705100"/>
              <a:ext cx="901219" cy="867423"/>
            </a:xfrm>
            <a:custGeom>
              <a:avLst/>
              <a:gdLst/>
              <a:ahLst/>
              <a:cxnLst/>
              <a:rect l="l" t="t" r="r" b="b"/>
              <a:pathLst>
                <a:path w="2563764" h="2467623">
                  <a:moveTo>
                    <a:pt x="0" y="0"/>
                  </a:moveTo>
                  <a:lnTo>
                    <a:pt x="2563764" y="0"/>
                  </a:lnTo>
                  <a:lnTo>
                    <a:pt x="2563764" y="2467623"/>
                  </a:lnTo>
                  <a:lnTo>
                    <a:pt x="0" y="24676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print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defTabSz="6095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8" name="Group 31">
            <a:extLst>
              <a:ext uri="{FF2B5EF4-FFF2-40B4-BE49-F238E27FC236}">
                <a16:creationId xmlns:a16="http://schemas.microsoft.com/office/drawing/2014/main" xmlns="" id="{797871D9-9044-2487-628A-578C3E131CAB}"/>
              </a:ext>
            </a:extLst>
          </p:cNvPr>
          <p:cNvGrpSpPr/>
          <p:nvPr/>
        </p:nvGrpSpPr>
        <p:grpSpPr>
          <a:xfrm>
            <a:off x="3370294" y="5513537"/>
            <a:ext cx="2861635" cy="914400"/>
            <a:chOff x="1759191" y="2476500"/>
            <a:chExt cx="5792925" cy="1371600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xmlns="" id="{A5862248-1AEC-D52D-2EFA-F6B03C5BC4BB}"/>
                </a:ext>
              </a:extLst>
            </p:cNvPr>
            <p:cNvSpPr/>
            <p:nvPr/>
          </p:nvSpPr>
          <p:spPr>
            <a:xfrm>
              <a:off x="2209801" y="2476500"/>
              <a:ext cx="5342315" cy="1371600"/>
            </a:xfrm>
            <a:prstGeom prst="roundRect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5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Dinh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Độc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Lập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4" name="Freeform 5">
              <a:extLst>
                <a:ext uri="{FF2B5EF4-FFF2-40B4-BE49-F238E27FC236}">
                  <a16:creationId xmlns:a16="http://schemas.microsoft.com/office/drawing/2014/main" xmlns="" id="{412A194A-57B5-3055-5B2F-558F77FB3CF6}"/>
                </a:ext>
              </a:extLst>
            </p:cNvPr>
            <p:cNvSpPr/>
            <p:nvPr/>
          </p:nvSpPr>
          <p:spPr>
            <a:xfrm>
              <a:off x="1759191" y="2705100"/>
              <a:ext cx="901219" cy="867423"/>
            </a:xfrm>
            <a:custGeom>
              <a:avLst/>
              <a:gdLst/>
              <a:ahLst/>
              <a:cxnLst/>
              <a:rect l="l" t="t" r="r" b="b"/>
              <a:pathLst>
                <a:path w="2563764" h="2467623">
                  <a:moveTo>
                    <a:pt x="0" y="0"/>
                  </a:moveTo>
                  <a:lnTo>
                    <a:pt x="2563764" y="0"/>
                  </a:lnTo>
                  <a:lnTo>
                    <a:pt x="2563764" y="2467623"/>
                  </a:lnTo>
                  <a:lnTo>
                    <a:pt x="0" y="24676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print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defTabSz="6095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" name="Group 34">
            <a:extLst>
              <a:ext uri="{FF2B5EF4-FFF2-40B4-BE49-F238E27FC236}">
                <a16:creationId xmlns:a16="http://schemas.microsoft.com/office/drawing/2014/main" xmlns="" id="{1DF1CFE4-2D9D-98E2-51DA-DF6C00E8BA55}"/>
              </a:ext>
            </a:extLst>
          </p:cNvPr>
          <p:cNvGrpSpPr/>
          <p:nvPr/>
        </p:nvGrpSpPr>
        <p:grpSpPr>
          <a:xfrm>
            <a:off x="5791200" y="2438400"/>
            <a:ext cx="3142939" cy="943394"/>
            <a:chOff x="1241249" y="2433009"/>
            <a:chExt cx="6019008" cy="1415091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xmlns="" id="{46BA7C4C-3092-65A1-424D-26535B224E1F}"/>
                </a:ext>
              </a:extLst>
            </p:cNvPr>
            <p:cNvSpPr/>
            <p:nvPr/>
          </p:nvSpPr>
          <p:spPr>
            <a:xfrm>
              <a:off x="1824969" y="2433009"/>
              <a:ext cx="5435288" cy="1415091"/>
            </a:xfrm>
            <a:prstGeom prst="roundRect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5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Bến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cảng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Nhà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Rồng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xmlns="" id="{64F10188-CDD5-BC43-F057-52A9189CDC4E}"/>
                </a:ext>
              </a:extLst>
            </p:cNvPr>
            <p:cNvSpPr/>
            <p:nvPr/>
          </p:nvSpPr>
          <p:spPr>
            <a:xfrm>
              <a:off x="1241249" y="2705100"/>
              <a:ext cx="901220" cy="867423"/>
            </a:xfrm>
            <a:custGeom>
              <a:avLst/>
              <a:gdLst/>
              <a:ahLst/>
              <a:cxnLst/>
              <a:rect l="l" t="t" r="r" b="b"/>
              <a:pathLst>
                <a:path w="2563764" h="2467623">
                  <a:moveTo>
                    <a:pt x="0" y="0"/>
                  </a:moveTo>
                  <a:lnTo>
                    <a:pt x="2563764" y="0"/>
                  </a:lnTo>
                  <a:lnTo>
                    <a:pt x="2563764" y="2467623"/>
                  </a:lnTo>
                  <a:lnTo>
                    <a:pt x="0" y="24676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 cstate="print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defTabSz="6095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8" name="Freeform 11">
            <a:extLst>
              <a:ext uri="{FF2B5EF4-FFF2-40B4-BE49-F238E27FC236}">
                <a16:creationId xmlns:a16="http://schemas.microsoft.com/office/drawing/2014/main" xmlns="" id="{FEC814A7-14C7-1557-110A-9249A4C48BCA}"/>
              </a:ext>
            </a:extLst>
          </p:cNvPr>
          <p:cNvSpPr/>
          <p:nvPr/>
        </p:nvSpPr>
        <p:spPr>
          <a:xfrm>
            <a:off x="6515101" y="4679731"/>
            <a:ext cx="2616725" cy="2743200"/>
          </a:xfrm>
          <a:custGeom>
            <a:avLst/>
            <a:gdLst/>
            <a:ahLst/>
            <a:cxnLst/>
            <a:rect l="l" t="t" r="r" b="b"/>
            <a:pathLst>
              <a:path w="5233450" h="4114800">
                <a:moveTo>
                  <a:pt x="0" y="0"/>
                </a:moveTo>
                <a:lnTo>
                  <a:pt x="5233450" y="0"/>
                </a:lnTo>
                <a:lnTo>
                  <a:pt x="52334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defTabSz="60953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7"/>
          <a:srcRect l="45058" t="33563" r="24854" b="51170"/>
          <a:stretch>
            <a:fillRect/>
          </a:stretch>
        </p:blipFill>
        <p:spPr bwMode="auto">
          <a:xfrm>
            <a:off x="114300" y="76200"/>
            <a:ext cx="2552700" cy="457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632387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6F1A6CF-2F23-D9DD-877F-C61BF621E4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D213D27-0DEC-FE4C-DE4D-B6608B80D7B1}"/>
              </a:ext>
            </a:extLst>
          </p:cNvPr>
          <p:cNvSpPr txBox="1"/>
          <p:nvPr/>
        </p:nvSpPr>
        <p:spPr>
          <a:xfrm>
            <a:off x="471946" y="914400"/>
            <a:ext cx="8320496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defTabSz="609539"/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3.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B.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grpSp>
        <p:nvGrpSpPr>
          <p:cNvPr id="2" name="Group 13">
            <a:extLst>
              <a:ext uri="{FF2B5EF4-FFF2-40B4-BE49-F238E27FC236}">
                <a16:creationId xmlns:a16="http://schemas.microsoft.com/office/drawing/2014/main" xmlns="" id="{D78A0A2D-ECB7-36FB-7A45-5BE6C3E57D05}"/>
              </a:ext>
            </a:extLst>
          </p:cNvPr>
          <p:cNvGrpSpPr/>
          <p:nvPr/>
        </p:nvGrpSpPr>
        <p:grpSpPr>
          <a:xfrm>
            <a:off x="5477740" y="2819400"/>
            <a:ext cx="3666259" cy="1371600"/>
            <a:chOff x="10955482" y="3201322"/>
            <a:chExt cx="6629400" cy="3459000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xmlns="" id="{DD97437B-FD9D-F2EA-9204-E05701719187}"/>
                </a:ext>
              </a:extLst>
            </p:cNvPr>
            <p:cNvSpPr/>
            <p:nvPr/>
          </p:nvSpPr>
          <p:spPr>
            <a:xfrm>
              <a:off x="10955482" y="3382650"/>
              <a:ext cx="6629400" cy="3277672"/>
            </a:xfrm>
            <a:prstGeom prst="roundRect">
              <a:avLst>
                <a:gd name="adj" fmla="val 8098"/>
              </a:avLst>
            </a:prstGeom>
            <a:solidFill>
              <a:srgbClr val="4BACC6">
                <a:lumMod val="75000"/>
              </a:srgbClr>
            </a:solidFill>
            <a:ln w="25400" cap="flat" cmpd="sng" algn="ctr">
              <a:noFill/>
              <a:prstDash val="solid"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rtlCol="0" anchor="ctr"/>
            <a:lstStyle/>
            <a:p>
              <a:pPr marL="0" marR="0" lvl="0" indent="0" algn="ctr" defTabSz="6095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21FCC93C-648F-35E4-2E05-EE9AE4BBBF98}"/>
                </a:ext>
              </a:extLst>
            </p:cNvPr>
            <p:cNvSpPr txBox="1"/>
            <p:nvPr/>
          </p:nvSpPr>
          <p:spPr>
            <a:xfrm>
              <a:off x="11201400" y="3201322"/>
              <a:ext cx="6172201" cy="3459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539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Cùng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tham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gia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trò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chơi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“Ai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nhanh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, ai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đúng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?”</a:t>
              </a:r>
            </a:p>
          </p:txBody>
        </p:sp>
      </p:grpSp>
      <p:sp>
        <p:nvSpPr>
          <p:cNvPr id="17" name="Freeform 5">
            <a:extLst>
              <a:ext uri="{FF2B5EF4-FFF2-40B4-BE49-F238E27FC236}">
                <a16:creationId xmlns:a16="http://schemas.microsoft.com/office/drawing/2014/main" xmlns="" id="{0F7F1054-0B2C-CE80-C976-C21CB729CB1E}"/>
              </a:ext>
            </a:extLst>
          </p:cNvPr>
          <p:cNvSpPr/>
          <p:nvPr/>
        </p:nvSpPr>
        <p:spPr>
          <a:xfrm>
            <a:off x="5804339" y="4490987"/>
            <a:ext cx="2559269" cy="2345997"/>
          </a:xfrm>
          <a:custGeom>
            <a:avLst/>
            <a:gdLst/>
            <a:ahLst/>
            <a:cxnLst/>
            <a:rect l="l" t="t" r="r" b="b"/>
            <a:pathLst>
              <a:path w="5985164" h="4114800">
                <a:moveTo>
                  <a:pt x="0" y="0"/>
                </a:moveTo>
                <a:lnTo>
                  <a:pt x="5985164" y="0"/>
                </a:lnTo>
                <a:lnTo>
                  <a:pt x="598516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defTabSz="60953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3" name="Group 17">
            <a:extLst>
              <a:ext uri="{FF2B5EF4-FFF2-40B4-BE49-F238E27FC236}">
                <a16:creationId xmlns:a16="http://schemas.microsoft.com/office/drawing/2014/main" xmlns="" id="{38F74D51-E76B-2305-3E4B-15D906CF29C6}"/>
              </a:ext>
            </a:extLst>
          </p:cNvPr>
          <p:cNvGrpSpPr/>
          <p:nvPr/>
        </p:nvGrpSpPr>
        <p:grpSpPr>
          <a:xfrm>
            <a:off x="82620" y="2573405"/>
            <a:ext cx="5231823" cy="3141595"/>
            <a:chOff x="914400" y="3162300"/>
            <a:chExt cx="9448800" cy="4712394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xmlns="" id="{59BB32F0-4DC7-4379-8A09-1CE1830FBD62}"/>
                </a:ext>
              </a:extLst>
            </p:cNvPr>
            <p:cNvSpPr/>
            <p:nvPr/>
          </p:nvSpPr>
          <p:spPr>
            <a:xfrm>
              <a:off x="914400" y="3162300"/>
              <a:ext cx="9448800" cy="4712394"/>
            </a:xfrm>
            <a:prstGeom prst="roundRect">
              <a:avLst>
                <a:gd name="adj" fmla="val 5738"/>
              </a:avLst>
            </a:prstGeom>
            <a:solidFill>
              <a:srgbClr val="FBF2E1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539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49421E73-2B5F-47C1-4AFF-80BB6831C594}"/>
                </a:ext>
              </a:extLst>
            </p:cNvPr>
            <p:cNvSpPr txBox="1"/>
            <p:nvPr/>
          </p:nvSpPr>
          <p:spPr>
            <a:xfrm>
              <a:off x="1122217" y="3275744"/>
              <a:ext cx="9033163" cy="4570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609539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u="none" strike="noStrike" kern="0" cap="none" spc="0" normalizeH="0" baseline="0" noProof="0" dirty="0" err="1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Luật</a:t>
              </a:r>
              <a:r>
                <a:rPr kumimoji="0" lang="en-US" sz="2400" b="1" u="none" strike="noStrike" kern="0" cap="none" spc="0" normalizeH="0" baseline="0" noProof="0" dirty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400" b="1" u="none" strike="noStrike" kern="0" cap="none" spc="0" normalizeH="0" baseline="0" noProof="0" dirty="0" err="1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chơi</a:t>
              </a:r>
              <a:r>
                <a:rPr kumimoji="0" lang="en-US" sz="2400" b="1" u="none" strike="noStrike" kern="0" cap="none" spc="0" normalizeH="0" baseline="0" noProof="0" dirty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: </a:t>
              </a:r>
            </a:p>
            <a:p>
              <a:pPr marL="342900" marR="0" lvl="0" indent="-342900" algn="just" defTabSz="609539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tham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gia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trò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chơi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theo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nhóm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. </a:t>
              </a:r>
            </a:p>
            <a:p>
              <a:pPr marL="342900" marR="0" lvl="0" indent="-342900" algn="just" defTabSz="609539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Nhận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bộ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thẻ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do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giáo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viên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chuẩn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bị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.</a:t>
              </a:r>
            </a:p>
            <a:p>
              <a:pPr marL="342900" marR="0" lvl="0" indent="-342900" algn="just" defTabSz="609539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Trong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khoảng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thời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gian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5 </a:t>
              </a:r>
              <a:r>
                <a: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- 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7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phút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hãy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thực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hiện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theo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hiệu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lệnh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giáo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viên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hoàn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thành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sắp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xếp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bộ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thẻ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sao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cho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phù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hợp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. </a:t>
              </a:r>
            </a:p>
          </p:txBody>
        </p:sp>
      </p:grp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/>
          <a:srcRect l="45058" t="33563" r="24854" b="51170"/>
          <a:stretch>
            <a:fillRect/>
          </a:stretch>
        </p:blipFill>
        <p:spPr bwMode="auto">
          <a:xfrm>
            <a:off x="266700" y="152400"/>
            <a:ext cx="2552700" cy="457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462113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6CF8EAE-F8CE-594F-E6B6-31636B49A4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43BD9BF5-C024-5785-E187-AC52B0953BDE}"/>
              </a:ext>
            </a:extLst>
          </p:cNvPr>
          <p:cNvGrpSpPr/>
          <p:nvPr/>
        </p:nvGrpSpPr>
        <p:grpSpPr>
          <a:xfrm>
            <a:off x="3509197" y="830463"/>
            <a:ext cx="1900703" cy="1146871"/>
            <a:chOff x="4740636" y="2834405"/>
            <a:chExt cx="3801406" cy="172030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0E6964D1-1139-95A7-D7E1-4E0E7A417F18}"/>
                </a:ext>
              </a:extLst>
            </p:cNvPr>
            <p:cNvSpPr/>
            <p:nvPr/>
          </p:nvSpPr>
          <p:spPr>
            <a:xfrm>
              <a:off x="5009453" y="3238500"/>
              <a:ext cx="3532589" cy="1316211"/>
            </a:xfrm>
            <a:prstGeom prst="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F2919A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6095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D3E142B2-8874-34F5-98E9-3C23E7141CBE}"/>
                </a:ext>
              </a:extLst>
            </p:cNvPr>
            <p:cNvSpPr txBox="1"/>
            <p:nvPr/>
          </p:nvSpPr>
          <p:spPr>
            <a:xfrm>
              <a:off x="5081976" y="3367806"/>
              <a:ext cx="3429000" cy="923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5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Trung du </a:t>
              </a:r>
              <a:r>
                <a:rPr kumimoji="0" lang="en-US" sz="17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kumimoji="0" lang="en-US" sz="17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17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miền</a:t>
              </a:r>
              <a:r>
                <a:rPr kumimoji="0" lang="en-US" sz="17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17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núi</a:t>
              </a:r>
              <a:r>
                <a:rPr kumimoji="0" lang="en-US" sz="17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17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Bắc</a:t>
              </a:r>
              <a:r>
                <a:rPr kumimoji="0" lang="en-US" sz="17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17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Bộ</a:t>
              </a:r>
              <a:r>
                <a:rPr kumimoji="0" lang="en-US" sz="17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 </a:t>
              </a:r>
            </a:p>
          </p:txBody>
        </p:sp>
        <p:sp>
          <p:nvSpPr>
            <p:cNvPr id="5" name="Speech Bubble: Oval 4">
              <a:extLst>
                <a:ext uri="{FF2B5EF4-FFF2-40B4-BE49-F238E27FC236}">
                  <a16:creationId xmlns:a16="http://schemas.microsoft.com/office/drawing/2014/main" xmlns="" id="{5B9B5DDA-D380-B643-50AD-DE636A3FD7BD}"/>
                </a:ext>
              </a:extLst>
            </p:cNvPr>
            <p:cNvSpPr/>
            <p:nvPr/>
          </p:nvSpPr>
          <p:spPr>
            <a:xfrm>
              <a:off x="4740636" y="2834405"/>
              <a:ext cx="647702" cy="618332"/>
            </a:xfrm>
            <a:prstGeom prst="wedgeEllipseCallout">
              <a:avLst>
                <a:gd name="adj1" fmla="val 2310"/>
                <a:gd name="adj2" fmla="val 62501"/>
              </a:avLst>
            </a:prstGeom>
            <a:solidFill>
              <a:srgbClr val="F2919A"/>
            </a:solidFill>
            <a:ln w="25400" cap="flat" cmpd="sng" algn="ctr">
              <a:solidFill>
                <a:srgbClr val="F2919A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5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CEE29FFF-9318-722B-5CFB-94237DB2EF96}"/>
              </a:ext>
            </a:extLst>
          </p:cNvPr>
          <p:cNvGrpSpPr/>
          <p:nvPr/>
        </p:nvGrpSpPr>
        <p:grpSpPr>
          <a:xfrm>
            <a:off x="3509197" y="2055480"/>
            <a:ext cx="1900703" cy="1103557"/>
            <a:chOff x="4740636" y="2834405"/>
            <a:chExt cx="3801406" cy="165533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EFF0F1B5-AD01-A053-C228-9CF09C96DA36}"/>
                </a:ext>
              </a:extLst>
            </p:cNvPr>
            <p:cNvSpPr/>
            <p:nvPr/>
          </p:nvSpPr>
          <p:spPr>
            <a:xfrm>
              <a:off x="5009453" y="3238500"/>
              <a:ext cx="3532589" cy="1251241"/>
            </a:xfrm>
            <a:prstGeom prst="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F2919A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6095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482EE76D-EBB5-5539-6088-337D446CEAFE}"/>
                </a:ext>
              </a:extLst>
            </p:cNvPr>
            <p:cNvSpPr txBox="1"/>
            <p:nvPr/>
          </p:nvSpPr>
          <p:spPr>
            <a:xfrm>
              <a:off x="5029200" y="3337840"/>
              <a:ext cx="3429000" cy="969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5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Đồng</a:t>
              </a: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bằng</a:t>
              </a: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marL="0" marR="0" lvl="0" indent="0" algn="ctr" defTabSz="6095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Bắc</a:t>
              </a: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Bộ</a:t>
              </a:r>
              <a:endPara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Speech Bubble: Oval 8">
              <a:extLst>
                <a:ext uri="{FF2B5EF4-FFF2-40B4-BE49-F238E27FC236}">
                  <a16:creationId xmlns:a16="http://schemas.microsoft.com/office/drawing/2014/main" xmlns="" id="{889AA5C1-0F50-0FCC-2057-185E09FA37C8}"/>
                </a:ext>
              </a:extLst>
            </p:cNvPr>
            <p:cNvSpPr/>
            <p:nvPr/>
          </p:nvSpPr>
          <p:spPr>
            <a:xfrm>
              <a:off x="4740636" y="2834405"/>
              <a:ext cx="647702" cy="618332"/>
            </a:xfrm>
            <a:prstGeom prst="wedgeEllipseCallout">
              <a:avLst>
                <a:gd name="adj1" fmla="val 2310"/>
                <a:gd name="adj2" fmla="val 62501"/>
              </a:avLst>
            </a:prstGeom>
            <a:solidFill>
              <a:srgbClr val="F2919A"/>
            </a:solidFill>
            <a:ln w="25400" cap="flat" cmpd="sng" algn="ctr">
              <a:solidFill>
                <a:srgbClr val="F2919A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5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741E045E-82EF-F670-60D5-7C6CF1C3BC9D}"/>
              </a:ext>
            </a:extLst>
          </p:cNvPr>
          <p:cNvGrpSpPr/>
          <p:nvPr/>
        </p:nvGrpSpPr>
        <p:grpSpPr>
          <a:xfrm>
            <a:off x="3509197" y="3236002"/>
            <a:ext cx="1900703" cy="1161342"/>
            <a:chOff x="4740636" y="2834405"/>
            <a:chExt cx="3801406" cy="174201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8D5A5E5A-1CBA-987B-1725-5E4E1B1BD08C}"/>
                </a:ext>
              </a:extLst>
            </p:cNvPr>
            <p:cNvSpPr/>
            <p:nvPr/>
          </p:nvSpPr>
          <p:spPr>
            <a:xfrm>
              <a:off x="5009453" y="3238500"/>
              <a:ext cx="3532589" cy="1337918"/>
            </a:xfrm>
            <a:prstGeom prst="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F2919A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6095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3FF306AC-79CA-26AA-2A91-8C5789D2C2CC}"/>
                </a:ext>
              </a:extLst>
            </p:cNvPr>
            <p:cNvSpPr txBox="1"/>
            <p:nvPr/>
          </p:nvSpPr>
          <p:spPr>
            <a:xfrm>
              <a:off x="5095552" y="3422342"/>
              <a:ext cx="3429000" cy="969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5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Duyên</a:t>
              </a: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hải</a:t>
              </a: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marL="0" marR="0" lvl="0" indent="0" algn="ctr" defTabSz="6095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miền</a:t>
              </a: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Trung</a:t>
              </a:r>
            </a:p>
          </p:txBody>
        </p:sp>
        <p:sp>
          <p:nvSpPr>
            <p:cNvPr id="19" name="Speech Bubble: Oval 18">
              <a:extLst>
                <a:ext uri="{FF2B5EF4-FFF2-40B4-BE49-F238E27FC236}">
                  <a16:creationId xmlns:a16="http://schemas.microsoft.com/office/drawing/2014/main" xmlns="" id="{85CE9BA5-A9AF-B67A-BB71-93658A77E05E}"/>
                </a:ext>
              </a:extLst>
            </p:cNvPr>
            <p:cNvSpPr/>
            <p:nvPr/>
          </p:nvSpPr>
          <p:spPr>
            <a:xfrm>
              <a:off x="4740636" y="2834405"/>
              <a:ext cx="647702" cy="618332"/>
            </a:xfrm>
            <a:prstGeom prst="wedgeEllipseCallout">
              <a:avLst>
                <a:gd name="adj1" fmla="val 2310"/>
                <a:gd name="adj2" fmla="val 62501"/>
              </a:avLst>
            </a:prstGeom>
            <a:solidFill>
              <a:srgbClr val="F2919A"/>
            </a:solidFill>
            <a:ln w="25400" cap="flat" cmpd="sng" algn="ctr">
              <a:solidFill>
                <a:srgbClr val="F2919A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5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3" name="Group 19">
            <a:extLst>
              <a:ext uri="{FF2B5EF4-FFF2-40B4-BE49-F238E27FC236}">
                <a16:creationId xmlns:a16="http://schemas.microsoft.com/office/drawing/2014/main" xmlns="" id="{93C8411E-6B6B-642E-1AC1-E980B88737BC}"/>
              </a:ext>
            </a:extLst>
          </p:cNvPr>
          <p:cNvGrpSpPr/>
          <p:nvPr/>
        </p:nvGrpSpPr>
        <p:grpSpPr>
          <a:xfrm>
            <a:off x="3509497" y="4488064"/>
            <a:ext cx="1900703" cy="1039765"/>
            <a:chOff x="4740636" y="2834405"/>
            <a:chExt cx="3801406" cy="1559648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D8506C84-ECA6-6051-E156-A8428A516765}"/>
                </a:ext>
              </a:extLst>
            </p:cNvPr>
            <p:cNvSpPr/>
            <p:nvPr/>
          </p:nvSpPr>
          <p:spPr>
            <a:xfrm>
              <a:off x="5009453" y="3238500"/>
              <a:ext cx="3532589" cy="1155553"/>
            </a:xfrm>
            <a:prstGeom prst="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F2919A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6095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BA408132-7A68-DAA2-C3E2-E8B3EEF5E358}"/>
                </a:ext>
              </a:extLst>
            </p:cNvPr>
            <p:cNvSpPr txBox="1"/>
            <p:nvPr/>
          </p:nvSpPr>
          <p:spPr>
            <a:xfrm>
              <a:off x="5036840" y="3188911"/>
              <a:ext cx="3421358" cy="761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539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Tây</a:t>
              </a: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Nguyên</a:t>
              </a:r>
              <a:endPara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" name="Speech Bubble: Oval 22">
              <a:extLst>
                <a:ext uri="{FF2B5EF4-FFF2-40B4-BE49-F238E27FC236}">
                  <a16:creationId xmlns:a16="http://schemas.microsoft.com/office/drawing/2014/main" xmlns="" id="{999F7EBE-15C3-DCC7-4453-07C9D5B08CBF}"/>
                </a:ext>
              </a:extLst>
            </p:cNvPr>
            <p:cNvSpPr/>
            <p:nvPr/>
          </p:nvSpPr>
          <p:spPr>
            <a:xfrm>
              <a:off x="4740636" y="2834405"/>
              <a:ext cx="647702" cy="618332"/>
            </a:xfrm>
            <a:prstGeom prst="wedgeEllipseCallout">
              <a:avLst>
                <a:gd name="adj1" fmla="val 2310"/>
                <a:gd name="adj2" fmla="val 62501"/>
              </a:avLst>
            </a:prstGeom>
            <a:solidFill>
              <a:srgbClr val="F2919A"/>
            </a:solidFill>
            <a:ln w="25400" cap="flat" cmpd="sng" algn="ctr">
              <a:solidFill>
                <a:srgbClr val="F2919A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5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14" name="Group 23">
            <a:extLst>
              <a:ext uri="{FF2B5EF4-FFF2-40B4-BE49-F238E27FC236}">
                <a16:creationId xmlns:a16="http://schemas.microsoft.com/office/drawing/2014/main" xmlns="" id="{2D5DD8AF-545F-8C96-D84F-EAAB8EEAB259}"/>
              </a:ext>
            </a:extLst>
          </p:cNvPr>
          <p:cNvGrpSpPr/>
          <p:nvPr/>
        </p:nvGrpSpPr>
        <p:grpSpPr>
          <a:xfrm>
            <a:off x="3509197" y="5580264"/>
            <a:ext cx="1900703" cy="1039765"/>
            <a:chOff x="4740636" y="2834405"/>
            <a:chExt cx="3801406" cy="1559648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6D5F4E66-B56C-1B5A-0398-37FB3EE77688}"/>
                </a:ext>
              </a:extLst>
            </p:cNvPr>
            <p:cNvSpPr/>
            <p:nvPr/>
          </p:nvSpPr>
          <p:spPr>
            <a:xfrm>
              <a:off x="5009453" y="3238500"/>
              <a:ext cx="3532589" cy="1155553"/>
            </a:xfrm>
            <a:prstGeom prst="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F2919A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6095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9CA660DD-A5DF-62F2-03CF-07FB7F76CE1B}"/>
                </a:ext>
              </a:extLst>
            </p:cNvPr>
            <p:cNvSpPr txBox="1"/>
            <p:nvPr/>
          </p:nvSpPr>
          <p:spPr>
            <a:xfrm>
              <a:off x="5029200" y="3399238"/>
              <a:ext cx="3429000" cy="761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539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Nam </a:t>
              </a:r>
              <a:r>
                <a:rPr kumimoji="0" lang="en-US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Bộ</a:t>
              </a:r>
              <a:endPara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7" name="Speech Bubble: Oval 26">
              <a:extLst>
                <a:ext uri="{FF2B5EF4-FFF2-40B4-BE49-F238E27FC236}">
                  <a16:creationId xmlns:a16="http://schemas.microsoft.com/office/drawing/2014/main" xmlns="" id="{A3D361CF-B44B-8D2C-56EC-29D71BEB6B89}"/>
                </a:ext>
              </a:extLst>
            </p:cNvPr>
            <p:cNvSpPr/>
            <p:nvPr/>
          </p:nvSpPr>
          <p:spPr>
            <a:xfrm>
              <a:off x="4740636" y="2834405"/>
              <a:ext cx="647702" cy="618332"/>
            </a:xfrm>
            <a:prstGeom prst="wedgeEllipseCallout">
              <a:avLst>
                <a:gd name="adj1" fmla="val 2310"/>
                <a:gd name="adj2" fmla="val 62501"/>
              </a:avLst>
            </a:prstGeom>
            <a:solidFill>
              <a:srgbClr val="F2919A"/>
            </a:solidFill>
            <a:ln w="25400" cap="flat" cmpd="sng" algn="ctr">
              <a:solidFill>
                <a:srgbClr val="F2919A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5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5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6BFEC4FB-3AF9-0939-A130-84A48BEB14E6}"/>
              </a:ext>
            </a:extLst>
          </p:cNvPr>
          <p:cNvSpPr txBox="1"/>
          <p:nvPr/>
        </p:nvSpPr>
        <p:spPr>
          <a:xfrm>
            <a:off x="4029554" y="553911"/>
            <a:ext cx="1028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39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grpSp>
        <p:nvGrpSpPr>
          <p:cNvPr id="15" name="Group 28">
            <a:extLst>
              <a:ext uri="{FF2B5EF4-FFF2-40B4-BE49-F238E27FC236}">
                <a16:creationId xmlns:a16="http://schemas.microsoft.com/office/drawing/2014/main" xmlns="" id="{5D38C62E-6056-3F2F-4212-05CBB659B3D9}"/>
              </a:ext>
            </a:extLst>
          </p:cNvPr>
          <p:cNvGrpSpPr/>
          <p:nvPr/>
        </p:nvGrpSpPr>
        <p:grpSpPr>
          <a:xfrm>
            <a:off x="5989068" y="862994"/>
            <a:ext cx="2869336" cy="1226373"/>
            <a:chOff x="5009453" y="2968599"/>
            <a:chExt cx="5738671" cy="1839561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xmlns="" id="{0654DEC3-412D-95BE-C6B8-8AB03E0BAEB5}"/>
                </a:ext>
              </a:extLst>
            </p:cNvPr>
            <p:cNvSpPr/>
            <p:nvPr/>
          </p:nvSpPr>
          <p:spPr>
            <a:xfrm>
              <a:off x="5009453" y="3238500"/>
              <a:ext cx="5446700" cy="1569660"/>
            </a:xfrm>
            <a:prstGeom prst="rect">
              <a:avLst/>
            </a:prstGeom>
            <a:solidFill>
              <a:srgbClr val="FDE7CD"/>
            </a:solidFill>
            <a:ln w="28575" cap="flat" cmpd="sng" algn="ctr">
              <a:solidFill>
                <a:srgbClr val="F3AB57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6095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C1DC42EE-0780-7EFC-6C3F-DA7B6DE54E8D}"/>
                </a:ext>
              </a:extLst>
            </p:cNvPr>
            <p:cNvSpPr txBox="1"/>
            <p:nvPr/>
          </p:nvSpPr>
          <p:spPr>
            <a:xfrm>
              <a:off x="5009453" y="3300800"/>
              <a:ext cx="5278713" cy="1384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5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Đánh</a:t>
              </a: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bắt</a:t>
              </a: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nuôi</a:t>
              </a: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trồng</a:t>
              </a: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hải</a:t>
              </a: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sản</a:t>
              </a: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kumimoji="0" lang="en-US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sản</a:t>
              </a: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xuất</a:t>
              </a: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muối</a:t>
              </a: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, du </a:t>
              </a:r>
              <a:r>
                <a:rPr kumimoji="0" lang="en-US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lịch</a:t>
              </a: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biển</a:t>
              </a: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,…</a:t>
              </a:r>
              <a:r>
                <a:rPr kumimoji="0" lang="en-US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phát</a:t>
              </a: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triển</a:t>
              </a: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sp>
          <p:nvSpPr>
            <p:cNvPr id="32" name="Speech Bubble: Oval 31">
              <a:extLst>
                <a:ext uri="{FF2B5EF4-FFF2-40B4-BE49-F238E27FC236}">
                  <a16:creationId xmlns:a16="http://schemas.microsoft.com/office/drawing/2014/main" xmlns="" id="{ABEE5945-7FDF-1ABE-798D-F106B54E4C9C}"/>
                </a:ext>
              </a:extLst>
            </p:cNvPr>
            <p:cNvSpPr/>
            <p:nvPr/>
          </p:nvSpPr>
          <p:spPr>
            <a:xfrm rot="2199821">
              <a:off x="10100422" y="2968599"/>
              <a:ext cx="647702" cy="618332"/>
            </a:xfrm>
            <a:prstGeom prst="wedgeEllipseCallout">
              <a:avLst>
                <a:gd name="adj1" fmla="val 2310"/>
                <a:gd name="adj2" fmla="val 62501"/>
              </a:avLst>
            </a:prstGeom>
            <a:solidFill>
              <a:srgbClr val="F3AB57"/>
            </a:solidFill>
            <a:ln w="25400" cap="flat" cmpd="sng" algn="ctr">
              <a:solidFill>
                <a:srgbClr val="F3AB57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5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G</a:t>
              </a:r>
            </a:p>
          </p:txBody>
        </p:sp>
      </p:grpSp>
      <p:grpSp>
        <p:nvGrpSpPr>
          <p:cNvPr id="16" name="Group 32">
            <a:extLst>
              <a:ext uri="{FF2B5EF4-FFF2-40B4-BE49-F238E27FC236}">
                <a16:creationId xmlns:a16="http://schemas.microsoft.com/office/drawing/2014/main" xmlns="" id="{23E3F13E-85BC-53AB-EC39-41C6655EAEE1}"/>
              </a:ext>
            </a:extLst>
          </p:cNvPr>
          <p:cNvGrpSpPr/>
          <p:nvPr/>
        </p:nvGrpSpPr>
        <p:grpSpPr>
          <a:xfrm>
            <a:off x="152400" y="2063687"/>
            <a:ext cx="2959029" cy="1099041"/>
            <a:chOff x="4590639" y="2982984"/>
            <a:chExt cx="5918058" cy="1648561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xmlns="" id="{3DF0A6E2-DF1F-FEB3-A986-F8DA0E44A43C}"/>
                </a:ext>
              </a:extLst>
            </p:cNvPr>
            <p:cNvSpPr/>
            <p:nvPr/>
          </p:nvSpPr>
          <p:spPr>
            <a:xfrm>
              <a:off x="5009453" y="3238500"/>
              <a:ext cx="5499244" cy="1393045"/>
            </a:xfrm>
            <a:prstGeom prst="rect">
              <a:avLst/>
            </a:prstGeom>
            <a:solidFill>
              <a:srgbClr val="DCEEED"/>
            </a:solidFill>
            <a:ln w="28575" cap="flat" cmpd="sng" algn="ctr">
              <a:solidFill>
                <a:srgbClr val="6FC3C4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6095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371FE9AF-9709-9931-7DF0-B82937B478BF}"/>
                </a:ext>
              </a:extLst>
            </p:cNvPr>
            <p:cNvSpPr txBox="1"/>
            <p:nvPr/>
          </p:nvSpPr>
          <p:spPr>
            <a:xfrm>
              <a:off x="5009453" y="3396412"/>
              <a:ext cx="5278712" cy="969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5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dãy</a:t>
              </a: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núi</a:t>
              </a: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cao</a:t>
              </a: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nhất</a:t>
              </a: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kumimoji="0" lang="en-US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mùa</a:t>
              </a: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đông</a:t>
              </a: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lạnh</a:t>
              </a: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nhất</a:t>
              </a: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ta.</a:t>
              </a:r>
            </a:p>
          </p:txBody>
        </p:sp>
        <p:sp>
          <p:nvSpPr>
            <p:cNvPr id="36" name="Speech Bubble: Oval 35">
              <a:extLst>
                <a:ext uri="{FF2B5EF4-FFF2-40B4-BE49-F238E27FC236}">
                  <a16:creationId xmlns:a16="http://schemas.microsoft.com/office/drawing/2014/main" xmlns="" id="{145852F4-670D-6DA1-BA7E-2CD971EC92F9}"/>
                </a:ext>
              </a:extLst>
            </p:cNvPr>
            <p:cNvSpPr/>
            <p:nvPr/>
          </p:nvSpPr>
          <p:spPr>
            <a:xfrm rot="19163563">
              <a:off x="4590639" y="2982984"/>
              <a:ext cx="647702" cy="618332"/>
            </a:xfrm>
            <a:prstGeom prst="wedgeEllipseCallout">
              <a:avLst>
                <a:gd name="adj1" fmla="val 2310"/>
                <a:gd name="adj2" fmla="val 62501"/>
              </a:avLst>
            </a:prstGeom>
            <a:solidFill>
              <a:srgbClr val="6FC3C4"/>
            </a:solidFill>
            <a:ln w="25400" cap="flat" cmpd="sng" algn="ctr">
              <a:solidFill>
                <a:srgbClr val="6FC3C4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5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17" name="Group 36">
            <a:extLst>
              <a:ext uri="{FF2B5EF4-FFF2-40B4-BE49-F238E27FC236}">
                <a16:creationId xmlns:a16="http://schemas.microsoft.com/office/drawing/2014/main" xmlns="" id="{6069F07D-DC7A-C398-A4B1-D2DCB7EA29EB}"/>
              </a:ext>
            </a:extLst>
          </p:cNvPr>
          <p:cNvGrpSpPr/>
          <p:nvPr/>
        </p:nvGrpSpPr>
        <p:grpSpPr>
          <a:xfrm>
            <a:off x="152401" y="3159508"/>
            <a:ext cx="2966086" cy="1260091"/>
            <a:chOff x="4590639" y="2879923"/>
            <a:chExt cx="5932172" cy="1890138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xmlns="" id="{7EA04D4D-41C5-6890-1D05-5B15AD176595}"/>
                </a:ext>
              </a:extLst>
            </p:cNvPr>
            <p:cNvSpPr/>
            <p:nvPr/>
          </p:nvSpPr>
          <p:spPr>
            <a:xfrm>
              <a:off x="5009453" y="3238498"/>
              <a:ext cx="5499244" cy="1531563"/>
            </a:xfrm>
            <a:prstGeom prst="rect">
              <a:avLst/>
            </a:prstGeom>
            <a:solidFill>
              <a:srgbClr val="DCEEED"/>
            </a:solidFill>
            <a:ln w="28575" cap="flat" cmpd="sng" algn="ctr">
              <a:solidFill>
                <a:srgbClr val="6FC3C4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6095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FF48B9AA-BE3E-EB98-5689-A8867250A7AE}"/>
                </a:ext>
              </a:extLst>
            </p:cNvPr>
            <p:cNvSpPr txBox="1"/>
            <p:nvPr/>
          </p:nvSpPr>
          <p:spPr>
            <a:xfrm>
              <a:off x="4895439" y="3512762"/>
              <a:ext cx="562737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5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Đồng</a:t>
              </a:r>
              <a:r>
                <a:rPr kumimoji="0" lang="en-US" sz="17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17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bằng</a:t>
              </a:r>
              <a:r>
                <a:rPr kumimoji="0" lang="en-US" sz="17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17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rộng</a:t>
              </a:r>
              <a:r>
                <a:rPr kumimoji="0" lang="en-US" sz="17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17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lớn</a:t>
              </a:r>
              <a:r>
                <a:rPr kumimoji="0" lang="en-US" sz="17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17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với</a:t>
              </a:r>
              <a:r>
                <a:rPr kumimoji="0" lang="en-US" sz="17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17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sông</a:t>
              </a:r>
              <a:r>
                <a:rPr kumimoji="0" lang="en-US" sz="17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17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ngòi</a:t>
              </a:r>
              <a:r>
                <a:rPr kumimoji="0" lang="en-US" sz="17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kumimoji="0" lang="en-US" sz="17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kênh</a:t>
              </a:r>
              <a:r>
                <a:rPr kumimoji="0" lang="en-US" sz="17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17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rạch</a:t>
              </a:r>
              <a:r>
                <a:rPr kumimoji="0" lang="en-US" sz="17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17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chằng</a:t>
              </a:r>
              <a:r>
                <a:rPr kumimoji="0" lang="en-US" sz="17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17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chịt</a:t>
              </a:r>
              <a:r>
                <a:rPr kumimoji="0" lang="en-US" sz="17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sp>
          <p:nvSpPr>
            <p:cNvPr id="42" name="Speech Bubble: Oval 41">
              <a:extLst>
                <a:ext uri="{FF2B5EF4-FFF2-40B4-BE49-F238E27FC236}">
                  <a16:creationId xmlns:a16="http://schemas.microsoft.com/office/drawing/2014/main" xmlns="" id="{0E32E5E8-08A0-9B11-BF70-5F7FDAF8B0C2}"/>
                </a:ext>
              </a:extLst>
            </p:cNvPr>
            <p:cNvSpPr/>
            <p:nvPr/>
          </p:nvSpPr>
          <p:spPr>
            <a:xfrm rot="19702613">
              <a:off x="4590639" y="2879923"/>
              <a:ext cx="647702" cy="618332"/>
            </a:xfrm>
            <a:prstGeom prst="wedgeEllipseCallout">
              <a:avLst>
                <a:gd name="adj1" fmla="val 2310"/>
                <a:gd name="adj2" fmla="val 62501"/>
              </a:avLst>
            </a:prstGeom>
            <a:solidFill>
              <a:srgbClr val="6FC3C4"/>
            </a:solidFill>
            <a:ln w="25400" cap="flat" cmpd="sng" algn="ctr">
              <a:solidFill>
                <a:srgbClr val="6FC3C4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5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18" name="Group 42">
            <a:extLst>
              <a:ext uri="{FF2B5EF4-FFF2-40B4-BE49-F238E27FC236}">
                <a16:creationId xmlns:a16="http://schemas.microsoft.com/office/drawing/2014/main" xmlns="" id="{458029DC-6DFC-BB28-1E18-51C80FABFAEB}"/>
              </a:ext>
            </a:extLst>
          </p:cNvPr>
          <p:cNvGrpSpPr/>
          <p:nvPr/>
        </p:nvGrpSpPr>
        <p:grpSpPr>
          <a:xfrm>
            <a:off x="153032" y="4380536"/>
            <a:ext cx="2951299" cy="1169364"/>
            <a:chOff x="4620210" y="3054114"/>
            <a:chExt cx="5902597" cy="1754046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xmlns="" id="{02C22F96-A1A2-9CA6-7D51-3D59EE16CFAE}"/>
                </a:ext>
              </a:extLst>
            </p:cNvPr>
            <p:cNvSpPr/>
            <p:nvPr/>
          </p:nvSpPr>
          <p:spPr>
            <a:xfrm>
              <a:off x="5009453" y="3238500"/>
              <a:ext cx="5499244" cy="1569660"/>
            </a:xfrm>
            <a:prstGeom prst="rect">
              <a:avLst/>
            </a:prstGeom>
            <a:solidFill>
              <a:srgbClr val="DCEEED"/>
            </a:solidFill>
            <a:ln w="28575" cap="flat" cmpd="sng" algn="ctr">
              <a:solidFill>
                <a:srgbClr val="6FC3C4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6095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xmlns="" id="{91001DB9-7821-5483-8320-05C18FE26590}"/>
                </a:ext>
              </a:extLst>
            </p:cNvPr>
            <p:cNvSpPr txBox="1"/>
            <p:nvPr/>
          </p:nvSpPr>
          <p:spPr>
            <a:xfrm>
              <a:off x="4942798" y="3259634"/>
              <a:ext cx="558000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5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Địa</a:t>
              </a: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tương</a:t>
              </a: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đối</a:t>
              </a: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bằng</a:t>
              </a: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phẳng</a:t>
              </a: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kumimoji="0" lang="en-US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hệ</a:t>
              </a: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thống</a:t>
              </a: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đê</a:t>
              </a: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ngăn</a:t>
              </a: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lũ</a:t>
              </a: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ven</a:t>
              </a: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sông</a:t>
              </a: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sp>
          <p:nvSpPr>
            <p:cNvPr id="46" name="Speech Bubble: Oval 45">
              <a:extLst>
                <a:ext uri="{FF2B5EF4-FFF2-40B4-BE49-F238E27FC236}">
                  <a16:creationId xmlns:a16="http://schemas.microsoft.com/office/drawing/2014/main" xmlns="" id="{C56D183C-0608-5E4B-86D3-3BBD43F51FB6}"/>
                </a:ext>
              </a:extLst>
            </p:cNvPr>
            <p:cNvSpPr/>
            <p:nvPr/>
          </p:nvSpPr>
          <p:spPr>
            <a:xfrm rot="19296653">
              <a:off x="4620210" y="3054114"/>
              <a:ext cx="647702" cy="618332"/>
            </a:xfrm>
            <a:prstGeom prst="wedgeEllipseCallout">
              <a:avLst>
                <a:gd name="adj1" fmla="val 2310"/>
                <a:gd name="adj2" fmla="val 62501"/>
              </a:avLst>
            </a:prstGeom>
            <a:solidFill>
              <a:srgbClr val="6FC3C4"/>
            </a:solidFill>
            <a:ln w="25400" cap="flat" cmpd="sng" algn="ctr">
              <a:solidFill>
                <a:srgbClr val="6FC3C4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5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D</a:t>
              </a:r>
            </a:p>
          </p:txBody>
        </p:sp>
      </p:grpSp>
      <p:grpSp>
        <p:nvGrpSpPr>
          <p:cNvPr id="20" name="Group 46">
            <a:extLst>
              <a:ext uri="{FF2B5EF4-FFF2-40B4-BE49-F238E27FC236}">
                <a16:creationId xmlns:a16="http://schemas.microsoft.com/office/drawing/2014/main" xmlns="" id="{0FB31BE0-72B0-6416-25B7-CE654FD67A20}"/>
              </a:ext>
            </a:extLst>
          </p:cNvPr>
          <p:cNvGrpSpPr/>
          <p:nvPr/>
        </p:nvGrpSpPr>
        <p:grpSpPr>
          <a:xfrm>
            <a:off x="155767" y="5498196"/>
            <a:ext cx="2937959" cy="1245505"/>
            <a:chOff x="4646888" y="2939902"/>
            <a:chExt cx="5875919" cy="1868258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xmlns="" id="{E0D18F70-5B0C-6E31-C2FC-144F2CE9FD9C}"/>
                </a:ext>
              </a:extLst>
            </p:cNvPr>
            <p:cNvSpPr/>
            <p:nvPr/>
          </p:nvSpPr>
          <p:spPr>
            <a:xfrm>
              <a:off x="5009453" y="3238500"/>
              <a:ext cx="5499244" cy="1569660"/>
            </a:xfrm>
            <a:prstGeom prst="rect">
              <a:avLst/>
            </a:prstGeom>
            <a:solidFill>
              <a:srgbClr val="DCEEED"/>
            </a:solidFill>
            <a:ln w="28575" cap="flat" cmpd="sng" algn="ctr">
              <a:solidFill>
                <a:srgbClr val="6FC3C4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6095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77EBDD6D-FC73-D4B7-EF2C-3B3A1FCE2F05}"/>
                </a:ext>
              </a:extLst>
            </p:cNvPr>
            <p:cNvSpPr txBox="1"/>
            <p:nvPr/>
          </p:nvSpPr>
          <p:spPr>
            <a:xfrm>
              <a:off x="4942799" y="3259635"/>
              <a:ext cx="558000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5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dải</a:t>
              </a: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đồng</a:t>
              </a: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bằng</a:t>
              </a: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nhỏ</a:t>
              </a: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hẹp</a:t>
              </a: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kumimoji="0" lang="en-US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ven</a:t>
              </a: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biển</a:t>
              </a: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nhiều</a:t>
              </a: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cồn</a:t>
              </a: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cát</a:t>
              </a: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kumimoji="0" lang="en-US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đầm</a:t>
              </a: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phá</a:t>
              </a: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. </a:t>
              </a:r>
            </a:p>
          </p:txBody>
        </p:sp>
        <p:sp>
          <p:nvSpPr>
            <p:cNvPr id="50" name="Speech Bubble: Oval 49">
              <a:extLst>
                <a:ext uri="{FF2B5EF4-FFF2-40B4-BE49-F238E27FC236}">
                  <a16:creationId xmlns:a16="http://schemas.microsoft.com/office/drawing/2014/main" xmlns="" id="{BED4A33D-6354-6C94-D1EA-AFF76A24A981}"/>
                </a:ext>
              </a:extLst>
            </p:cNvPr>
            <p:cNvSpPr/>
            <p:nvPr/>
          </p:nvSpPr>
          <p:spPr>
            <a:xfrm rot="19386503">
              <a:off x="4646888" y="2939902"/>
              <a:ext cx="647702" cy="618332"/>
            </a:xfrm>
            <a:prstGeom prst="wedgeEllipseCallout">
              <a:avLst>
                <a:gd name="adj1" fmla="val 2310"/>
                <a:gd name="adj2" fmla="val 62501"/>
              </a:avLst>
            </a:prstGeom>
            <a:solidFill>
              <a:srgbClr val="6FC3C4"/>
            </a:solidFill>
            <a:ln w="25400" cap="flat" cmpd="sng" algn="ctr">
              <a:solidFill>
                <a:srgbClr val="6FC3C4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5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E</a:t>
              </a: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D49083F3-9536-12EC-3395-74A26BB9C14D}"/>
              </a:ext>
            </a:extLst>
          </p:cNvPr>
          <p:cNvSpPr txBox="1"/>
          <p:nvPr/>
        </p:nvSpPr>
        <p:spPr>
          <a:xfrm>
            <a:off x="1095706" y="553911"/>
            <a:ext cx="1028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39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grpSp>
        <p:nvGrpSpPr>
          <p:cNvPr id="24" name="Group 51">
            <a:extLst>
              <a:ext uri="{FF2B5EF4-FFF2-40B4-BE49-F238E27FC236}">
                <a16:creationId xmlns:a16="http://schemas.microsoft.com/office/drawing/2014/main" xmlns="" id="{C882BD47-D404-FC5D-E801-6F9648A20240}"/>
              </a:ext>
            </a:extLst>
          </p:cNvPr>
          <p:cNvGrpSpPr/>
          <p:nvPr/>
        </p:nvGrpSpPr>
        <p:grpSpPr>
          <a:xfrm>
            <a:off x="195189" y="890233"/>
            <a:ext cx="2910609" cy="1108631"/>
            <a:chOff x="4634935" y="2968599"/>
            <a:chExt cx="5821218" cy="1662946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xmlns="" id="{3E3B9360-644A-8BA4-5581-2673F3EA7686}"/>
                </a:ext>
              </a:extLst>
            </p:cNvPr>
            <p:cNvSpPr/>
            <p:nvPr/>
          </p:nvSpPr>
          <p:spPr>
            <a:xfrm>
              <a:off x="5009453" y="3238500"/>
              <a:ext cx="5446700" cy="1393045"/>
            </a:xfrm>
            <a:prstGeom prst="rect">
              <a:avLst/>
            </a:prstGeom>
            <a:solidFill>
              <a:srgbClr val="DCEEED"/>
            </a:solidFill>
            <a:ln w="28575" cap="flat" cmpd="sng" algn="ctr">
              <a:solidFill>
                <a:srgbClr val="6FC3C4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6095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xmlns="" id="{4102B217-97AC-5AB1-D860-41C92957DC0B}"/>
                </a:ext>
              </a:extLst>
            </p:cNvPr>
            <p:cNvSpPr txBox="1"/>
            <p:nvPr/>
          </p:nvSpPr>
          <p:spPr>
            <a:xfrm>
              <a:off x="5009453" y="3396412"/>
              <a:ext cx="5278712" cy="969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5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nhiều</a:t>
              </a: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cao</a:t>
              </a: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nguyên</a:t>
              </a: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kumimoji="0" lang="en-US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đất</a:t>
              </a: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đỏ</a:t>
              </a: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, badan </a:t>
              </a:r>
              <a:r>
                <a:rPr kumimoji="0" lang="en-US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nhất</a:t>
              </a: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ta.</a:t>
              </a:r>
            </a:p>
          </p:txBody>
        </p:sp>
        <p:sp>
          <p:nvSpPr>
            <p:cNvPr id="55" name="Speech Bubble: Oval 54">
              <a:extLst>
                <a:ext uri="{FF2B5EF4-FFF2-40B4-BE49-F238E27FC236}">
                  <a16:creationId xmlns:a16="http://schemas.microsoft.com/office/drawing/2014/main" xmlns="" id="{30FDFD09-6CCB-DF3B-B249-2A9F5190EAA5}"/>
                </a:ext>
              </a:extLst>
            </p:cNvPr>
            <p:cNvSpPr/>
            <p:nvPr/>
          </p:nvSpPr>
          <p:spPr>
            <a:xfrm rot="19919620">
              <a:off x="4634935" y="2968599"/>
              <a:ext cx="647702" cy="618332"/>
            </a:xfrm>
            <a:prstGeom prst="wedgeEllipseCallout">
              <a:avLst>
                <a:gd name="adj1" fmla="val 2310"/>
                <a:gd name="adj2" fmla="val 62501"/>
              </a:avLst>
            </a:prstGeom>
            <a:solidFill>
              <a:srgbClr val="6FC3C4"/>
            </a:solidFill>
            <a:ln w="25400" cap="flat" cmpd="sng" algn="ctr">
              <a:solidFill>
                <a:srgbClr val="6FC3C4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5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A</a:t>
              </a:r>
            </a:p>
          </p:txBody>
        </p:sp>
      </p:grpSp>
      <p:grpSp>
        <p:nvGrpSpPr>
          <p:cNvPr id="29" name="Group 55">
            <a:extLst>
              <a:ext uri="{FF2B5EF4-FFF2-40B4-BE49-F238E27FC236}">
                <a16:creationId xmlns:a16="http://schemas.microsoft.com/office/drawing/2014/main" xmlns="" id="{D4C40FF2-C349-5A34-480B-4A37E64C1D3D}"/>
              </a:ext>
            </a:extLst>
          </p:cNvPr>
          <p:cNvGrpSpPr/>
          <p:nvPr/>
        </p:nvGrpSpPr>
        <p:grpSpPr>
          <a:xfrm>
            <a:off x="6007965" y="2036961"/>
            <a:ext cx="2869336" cy="1335616"/>
            <a:chOff x="5009453" y="2968599"/>
            <a:chExt cx="5738671" cy="2003426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xmlns="" id="{EAB5CC7A-1404-1DD2-B19E-D17AD95E9DD2}"/>
                </a:ext>
              </a:extLst>
            </p:cNvPr>
            <p:cNvSpPr/>
            <p:nvPr/>
          </p:nvSpPr>
          <p:spPr>
            <a:xfrm>
              <a:off x="5009453" y="3238500"/>
              <a:ext cx="5446700" cy="1569660"/>
            </a:xfrm>
            <a:prstGeom prst="rect">
              <a:avLst/>
            </a:prstGeom>
            <a:solidFill>
              <a:srgbClr val="FDE7CD"/>
            </a:solidFill>
            <a:ln w="28575" cap="flat" cmpd="sng" algn="ctr">
              <a:solidFill>
                <a:srgbClr val="F3AB57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6095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xmlns="" id="{3E70E6F6-7C49-F591-B9DF-394CFCDD024E}"/>
                </a:ext>
              </a:extLst>
            </p:cNvPr>
            <p:cNvSpPr txBox="1"/>
            <p:nvPr/>
          </p:nvSpPr>
          <p:spPr>
            <a:xfrm>
              <a:off x="5009453" y="3587029"/>
              <a:ext cx="5278713" cy="1384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5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Trồng</a:t>
              </a: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nhiều</a:t>
              </a: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cây</a:t>
              </a: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công</a:t>
              </a: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nghiệp</a:t>
              </a: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lâu</a:t>
              </a: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năm</a:t>
              </a: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kumimoji="0" lang="en-US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đặc</a:t>
              </a: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biệt</a:t>
              </a: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cà</a:t>
              </a: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phê</a:t>
              </a: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sp>
          <p:nvSpPr>
            <p:cNvPr id="59" name="Speech Bubble: Oval 58">
              <a:extLst>
                <a:ext uri="{FF2B5EF4-FFF2-40B4-BE49-F238E27FC236}">
                  <a16:creationId xmlns:a16="http://schemas.microsoft.com/office/drawing/2014/main" xmlns="" id="{2753905B-09DC-7013-E8A3-97572A13F528}"/>
                </a:ext>
              </a:extLst>
            </p:cNvPr>
            <p:cNvSpPr/>
            <p:nvPr/>
          </p:nvSpPr>
          <p:spPr>
            <a:xfrm rot="2199821">
              <a:off x="10100422" y="2968599"/>
              <a:ext cx="647702" cy="618332"/>
            </a:xfrm>
            <a:prstGeom prst="wedgeEllipseCallout">
              <a:avLst>
                <a:gd name="adj1" fmla="val 2310"/>
                <a:gd name="adj2" fmla="val 62501"/>
              </a:avLst>
            </a:prstGeom>
            <a:solidFill>
              <a:srgbClr val="F3AB57"/>
            </a:solidFill>
            <a:ln w="25400" cap="flat" cmpd="sng" algn="ctr">
              <a:solidFill>
                <a:srgbClr val="F3AB57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5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H</a:t>
              </a:r>
            </a:p>
          </p:txBody>
        </p:sp>
      </p:grpSp>
      <p:grpSp>
        <p:nvGrpSpPr>
          <p:cNvPr id="33" name="Group 59">
            <a:extLst>
              <a:ext uri="{FF2B5EF4-FFF2-40B4-BE49-F238E27FC236}">
                <a16:creationId xmlns:a16="http://schemas.microsoft.com/office/drawing/2014/main" xmlns="" id="{B0FB63D7-65CA-64A4-C35E-8791F8E733BB}"/>
              </a:ext>
            </a:extLst>
          </p:cNvPr>
          <p:cNvGrpSpPr/>
          <p:nvPr/>
        </p:nvGrpSpPr>
        <p:grpSpPr>
          <a:xfrm>
            <a:off x="5943601" y="3182055"/>
            <a:ext cx="2925840" cy="1226373"/>
            <a:chOff x="4896445" y="2968599"/>
            <a:chExt cx="5851679" cy="1839561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xmlns="" id="{70C2C8F9-C72B-E6F6-2E26-4580D8D6D461}"/>
                </a:ext>
              </a:extLst>
            </p:cNvPr>
            <p:cNvSpPr/>
            <p:nvPr/>
          </p:nvSpPr>
          <p:spPr>
            <a:xfrm>
              <a:off x="5009453" y="3238500"/>
              <a:ext cx="5446700" cy="1569660"/>
            </a:xfrm>
            <a:prstGeom prst="rect">
              <a:avLst/>
            </a:prstGeom>
            <a:solidFill>
              <a:srgbClr val="FDE7CD"/>
            </a:solidFill>
            <a:ln w="28575" cap="flat" cmpd="sng" algn="ctr">
              <a:solidFill>
                <a:srgbClr val="F3AB57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6095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xmlns="" id="{D97D81FB-63BB-E326-DB0C-71F3FC4A8CD2}"/>
                </a:ext>
              </a:extLst>
            </p:cNvPr>
            <p:cNvSpPr txBox="1"/>
            <p:nvPr/>
          </p:nvSpPr>
          <p:spPr>
            <a:xfrm>
              <a:off x="4896445" y="3224717"/>
              <a:ext cx="5391723" cy="1384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5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Đứng</a:t>
              </a: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đầu</a:t>
              </a: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cả</a:t>
              </a: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về</a:t>
              </a: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sản</a:t>
              </a: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xuất</a:t>
              </a: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công</a:t>
              </a: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nghiệp</a:t>
              </a: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kumimoji="0" lang="en-US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lúa</a:t>
              </a: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gạo</a:t>
              </a: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nuôi</a:t>
              </a: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trồng</a:t>
              </a: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thủy</a:t>
              </a: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sản</a:t>
              </a: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sp>
          <p:nvSpPr>
            <p:cNvPr id="63" name="Speech Bubble: Oval 62">
              <a:extLst>
                <a:ext uri="{FF2B5EF4-FFF2-40B4-BE49-F238E27FC236}">
                  <a16:creationId xmlns:a16="http://schemas.microsoft.com/office/drawing/2014/main" xmlns="" id="{AD0E2AD5-CD84-D438-C7BF-330ECFD2C85F}"/>
                </a:ext>
              </a:extLst>
            </p:cNvPr>
            <p:cNvSpPr/>
            <p:nvPr/>
          </p:nvSpPr>
          <p:spPr>
            <a:xfrm rot="2199821">
              <a:off x="10100422" y="2968599"/>
              <a:ext cx="647702" cy="618332"/>
            </a:xfrm>
            <a:prstGeom prst="wedgeEllipseCallout">
              <a:avLst>
                <a:gd name="adj1" fmla="val 2310"/>
                <a:gd name="adj2" fmla="val 62501"/>
              </a:avLst>
            </a:prstGeom>
            <a:solidFill>
              <a:srgbClr val="F3AB57"/>
            </a:solidFill>
            <a:ln w="25400" cap="flat" cmpd="sng" algn="ctr">
              <a:solidFill>
                <a:srgbClr val="F3AB57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5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I</a:t>
              </a:r>
            </a:p>
          </p:txBody>
        </p:sp>
      </p:grpSp>
      <p:grpSp>
        <p:nvGrpSpPr>
          <p:cNvPr id="37" name="Group 63">
            <a:extLst>
              <a:ext uri="{FF2B5EF4-FFF2-40B4-BE49-F238E27FC236}">
                <a16:creationId xmlns:a16="http://schemas.microsoft.com/office/drawing/2014/main" xmlns="" id="{80A651C1-9A3C-7A99-4667-5FC0099D9223}"/>
              </a:ext>
            </a:extLst>
          </p:cNvPr>
          <p:cNvGrpSpPr/>
          <p:nvPr/>
        </p:nvGrpSpPr>
        <p:grpSpPr>
          <a:xfrm>
            <a:off x="6000105" y="4335663"/>
            <a:ext cx="2869336" cy="1226373"/>
            <a:chOff x="5009453" y="2968599"/>
            <a:chExt cx="5738671" cy="1839561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xmlns="" id="{96D3AA98-ABA1-D623-BF0A-1FD589612D49}"/>
                </a:ext>
              </a:extLst>
            </p:cNvPr>
            <p:cNvSpPr/>
            <p:nvPr/>
          </p:nvSpPr>
          <p:spPr>
            <a:xfrm>
              <a:off x="5009453" y="3238500"/>
              <a:ext cx="5446700" cy="1569660"/>
            </a:xfrm>
            <a:prstGeom prst="rect">
              <a:avLst/>
            </a:prstGeom>
            <a:solidFill>
              <a:srgbClr val="FDE7CD"/>
            </a:solidFill>
            <a:ln w="28575" cap="flat" cmpd="sng" algn="ctr">
              <a:solidFill>
                <a:srgbClr val="F3AB57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6095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xmlns="" id="{59A0616B-0669-0837-19D8-2ABE4C425460}"/>
                </a:ext>
              </a:extLst>
            </p:cNvPr>
            <p:cNvSpPr txBox="1"/>
            <p:nvPr/>
          </p:nvSpPr>
          <p:spPr>
            <a:xfrm>
              <a:off x="5009453" y="3300800"/>
              <a:ext cx="5278713" cy="13157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5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Trồng</a:t>
              </a:r>
              <a:r>
                <a:rPr kumimoji="0" lang="en-US" sz="17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17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lúa</a:t>
              </a:r>
              <a:r>
                <a:rPr kumimoji="0" lang="en-US" sz="17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17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trên</a:t>
              </a:r>
              <a:r>
                <a:rPr kumimoji="0" lang="en-US" sz="17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17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ruộng</a:t>
              </a:r>
              <a:r>
                <a:rPr kumimoji="0" lang="en-US" sz="17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17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bậc</a:t>
              </a:r>
              <a:r>
                <a:rPr kumimoji="0" lang="en-US" sz="17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thang, </a:t>
              </a:r>
              <a:r>
                <a:rPr kumimoji="0" lang="en-US" sz="17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kumimoji="0" lang="en-US" sz="17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17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hai</a:t>
              </a:r>
              <a:r>
                <a:rPr kumimoji="0" lang="en-US" sz="17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17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nhà</a:t>
              </a:r>
              <a:r>
                <a:rPr kumimoji="0" lang="en-US" sz="17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17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máy</a:t>
              </a:r>
              <a:r>
                <a:rPr kumimoji="0" lang="en-US" sz="17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17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thủy</a:t>
              </a:r>
              <a:r>
                <a:rPr kumimoji="0" lang="en-US" sz="17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17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điện</a:t>
              </a:r>
              <a:r>
                <a:rPr kumimoji="0" lang="en-US" sz="17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17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lớn</a:t>
              </a:r>
              <a:r>
                <a:rPr kumimoji="0" lang="en-US" sz="17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17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hàng</a:t>
              </a:r>
              <a:r>
                <a:rPr kumimoji="0" lang="en-US" sz="17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17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đầu</a:t>
              </a:r>
              <a:r>
                <a:rPr kumimoji="0" lang="en-US" sz="17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17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khu</a:t>
              </a:r>
              <a:r>
                <a:rPr kumimoji="0" lang="en-US" sz="17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17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vực</a:t>
              </a:r>
              <a:r>
                <a:rPr kumimoji="0" lang="en-US" sz="17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sp>
          <p:nvSpPr>
            <p:cNvPr id="67" name="Speech Bubble: Oval 66">
              <a:extLst>
                <a:ext uri="{FF2B5EF4-FFF2-40B4-BE49-F238E27FC236}">
                  <a16:creationId xmlns:a16="http://schemas.microsoft.com/office/drawing/2014/main" xmlns="" id="{F75BC01E-B136-C028-3FB8-34B1869795F2}"/>
                </a:ext>
              </a:extLst>
            </p:cNvPr>
            <p:cNvSpPr/>
            <p:nvPr/>
          </p:nvSpPr>
          <p:spPr>
            <a:xfrm rot="2199821">
              <a:off x="10100422" y="2968599"/>
              <a:ext cx="647702" cy="618332"/>
            </a:xfrm>
            <a:prstGeom prst="wedgeEllipseCallout">
              <a:avLst>
                <a:gd name="adj1" fmla="val 2310"/>
                <a:gd name="adj2" fmla="val 62501"/>
              </a:avLst>
            </a:prstGeom>
            <a:solidFill>
              <a:srgbClr val="F3AB57"/>
            </a:solidFill>
            <a:ln w="25400" cap="flat" cmpd="sng" algn="ctr">
              <a:solidFill>
                <a:srgbClr val="F3AB57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5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K</a:t>
              </a:r>
            </a:p>
          </p:txBody>
        </p:sp>
      </p:grpSp>
      <p:grpSp>
        <p:nvGrpSpPr>
          <p:cNvPr id="39" name="Group 67">
            <a:extLst>
              <a:ext uri="{FF2B5EF4-FFF2-40B4-BE49-F238E27FC236}">
                <a16:creationId xmlns:a16="http://schemas.microsoft.com/office/drawing/2014/main" xmlns="" id="{951EFA81-232C-CE8C-5EC9-56DE8C6EEF04}"/>
              </a:ext>
            </a:extLst>
          </p:cNvPr>
          <p:cNvGrpSpPr/>
          <p:nvPr/>
        </p:nvGrpSpPr>
        <p:grpSpPr>
          <a:xfrm>
            <a:off x="6007965" y="5482576"/>
            <a:ext cx="2869336" cy="1226373"/>
            <a:chOff x="5009453" y="2968599"/>
            <a:chExt cx="5738671" cy="1839561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xmlns="" id="{AD1199F2-4D0E-CA5D-6D97-0096EAEAC130}"/>
                </a:ext>
              </a:extLst>
            </p:cNvPr>
            <p:cNvSpPr/>
            <p:nvPr/>
          </p:nvSpPr>
          <p:spPr>
            <a:xfrm>
              <a:off x="5009453" y="3238500"/>
              <a:ext cx="5446700" cy="1569660"/>
            </a:xfrm>
            <a:prstGeom prst="rect">
              <a:avLst/>
            </a:prstGeom>
            <a:solidFill>
              <a:srgbClr val="FDE7CD"/>
            </a:solidFill>
            <a:ln w="28575" cap="flat" cmpd="sng" algn="ctr">
              <a:solidFill>
                <a:srgbClr val="F3AB57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6095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xmlns="" id="{7BD26EDC-C45C-9494-2167-3EE40D4C0BA2}"/>
                </a:ext>
              </a:extLst>
            </p:cNvPr>
            <p:cNvSpPr txBox="1"/>
            <p:nvPr/>
          </p:nvSpPr>
          <p:spPr>
            <a:xfrm>
              <a:off x="5009453" y="3418140"/>
              <a:ext cx="5278713" cy="1384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5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Sản</a:t>
              </a: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xuất</a:t>
              </a: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lúa</a:t>
              </a: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gạo</a:t>
              </a: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lớn</a:t>
              </a: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thứ</a:t>
              </a: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hai</a:t>
              </a: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Việt</a:t>
              </a: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Nam </a:t>
              </a:r>
              <a:r>
                <a:rPr kumimoji="0" lang="en-US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nhiều</a:t>
              </a: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nghề</a:t>
              </a: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thủ</a:t>
              </a: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công</a:t>
              </a: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sp>
          <p:nvSpPr>
            <p:cNvPr id="71" name="Speech Bubble: Oval 70">
              <a:extLst>
                <a:ext uri="{FF2B5EF4-FFF2-40B4-BE49-F238E27FC236}">
                  <a16:creationId xmlns:a16="http://schemas.microsoft.com/office/drawing/2014/main" xmlns="" id="{00E65DA3-5B1B-4959-9D8E-1C28D8D0246D}"/>
                </a:ext>
              </a:extLst>
            </p:cNvPr>
            <p:cNvSpPr/>
            <p:nvPr/>
          </p:nvSpPr>
          <p:spPr>
            <a:xfrm rot="2199821">
              <a:off x="10100422" y="2968599"/>
              <a:ext cx="647702" cy="618332"/>
            </a:xfrm>
            <a:prstGeom prst="wedgeEllipseCallout">
              <a:avLst>
                <a:gd name="adj1" fmla="val 2310"/>
                <a:gd name="adj2" fmla="val 62501"/>
              </a:avLst>
            </a:prstGeom>
            <a:solidFill>
              <a:srgbClr val="F3AB57"/>
            </a:solidFill>
            <a:ln w="25400" cap="flat" cmpd="sng" algn="ctr">
              <a:solidFill>
                <a:srgbClr val="F3AB57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5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L</a:t>
              </a:r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0EC98C52-82A6-897D-1B06-8CA96D35D1F9}"/>
              </a:ext>
            </a:extLst>
          </p:cNvPr>
          <p:cNvSpPr txBox="1"/>
          <p:nvPr/>
        </p:nvSpPr>
        <p:spPr>
          <a:xfrm>
            <a:off x="6889493" y="589164"/>
            <a:ext cx="1028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39"/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xmlns="" id="{7FC4E9F2-F61F-97A5-87EB-80E9C1B8FCF5}"/>
              </a:ext>
            </a:extLst>
          </p:cNvPr>
          <p:cNvCxnSpPr>
            <a:stCxn id="53" idx="3"/>
            <a:endCxn id="21" idx="1"/>
          </p:cNvCxnSpPr>
          <p:nvPr/>
        </p:nvCxnSpPr>
        <p:spPr>
          <a:xfrm>
            <a:off x="3105798" y="1534516"/>
            <a:ext cx="538107" cy="3608129"/>
          </a:xfrm>
          <a:prstGeom prst="line">
            <a:avLst/>
          </a:prstGeom>
          <a:noFill/>
          <a:ln w="28575" cap="flat" cmpd="sng" algn="ctr">
            <a:solidFill>
              <a:srgbClr val="6FC3C4"/>
            </a:solidFill>
            <a:prstDash val="solid"/>
          </a:ln>
          <a:effectLst/>
        </p:spPr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xmlns="" id="{3A8DBB70-57E2-DD8D-6B7F-3926345EB59A}"/>
              </a:ext>
            </a:extLst>
          </p:cNvPr>
          <p:cNvCxnSpPr>
            <a:cxnSpLocks/>
            <a:stCxn id="34" idx="3"/>
            <a:endCxn id="3" idx="1"/>
          </p:cNvCxnSpPr>
          <p:nvPr/>
        </p:nvCxnSpPr>
        <p:spPr>
          <a:xfrm flipV="1">
            <a:off x="3111430" y="1538597"/>
            <a:ext cx="532175" cy="1159782"/>
          </a:xfrm>
          <a:prstGeom prst="line">
            <a:avLst/>
          </a:prstGeom>
          <a:noFill/>
          <a:ln w="28575" cap="flat" cmpd="sng" algn="ctr">
            <a:solidFill>
              <a:srgbClr val="6FC3C4"/>
            </a:solidFill>
            <a:prstDash val="solid"/>
          </a:ln>
          <a:effectLst/>
        </p:spPr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xmlns="" id="{039D038D-BFBB-731A-9E64-DB6C9A7490D0}"/>
              </a:ext>
            </a:extLst>
          </p:cNvPr>
          <p:cNvCxnSpPr>
            <a:cxnSpLocks/>
            <a:stCxn id="41" idx="3"/>
            <a:endCxn id="26" idx="1"/>
          </p:cNvCxnSpPr>
          <p:nvPr/>
        </p:nvCxnSpPr>
        <p:spPr>
          <a:xfrm>
            <a:off x="3118487" y="3889177"/>
            <a:ext cx="534992" cy="2321558"/>
          </a:xfrm>
          <a:prstGeom prst="line">
            <a:avLst/>
          </a:prstGeom>
          <a:noFill/>
          <a:ln w="28575" cap="flat" cmpd="sng" algn="ctr">
            <a:solidFill>
              <a:srgbClr val="6FC3C4"/>
            </a:solidFill>
            <a:prstDash val="solid"/>
          </a:ln>
          <a:effectLst/>
        </p:spPr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xmlns="" id="{E6E634E4-AF50-6571-C974-B40442164F55}"/>
              </a:ext>
            </a:extLst>
          </p:cNvPr>
          <p:cNvCxnSpPr>
            <a:cxnSpLocks/>
            <a:stCxn id="49" idx="3"/>
            <a:endCxn id="11" idx="1"/>
          </p:cNvCxnSpPr>
          <p:nvPr/>
        </p:nvCxnSpPr>
        <p:spPr>
          <a:xfrm flipV="1">
            <a:off x="3093725" y="3951373"/>
            <a:ext cx="549879" cy="2221643"/>
          </a:xfrm>
          <a:prstGeom prst="line">
            <a:avLst/>
          </a:prstGeom>
          <a:noFill/>
          <a:ln w="28575" cap="flat" cmpd="sng" algn="ctr">
            <a:solidFill>
              <a:srgbClr val="6FC3C4"/>
            </a:solidFill>
            <a:prstDash val="solid"/>
          </a:ln>
          <a:effectLst/>
        </p:spPr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xmlns="" id="{018BF216-0C7D-F4E0-2AF8-7BE810761DB3}"/>
              </a:ext>
            </a:extLst>
          </p:cNvPr>
          <p:cNvCxnSpPr>
            <a:cxnSpLocks/>
            <a:stCxn id="30" idx="1"/>
            <a:endCxn id="12" idx="3"/>
          </p:cNvCxnSpPr>
          <p:nvPr/>
        </p:nvCxnSpPr>
        <p:spPr>
          <a:xfrm flipH="1">
            <a:off x="5401155" y="1566148"/>
            <a:ext cx="587914" cy="2384979"/>
          </a:xfrm>
          <a:prstGeom prst="line">
            <a:avLst/>
          </a:prstGeom>
          <a:noFill/>
          <a:ln w="28575" cap="flat" cmpd="sng" algn="ctr">
            <a:solidFill>
              <a:srgbClr val="F3AB57"/>
            </a:solidFill>
            <a:prstDash val="solid"/>
          </a:ln>
          <a:effectLst/>
        </p:spPr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xmlns="" id="{2B511352-5B2E-2FFD-9177-9A3709836131}"/>
              </a:ext>
            </a:extLst>
          </p:cNvPr>
          <p:cNvCxnSpPr>
            <a:cxnSpLocks/>
            <a:stCxn id="21" idx="3"/>
            <a:endCxn id="58" idx="1"/>
          </p:cNvCxnSpPr>
          <p:nvPr/>
        </p:nvCxnSpPr>
        <p:spPr>
          <a:xfrm flipV="1">
            <a:off x="5410201" y="2910912"/>
            <a:ext cx="597764" cy="2231733"/>
          </a:xfrm>
          <a:prstGeom prst="line">
            <a:avLst/>
          </a:prstGeom>
          <a:noFill/>
          <a:ln w="28575" cap="flat" cmpd="sng" algn="ctr">
            <a:solidFill>
              <a:srgbClr val="F3AB57"/>
            </a:solidFill>
            <a:prstDash val="solid"/>
          </a:ln>
          <a:effectLst/>
        </p:spPr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xmlns="" id="{8F03200A-6D7A-678F-B802-7F806CB50100}"/>
              </a:ext>
            </a:extLst>
          </p:cNvPr>
          <p:cNvCxnSpPr>
            <a:cxnSpLocks/>
            <a:stCxn id="62" idx="1"/>
          </p:cNvCxnSpPr>
          <p:nvPr/>
        </p:nvCxnSpPr>
        <p:spPr>
          <a:xfrm rot="10800000" flipV="1">
            <a:off x="5451821" y="3814465"/>
            <a:ext cx="491780" cy="2658230"/>
          </a:xfrm>
          <a:prstGeom prst="line">
            <a:avLst/>
          </a:prstGeom>
          <a:noFill/>
          <a:ln w="28575" cap="flat" cmpd="sng" algn="ctr">
            <a:solidFill>
              <a:srgbClr val="F3AB57"/>
            </a:solidFill>
            <a:prstDash val="solid"/>
          </a:ln>
          <a:effectLst/>
        </p:spPr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xmlns="" id="{CEBF508E-0043-9273-9067-0F9DB35DB311}"/>
              </a:ext>
            </a:extLst>
          </p:cNvPr>
          <p:cNvCxnSpPr>
            <a:cxnSpLocks/>
            <a:stCxn id="66" idx="1"/>
            <a:endCxn id="4" idx="3"/>
          </p:cNvCxnSpPr>
          <p:nvPr/>
        </p:nvCxnSpPr>
        <p:spPr>
          <a:xfrm rot="10800000">
            <a:off x="5394367" y="1493842"/>
            <a:ext cx="605738" cy="3501871"/>
          </a:xfrm>
          <a:prstGeom prst="line">
            <a:avLst/>
          </a:prstGeom>
          <a:noFill/>
          <a:ln w="28575" cap="flat" cmpd="sng" algn="ctr">
            <a:solidFill>
              <a:srgbClr val="F3AB57"/>
            </a:solidFill>
            <a:prstDash val="solid"/>
          </a:ln>
          <a:effectLst/>
        </p:spPr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xmlns="" id="{7A275B76-6CAD-F238-E07A-BAC45B765AFF}"/>
              </a:ext>
            </a:extLst>
          </p:cNvPr>
          <p:cNvCxnSpPr>
            <a:cxnSpLocks/>
            <a:stCxn id="70" idx="1"/>
            <a:endCxn id="7" idx="3"/>
          </p:cNvCxnSpPr>
          <p:nvPr/>
        </p:nvCxnSpPr>
        <p:spPr>
          <a:xfrm rot="10800000">
            <a:off x="5409901" y="2741957"/>
            <a:ext cx="598064" cy="3501978"/>
          </a:xfrm>
          <a:prstGeom prst="line">
            <a:avLst/>
          </a:prstGeom>
          <a:noFill/>
          <a:ln w="28575" cap="flat" cmpd="sng" algn="ctr">
            <a:solidFill>
              <a:srgbClr val="F3AB57"/>
            </a:solidFill>
            <a:prstDash val="solid"/>
          </a:ln>
          <a:effectLst/>
        </p:spPr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xmlns="" id="{C9701529-8029-D8DE-E510-B9FD98C4E2F0}"/>
              </a:ext>
            </a:extLst>
          </p:cNvPr>
          <p:cNvCxnSpPr>
            <a:cxnSpLocks/>
            <a:stCxn id="45" idx="3"/>
            <a:endCxn id="7" idx="1"/>
          </p:cNvCxnSpPr>
          <p:nvPr/>
        </p:nvCxnSpPr>
        <p:spPr>
          <a:xfrm flipV="1">
            <a:off x="3104330" y="2741956"/>
            <a:ext cx="539274" cy="2237258"/>
          </a:xfrm>
          <a:prstGeom prst="line">
            <a:avLst/>
          </a:prstGeom>
          <a:noFill/>
          <a:ln w="28575" cap="flat" cmpd="sng" algn="ctr">
            <a:solidFill>
              <a:srgbClr val="6FC3C4"/>
            </a:solidFill>
            <a:prstDash val="solid"/>
          </a:ln>
          <a:effectLst/>
        </p:spPr>
      </p:cxnSp>
      <p:pic>
        <p:nvPicPr>
          <p:cNvPr id="83" name="Picture 4"/>
          <p:cNvPicPr>
            <a:picLocks noChangeAspect="1" noChangeArrowheads="1"/>
          </p:cNvPicPr>
          <p:nvPr/>
        </p:nvPicPr>
        <p:blipFill>
          <a:blip r:embed="rId2"/>
          <a:srcRect l="45058" t="33563" r="24854" b="51170"/>
          <a:stretch>
            <a:fillRect/>
          </a:stretch>
        </p:blipFill>
        <p:spPr bwMode="auto">
          <a:xfrm>
            <a:off x="114300" y="76200"/>
            <a:ext cx="2552700" cy="457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676714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51" grpId="0"/>
      <p:bldP spid="7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8884326-E4EB-34DB-6656-B6B464C0B2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DA28EFF-5E43-0F14-C8B4-14E076BC857F}"/>
              </a:ext>
            </a:extLst>
          </p:cNvPr>
          <p:cNvSpPr txBox="1"/>
          <p:nvPr/>
        </p:nvSpPr>
        <p:spPr>
          <a:xfrm>
            <a:off x="201764" y="635893"/>
            <a:ext cx="8724900" cy="11339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defTabSz="609539">
              <a:lnSpc>
                <a:spcPct val="150000"/>
              </a:lnSpc>
            </a:pPr>
            <a:r>
              <a:rPr lang="vi-VN" sz="2400" b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Nhiệm vụ 4. </a:t>
            </a:r>
            <a:r>
              <a:rPr lang="vi-VN" sz="240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Chia sẻ tranh ảnh về vùng em sống theo gợi ý dưới đây và tạo ra sản phẩm có kết hợp văn bản và tranh ảnh.</a:t>
            </a:r>
          </a:p>
        </p:txBody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xmlns="" id="{B2A3CF65-55C5-4E81-6827-B13E10CFD4F7}"/>
              </a:ext>
            </a:extLst>
          </p:cNvPr>
          <p:cNvSpPr/>
          <p:nvPr/>
        </p:nvSpPr>
        <p:spPr>
          <a:xfrm rot="21149009">
            <a:off x="4785120" y="3294586"/>
            <a:ext cx="4071049" cy="3406111"/>
          </a:xfrm>
          <a:custGeom>
            <a:avLst/>
            <a:gdLst/>
            <a:ahLst/>
            <a:cxnLst/>
            <a:rect l="l" t="t" r="r" b="b"/>
            <a:pathLst>
              <a:path w="6557450" h="4114800">
                <a:moveTo>
                  <a:pt x="0" y="0"/>
                </a:moveTo>
                <a:lnTo>
                  <a:pt x="6557450" y="0"/>
                </a:lnTo>
                <a:lnTo>
                  <a:pt x="65574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defTabSz="60953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2" name="Group 14">
            <a:extLst>
              <a:ext uri="{FF2B5EF4-FFF2-40B4-BE49-F238E27FC236}">
                <a16:creationId xmlns:a16="http://schemas.microsoft.com/office/drawing/2014/main" xmlns="" id="{CF1741A6-8E86-C328-8DA5-DAF93B47EFAD}"/>
              </a:ext>
            </a:extLst>
          </p:cNvPr>
          <p:cNvGrpSpPr/>
          <p:nvPr/>
        </p:nvGrpSpPr>
        <p:grpSpPr>
          <a:xfrm>
            <a:off x="201764" y="2097521"/>
            <a:ext cx="5373513" cy="833359"/>
            <a:chOff x="722157" y="3548497"/>
            <a:chExt cx="10747026" cy="1250039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3C350269-8328-FDF6-0628-15F4B8410826}"/>
                </a:ext>
              </a:extLst>
            </p:cNvPr>
            <p:cNvSpPr/>
            <p:nvPr/>
          </p:nvSpPr>
          <p:spPr>
            <a:xfrm>
              <a:off x="1375772" y="3695700"/>
              <a:ext cx="10093411" cy="990600"/>
            </a:xfrm>
            <a:prstGeom prst="round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5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Tên</a:t>
              </a:r>
              <a:r>
                <a:rPr kumimoji="0" lang="en-US" sz="2667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667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vùng</a:t>
              </a:r>
              <a:endPara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Freeform 4">
              <a:extLst>
                <a:ext uri="{FF2B5EF4-FFF2-40B4-BE49-F238E27FC236}">
                  <a16:creationId xmlns:a16="http://schemas.microsoft.com/office/drawing/2014/main" xmlns="" id="{6D0FE8E4-0F38-0BDC-B8E5-8863BEB7939B}"/>
                </a:ext>
              </a:extLst>
            </p:cNvPr>
            <p:cNvSpPr/>
            <p:nvPr/>
          </p:nvSpPr>
          <p:spPr>
            <a:xfrm>
              <a:off x="722157" y="3548497"/>
              <a:ext cx="1307230" cy="1250039"/>
            </a:xfrm>
            <a:custGeom>
              <a:avLst/>
              <a:gdLst/>
              <a:ahLst/>
              <a:cxnLst/>
              <a:rect l="l" t="t" r="r" b="b"/>
              <a:pathLst>
                <a:path w="4303059" h="4114800">
                  <a:moveTo>
                    <a:pt x="0" y="0"/>
                  </a:moveTo>
                  <a:lnTo>
                    <a:pt x="4303059" y="0"/>
                  </a:lnTo>
                  <a:lnTo>
                    <a:pt x="4303059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print">
                <a:extLst>
                  <a:ext uri="{96DAC541-7B7A-43D3-8B79-37D633B846F1}">
                    <asvg:svgBlip xmlns:asvg="http://schemas.microsoft.com/office/drawing/2016/SVG/main" xmlns="" r:embed="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defTabSz="6095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" name="Group 17">
            <a:extLst>
              <a:ext uri="{FF2B5EF4-FFF2-40B4-BE49-F238E27FC236}">
                <a16:creationId xmlns:a16="http://schemas.microsoft.com/office/drawing/2014/main" xmlns="" id="{17355F9A-6EA5-A454-A888-71070D997626}"/>
              </a:ext>
            </a:extLst>
          </p:cNvPr>
          <p:cNvGrpSpPr/>
          <p:nvPr/>
        </p:nvGrpSpPr>
        <p:grpSpPr>
          <a:xfrm>
            <a:off x="201765" y="2895599"/>
            <a:ext cx="5373513" cy="897276"/>
            <a:chOff x="722159" y="3452621"/>
            <a:chExt cx="10747026" cy="1345915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xmlns="" id="{A911E081-E683-1F7C-3802-978D6760F9CE}"/>
                </a:ext>
              </a:extLst>
            </p:cNvPr>
            <p:cNvSpPr/>
            <p:nvPr/>
          </p:nvSpPr>
          <p:spPr>
            <a:xfrm>
              <a:off x="1080629" y="3452621"/>
              <a:ext cx="10388556" cy="1233678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5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Danh lam </a:t>
              </a:r>
              <a:r>
                <a:rPr kumimoji="0" lang="en-US" sz="25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thắng</a:t>
              </a: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5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cảnh</a:t>
              </a: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, di </a:t>
              </a:r>
              <a:r>
                <a:rPr kumimoji="0" lang="en-US" sz="25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tích</a:t>
              </a: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5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lịch</a:t>
              </a: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5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sử</a:t>
              </a: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sp>
          <p:nvSpPr>
            <p:cNvPr id="40" name="Freeform 4">
              <a:extLst>
                <a:ext uri="{FF2B5EF4-FFF2-40B4-BE49-F238E27FC236}">
                  <a16:creationId xmlns:a16="http://schemas.microsoft.com/office/drawing/2014/main" xmlns="" id="{60B2A6B0-38DF-FF80-6AFB-78F15E3ABF09}"/>
                </a:ext>
              </a:extLst>
            </p:cNvPr>
            <p:cNvSpPr/>
            <p:nvPr/>
          </p:nvSpPr>
          <p:spPr>
            <a:xfrm>
              <a:off x="722159" y="3548497"/>
              <a:ext cx="815670" cy="1250039"/>
            </a:xfrm>
            <a:custGeom>
              <a:avLst/>
              <a:gdLst/>
              <a:ahLst/>
              <a:cxnLst/>
              <a:rect l="l" t="t" r="r" b="b"/>
              <a:pathLst>
                <a:path w="4303059" h="4114800">
                  <a:moveTo>
                    <a:pt x="0" y="0"/>
                  </a:moveTo>
                  <a:lnTo>
                    <a:pt x="4303059" y="0"/>
                  </a:lnTo>
                  <a:lnTo>
                    <a:pt x="4303059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print">
                <a:extLst>
                  <a:ext uri="{96DAC541-7B7A-43D3-8B79-37D633B846F1}">
                    <asvg:svgBlip xmlns:asvg="http://schemas.microsoft.com/office/drawing/2016/SVG/main" xmlns="" r:embed="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defTabSz="6095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4" name="Group 82">
            <a:extLst>
              <a:ext uri="{FF2B5EF4-FFF2-40B4-BE49-F238E27FC236}">
                <a16:creationId xmlns:a16="http://schemas.microsoft.com/office/drawing/2014/main" xmlns="" id="{0466A7A7-CBFC-EBF4-A769-86295004810B}"/>
              </a:ext>
            </a:extLst>
          </p:cNvPr>
          <p:cNvGrpSpPr/>
          <p:nvPr/>
        </p:nvGrpSpPr>
        <p:grpSpPr>
          <a:xfrm>
            <a:off x="201764" y="3805372"/>
            <a:ext cx="4306713" cy="833359"/>
            <a:chOff x="722157" y="3548497"/>
            <a:chExt cx="8613426" cy="1250039"/>
          </a:xfrm>
        </p:grpSpPr>
        <p:sp>
          <p:nvSpPr>
            <p:cNvPr id="84" name="Rectangle: Rounded Corners 83">
              <a:extLst>
                <a:ext uri="{FF2B5EF4-FFF2-40B4-BE49-F238E27FC236}">
                  <a16:creationId xmlns:a16="http://schemas.microsoft.com/office/drawing/2014/main" xmlns="" id="{7180705B-4D8C-8671-72C1-509F86A70A77}"/>
                </a:ext>
              </a:extLst>
            </p:cNvPr>
            <p:cNvSpPr/>
            <p:nvPr/>
          </p:nvSpPr>
          <p:spPr>
            <a:xfrm>
              <a:off x="1375772" y="3695700"/>
              <a:ext cx="7959811" cy="990600"/>
            </a:xfrm>
            <a:prstGeom prst="round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5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Danh </a:t>
              </a:r>
              <a:r>
                <a:rPr kumimoji="0" lang="en-US" sz="2667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nhân</a:t>
              </a:r>
              <a:r>
                <a:rPr kumimoji="0" lang="en-US" sz="2667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667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lịch</a:t>
              </a:r>
              <a:r>
                <a:rPr kumimoji="0" lang="en-US" sz="2667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667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sử</a:t>
              </a:r>
              <a:r>
                <a:rPr kumimoji="0" lang="en-US" sz="2667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sp>
          <p:nvSpPr>
            <p:cNvPr id="85" name="Freeform 4">
              <a:extLst>
                <a:ext uri="{FF2B5EF4-FFF2-40B4-BE49-F238E27FC236}">
                  <a16:creationId xmlns:a16="http://schemas.microsoft.com/office/drawing/2014/main" xmlns="" id="{1949B164-A53B-B72B-F6FB-D357AFC5FF3F}"/>
                </a:ext>
              </a:extLst>
            </p:cNvPr>
            <p:cNvSpPr/>
            <p:nvPr/>
          </p:nvSpPr>
          <p:spPr>
            <a:xfrm>
              <a:off x="722157" y="3548497"/>
              <a:ext cx="1307230" cy="1250039"/>
            </a:xfrm>
            <a:custGeom>
              <a:avLst/>
              <a:gdLst/>
              <a:ahLst/>
              <a:cxnLst/>
              <a:rect l="l" t="t" r="r" b="b"/>
              <a:pathLst>
                <a:path w="4303059" h="4114800">
                  <a:moveTo>
                    <a:pt x="0" y="0"/>
                  </a:moveTo>
                  <a:lnTo>
                    <a:pt x="4303059" y="0"/>
                  </a:lnTo>
                  <a:lnTo>
                    <a:pt x="4303059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print">
                <a:extLst>
                  <a:ext uri="{96DAC541-7B7A-43D3-8B79-37D633B846F1}">
                    <asvg:svgBlip xmlns:asvg="http://schemas.microsoft.com/office/drawing/2016/SVG/main" xmlns="" r:embed="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defTabSz="6095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5" name="Group 85">
            <a:extLst>
              <a:ext uri="{FF2B5EF4-FFF2-40B4-BE49-F238E27FC236}">
                <a16:creationId xmlns:a16="http://schemas.microsoft.com/office/drawing/2014/main" xmlns="" id="{05724FB3-153D-08C8-53B3-48A377777F57}"/>
              </a:ext>
            </a:extLst>
          </p:cNvPr>
          <p:cNvGrpSpPr/>
          <p:nvPr/>
        </p:nvGrpSpPr>
        <p:grpSpPr>
          <a:xfrm>
            <a:off x="0" y="4749362"/>
            <a:ext cx="4724400" cy="833359"/>
            <a:chOff x="337895" y="3548497"/>
            <a:chExt cx="8997688" cy="1250039"/>
          </a:xfrm>
        </p:grpSpPr>
        <p:sp>
          <p:nvSpPr>
            <p:cNvPr id="87" name="Rectangle: Rounded Corners 86">
              <a:extLst>
                <a:ext uri="{FF2B5EF4-FFF2-40B4-BE49-F238E27FC236}">
                  <a16:creationId xmlns:a16="http://schemas.microsoft.com/office/drawing/2014/main" xmlns="" id="{0174610E-6CFA-38A1-F84B-87C603ED2A24}"/>
                </a:ext>
              </a:extLst>
            </p:cNvPr>
            <p:cNvSpPr/>
            <p:nvPr/>
          </p:nvSpPr>
          <p:spPr>
            <a:xfrm>
              <a:off x="1375772" y="3695700"/>
              <a:ext cx="7959811" cy="990600"/>
            </a:xfrm>
            <a:prstGeom prst="round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kumimoji="0" lang="en-US" sz="2667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667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kumimoji="0" lang="en-US" sz="2667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667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nét</a:t>
              </a:r>
              <a:r>
                <a:rPr kumimoji="0" lang="en-US" sz="2667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667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văn</a:t>
              </a:r>
              <a:r>
                <a:rPr kumimoji="0" lang="en-US" sz="2667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667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hoá</a:t>
              </a:r>
              <a:r>
                <a:rPr kumimoji="0" lang="en-US" sz="2667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667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đặc</a:t>
              </a:r>
              <a:r>
                <a:rPr kumimoji="0" lang="en-US" sz="2667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667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sắc</a:t>
              </a:r>
              <a:r>
                <a:rPr kumimoji="0" lang="en-US" sz="2667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sp>
          <p:nvSpPr>
            <p:cNvPr id="88" name="Freeform 4">
              <a:extLst>
                <a:ext uri="{FF2B5EF4-FFF2-40B4-BE49-F238E27FC236}">
                  <a16:creationId xmlns:a16="http://schemas.microsoft.com/office/drawing/2014/main" xmlns="" id="{D30AEF8B-E56A-21EB-1E5F-93EAC4E73D68}"/>
                </a:ext>
              </a:extLst>
            </p:cNvPr>
            <p:cNvSpPr/>
            <p:nvPr/>
          </p:nvSpPr>
          <p:spPr>
            <a:xfrm>
              <a:off x="337895" y="3548497"/>
              <a:ext cx="1307230" cy="1250039"/>
            </a:xfrm>
            <a:custGeom>
              <a:avLst/>
              <a:gdLst/>
              <a:ahLst/>
              <a:cxnLst/>
              <a:rect l="l" t="t" r="r" b="b"/>
              <a:pathLst>
                <a:path w="4303059" h="4114800">
                  <a:moveTo>
                    <a:pt x="0" y="0"/>
                  </a:moveTo>
                  <a:lnTo>
                    <a:pt x="4303059" y="0"/>
                  </a:lnTo>
                  <a:lnTo>
                    <a:pt x="4303059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print">
                <a:extLst>
                  <a:ext uri="{96DAC541-7B7A-43D3-8B79-37D633B846F1}">
                    <asvg:svgBlip xmlns:asvg="http://schemas.microsoft.com/office/drawing/2016/SVG/main" xmlns="" r:embed="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defTabSz="6095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" name="Group 88">
            <a:extLst>
              <a:ext uri="{FF2B5EF4-FFF2-40B4-BE49-F238E27FC236}">
                <a16:creationId xmlns:a16="http://schemas.microsoft.com/office/drawing/2014/main" xmlns="" id="{E0F21AA2-F6DB-E00B-95F6-5B08BA5A6AF8}"/>
              </a:ext>
            </a:extLst>
          </p:cNvPr>
          <p:cNvGrpSpPr/>
          <p:nvPr/>
        </p:nvGrpSpPr>
        <p:grpSpPr>
          <a:xfrm>
            <a:off x="201764" y="5719842"/>
            <a:ext cx="4306713" cy="833359"/>
            <a:chOff x="722157" y="3548497"/>
            <a:chExt cx="8613426" cy="1250039"/>
          </a:xfrm>
        </p:grpSpPr>
        <p:sp>
          <p:nvSpPr>
            <p:cNvPr id="90" name="Rectangle: Rounded Corners 89">
              <a:extLst>
                <a:ext uri="{FF2B5EF4-FFF2-40B4-BE49-F238E27FC236}">
                  <a16:creationId xmlns:a16="http://schemas.microsoft.com/office/drawing/2014/main" xmlns="" id="{2432D7FA-CD16-7FB7-8762-CE24DC66D9D4}"/>
                </a:ext>
              </a:extLst>
            </p:cNvPr>
            <p:cNvSpPr/>
            <p:nvPr/>
          </p:nvSpPr>
          <p:spPr>
            <a:xfrm>
              <a:off x="1375772" y="3695700"/>
              <a:ext cx="7959811" cy="990600"/>
            </a:xfrm>
            <a:prstGeom prst="round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5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Nêu</a:t>
              </a:r>
              <a:r>
                <a:rPr kumimoji="0" lang="en-US" sz="2667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667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cảm</a:t>
              </a:r>
              <a:r>
                <a:rPr kumimoji="0" lang="en-US" sz="2667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667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nghĩ</a:t>
              </a:r>
              <a:r>
                <a:rPr kumimoji="0" lang="en-US" sz="2667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667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kumimoji="0" lang="en-US" sz="2667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667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kumimoji="0" lang="en-US" sz="2667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sp>
          <p:nvSpPr>
            <p:cNvPr id="91" name="Freeform 4">
              <a:extLst>
                <a:ext uri="{FF2B5EF4-FFF2-40B4-BE49-F238E27FC236}">
                  <a16:creationId xmlns:a16="http://schemas.microsoft.com/office/drawing/2014/main" xmlns="" id="{8B058571-F76E-9C00-074E-C64CDB4032AB}"/>
                </a:ext>
              </a:extLst>
            </p:cNvPr>
            <p:cNvSpPr/>
            <p:nvPr/>
          </p:nvSpPr>
          <p:spPr>
            <a:xfrm>
              <a:off x="722157" y="3548497"/>
              <a:ext cx="1307230" cy="1250039"/>
            </a:xfrm>
            <a:custGeom>
              <a:avLst/>
              <a:gdLst/>
              <a:ahLst/>
              <a:cxnLst/>
              <a:rect l="l" t="t" r="r" b="b"/>
              <a:pathLst>
                <a:path w="4303059" h="4114800">
                  <a:moveTo>
                    <a:pt x="0" y="0"/>
                  </a:moveTo>
                  <a:lnTo>
                    <a:pt x="4303059" y="0"/>
                  </a:lnTo>
                  <a:lnTo>
                    <a:pt x="4303059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print">
                <a:extLst>
                  <a:ext uri="{96DAC541-7B7A-43D3-8B79-37D633B846F1}">
                    <asvg:svgBlip xmlns:asvg="http://schemas.microsoft.com/office/drawing/2016/SVG/main" xmlns="" r:embed="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defTabSz="6095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5"/>
          <a:srcRect l="45058" t="33563" r="24854" b="51170"/>
          <a:stretch>
            <a:fillRect/>
          </a:stretch>
        </p:blipFill>
        <p:spPr bwMode="auto">
          <a:xfrm>
            <a:off x="114300" y="76200"/>
            <a:ext cx="2552700" cy="457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457724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E41A427-F4B9-4930-47BB-3FFB32060A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1E59A73-87F3-8941-DE45-FC6071C2FEC3}"/>
              </a:ext>
            </a:extLst>
          </p:cNvPr>
          <p:cNvSpPr txBox="1"/>
          <p:nvPr/>
        </p:nvSpPr>
        <p:spPr>
          <a:xfrm>
            <a:off x="123824" y="776894"/>
            <a:ext cx="3457575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09539">
              <a:lnSpc>
                <a:spcPct val="150000"/>
              </a:lnSpc>
            </a:pP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5. 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D51E626-AF2C-DBFB-5C79-29768D7972E7}"/>
              </a:ext>
            </a:extLst>
          </p:cNvPr>
          <p:cNvSpPr txBox="1"/>
          <p:nvPr/>
        </p:nvSpPr>
        <p:spPr>
          <a:xfrm>
            <a:off x="123825" y="1430278"/>
            <a:ext cx="5343525" cy="397031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R="0" lvl="0" algn="just" defTabSz="609539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kern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a) </a:t>
            </a:r>
            <a:r>
              <a: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Em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hãy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cùng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bạn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xây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dựng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kế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hoạch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tham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quan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một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trong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những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di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tích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lịch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sử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em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đã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học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theo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gợi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ý ở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bên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R="0" lvl="0" algn="just" defTabSz="609539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b) Là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học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sinh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em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nên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làm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gì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không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nên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làm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gì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đến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tham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quan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di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tích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lịch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sử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để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gìn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giữ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quảng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bá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giá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trị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của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di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tích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đó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E436F1F-3086-3061-C7CD-F5518D74665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38800" y="1447800"/>
            <a:ext cx="3381375" cy="38767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/>
          <a:srcRect l="45058" t="33563" r="24854" b="51170"/>
          <a:stretch>
            <a:fillRect/>
          </a:stretch>
        </p:blipFill>
        <p:spPr bwMode="auto">
          <a:xfrm>
            <a:off x="114300" y="76200"/>
            <a:ext cx="2552700" cy="457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509949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Picture 3" descr="trong-dong-3"/>
          <p:cNvPicPr>
            <a:picLocks noChangeAspect="1" noChangeArrowheads="1"/>
          </p:cNvPicPr>
          <p:nvPr/>
        </p:nvPicPr>
        <p:blipFill>
          <a:blip r:embed="rId2">
            <a:lum bright="-42000" contrast="54000"/>
          </a:blip>
          <a:srcRect/>
          <a:stretch>
            <a:fillRect/>
          </a:stretch>
        </p:blipFill>
        <p:spPr bwMode="auto">
          <a:xfrm>
            <a:off x="1676400" y="914400"/>
            <a:ext cx="6057900" cy="571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4" descr="Ban-do-Vn-2"/>
          <p:cNvPicPr>
            <a:picLocks noChangeAspect="1" noChangeArrowheads="1"/>
          </p:cNvPicPr>
          <p:nvPr/>
        </p:nvPicPr>
        <p:blipFill>
          <a:blip r:embed="rId3">
            <a:lum contrast="12000"/>
          </a:blip>
          <a:srcRect/>
          <a:stretch>
            <a:fillRect/>
          </a:stretch>
        </p:blipFill>
        <p:spPr bwMode="auto">
          <a:xfrm>
            <a:off x="3733800" y="762000"/>
            <a:ext cx="381449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9" descr="stars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4400" y="3429000"/>
            <a:ext cx="4953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9" descr="stars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3276600"/>
            <a:ext cx="4953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9" descr="stars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00" y="304800"/>
            <a:ext cx="4953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9" descr="stars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24800" y="3505200"/>
            <a:ext cx="4953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Picture 9" descr="stars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53200" y="6172200"/>
            <a:ext cx="4953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3" name="Picture 9" descr="stars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52600" y="5715000"/>
            <a:ext cx="4953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4" name="Picture 9" descr="stars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19400" y="381000"/>
            <a:ext cx="4953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5" name="Text Box 14"/>
          <p:cNvSpPr txBox="1">
            <a:spLocks noChangeArrowheads="1"/>
          </p:cNvSpPr>
          <p:nvPr/>
        </p:nvSpPr>
        <p:spPr bwMode="auto">
          <a:xfrm>
            <a:off x="8670926" y="73025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>
              <a:latin typeface="Arial Black" pitchFamily="34" charset="0"/>
              <a:cs typeface="Arial" charset="0"/>
            </a:endParaRPr>
          </a:p>
        </p:txBody>
      </p:sp>
      <p:pic>
        <p:nvPicPr>
          <p:cNvPr id="6156" name="Picture 17" descr="WhitecornerFlowe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256511">
            <a:off x="7710488" y="5486400"/>
            <a:ext cx="1371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7" name="Picture 18" descr="WhitecornerFlower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225" y="5486400"/>
            <a:ext cx="1371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8" name="Picture 9" descr="stars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24800" y="1066800"/>
            <a:ext cx="4953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9" name="Picture 9" descr="stars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01000" y="228600"/>
            <a:ext cx="4953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0" name="Picture 9" descr="stars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39000" y="381000"/>
            <a:ext cx="4953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1" name="Picture 9" descr="stars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05600" y="0"/>
            <a:ext cx="4953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2" name="Picture 9" descr="stars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228600"/>
            <a:ext cx="4953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3" name="Picture 9" descr="stars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76400" y="304800"/>
            <a:ext cx="4953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4" name="Picture 9" descr="stars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00200" y="2133600"/>
            <a:ext cx="4953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5" name="Picture 9" descr="stars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76600" y="2209800"/>
            <a:ext cx="4953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6" name="Picture 9" descr="stars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3000" y="6096000"/>
            <a:ext cx="4953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7" name="Picture 9" descr="stars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1447800"/>
            <a:ext cx="4953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8" name="Picture 9" descr="stars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2667000"/>
            <a:ext cx="4953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9" name="Picture 9" descr="stars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67600" y="2057400"/>
            <a:ext cx="4953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70" name="Picture 9" descr="stars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53000" y="2133600"/>
            <a:ext cx="4953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71" name="Picture 9" descr="stars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0" y="2286000"/>
            <a:ext cx="4953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72" name="Picture 9" descr="stars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58200" y="2286000"/>
            <a:ext cx="4953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73" name="Picture 9" descr="stars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648700" y="457200"/>
            <a:ext cx="4953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74" name="Picture 9" descr="stars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72200" y="1143000"/>
            <a:ext cx="4953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75" name="Picture 9" descr="stars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43200" y="5181600"/>
            <a:ext cx="4953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76" name="Picture 9" descr="stars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09800" y="4648200"/>
            <a:ext cx="4953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77" name="Picture 9" descr="stars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0" y="5334000"/>
            <a:ext cx="4953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78" name="Picture 9" descr="stars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4267200"/>
            <a:ext cx="4953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79" name="Picture 9" descr="stars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48600" y="5715000"/>
            <a:ext cx="4953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80" name="Picture 9" descr="stars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5200" y="1447800"/>
            <a:ext cx="4953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81" name="Picture 9" descr="stars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609600"/>
            <a:ext cx="4953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82" name="Picture 9" descr="stars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95800" y="5334000"/>
            <a:ext cx="4953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83" name="Picture 9" descr="stars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52800" y="5867400"/>
            <a:ext cx="4953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84" name="Picture 9" descr="stars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62200" y="6419850"/>
            <a:ext cx="4953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85" name="Picture 9" descr="stars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53000" y="6019800"/>
            <a:ext cx="4953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86" name="Picture 9" descr="stars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53200" y="5029200"/>
            <a:ext cx="4953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87" name="Picture 9" descr="stars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648700" y="4495800"/>
            <a:ext cx="4953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88" name="Picture 9" descr="stars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24600" y="3048000"/>
            <a:ext cx="4953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89" name="Picture 9" descr="stars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10200" y="4572000"/>
            <a:ext cx="4953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90" name="Picture 9" descr="stars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76600" y="3352800"/>
            <a:ext cx="4953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AutoShape 20"/>
          <p:cNvSpPr>
            <a:spLocks noChangeArrowheads="1"/>
          </p:cNvSpPr>
          <p:nvPr/>
        </p:nvSpPr>
        <p:spPr bwMode="auto">
          <a:xfrm>
            <a:off x="8305802" y="2743200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" name="AutoShape 7"/>
          <p:cNvSpPr>
            <a:spLocks noChangeArrowheads="1"/>
          </p:cNvSpPr>
          <p:nvPr/>
        </p:nvSpPr>
        <p:spPr bwMode="auto">
          <a:xfrm>
            <a:off x="6781802" y="3048004"/>
            <a:ext cx="428625" cy="409575"/>
          </a:xfrm>
          <a:prstGeom prst="irregularSeal1">
            <a:avLst/>
          </a:prstGeom>
          <a:gradFill rotWithShape="1">
            <a:gsLst>
              <a:gs pos="0">
                <a:srgbClr val="E6F8A6">
                  <a:alpha val="62000"/>
                </a:srgbClr>
              </a:gs>
              <a:gs pos="100000">
                <a:srgbClr val="FF0066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" name="AutoShape 8"/>
          <p:cNvSpPr>
            <a:spLocks noChangeArrowheads="1"/>
          </p:cNvSpPr>
          <p:nvPr/>
        </p:nvSpPr>
        <p:spPr bwMode="auto">
          <a:xfrm>
            <a:off x="1295402" y="4191000"/>
            <a:ext cx="366713" cy="431800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" name="AutoShape 9"/>
          <p:cNvSpPr>
            <a:spLocks noChangeArrowheads="1"/>
          </p:cNvSpPr>
          <p:nvPr/>
        </p:nvSpPr>
        <p:spPr bwMode="auto">
          <a:xfrm>
            <a:off x="914402" y="3429004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1" name="AutoShape 13"/>
          <p:cNvSpPr>
            <a:spLocks noChangeArrowheads="1"/>
          </p:cNvSpPr>
          <p:nvPr/>
        </p:nvSpPr>
        <p:spPr bwMode="auto">
          <a:xfrm>
            <a:off x="304800" y="1676400"/>
            <a:ext cx="685800" cy="609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2" name="AutoShape 19"/>
          <p:cNvSpPr>
            <a:spLocks noChangeArrowheads="1"/>
          </p:cNvSpPr>
          <p:nvPr/>
        </p:nvSpPr>
        <p:spPr bwMode="auto">
          <a:xfrm>
            <a:off x="2362202" y="4800600"/>
            <a:ext cx="366713" cy="400050"/>
          </a:xfrm>
          <a:prstGeom prst="irregularSeal2">
            <a:avLst/>
          </a:prstGeom>
          <a:gradFill rotWithShape="1">
            <a:gsLst>
              <a:gs pos="0">
                <a:srgbClr val="FCA2B1">
                  <a:alpha val="87999"/>
                </a:srgbClr>
              </a:gs>
              <a:gs pos="100000">
                <a:srgbClr val="FF0000">
                  <a:alpha val="57999"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" name="AutoShape 21"/>
          <p:cNvSpPr>
            <a:spLocks noChangeArrowheads="1"/>
          </p:cNvSpPr>
          <p:nvPr/>
        </p:nvSpPr>
        <p:spPr bwMode="auto">
          <a:xfrm>
            <a:off x="3048000" y="3505200"/>
            <a:ext cx="609600" cy="685800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4" name="AutoShape 22"/>
          <p:cNvSpPr>
            <a:spLocks noChangeArrowheads="1"/>
          </p:cNvSpPr>
          <p:nvPr/>
        </p:nvSpPr>
        <p:spPr bwMode="auto">
          <a:xfrm>
            <a:off x="4953000" y="3657600"/>
            <a:ext cx="4572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" name="AutoShape 23"/>
          <p:cNvSpPr>
            <a:spLocks noChangeArrowheads="1"/>
          </p:cNvSpPr>
          <p:nvPr/>
        </p:nvSpPr>
        <p:spPr bwMode="auto">
          <a:xfrm>
            <a:off x="6934200" y="4191000"/>
            <a:ext cx="533400" cy="609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6" name="AutoShape 24"/>
          <p:cNvSpPr>
            <a:spLocks noChangeArrowheads="1"/>
          </p:cNvSpPr>
          <p:nvPr/>
        </p:nvSpPr>
        <p:spPr bwMode="auto">
          <a:xfrm>
            <a:off x="2286002" y="2590800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6E81C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" name="AutoShape 25"/>
          <p:cNvSpPr>
            <a:spLocks noChangeArrowheads="1"/>
          </p:cNvSpPr>
          <p:nvPr/>
        </p:nvSpPr>
        <p:spPr bwMode="auto">
          <a:xfrm>
            <a:off x="4876802" y="2514600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8" name="AutoShape 26"/>
          <p:cNvSpPr>
            <a:spLocks noChangeArrowheads="1"/>
          </p:cNvSpPr>
          <p:nvPr/>
        </p:nvSpPr>
        <p:spPr bwMode="auto">
          <a:xfrm>
            <a:off x="8382002" y="3886204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2" name="Title 267"/>
          <p:cNvSpPr txBox="1">
            <a:spLocks/>
          </p:cNvSpPr>
          <p:nvPr/>
        </p:nvSpPr>
        <p:spPr bwMode="auto">
          <a:xfrm>
            <a:off x="2514600" y="2362200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4000" b="1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1" name="WordArt 31"/>
          <p:cNvSpPr>
            <a:spLocks noChangeArrowheads="1" noChangeShapeType="1" noTextEdit="1"/>
          </p:cNvSpPr>
          <p:nvPr/>
        </p:nvSpPr>
        <p:spPr bwMode="auto">
          <a:xfrm>
            <a:off x="2362200" y="1828801"/>
            <a:ext cx="4419600" cy="609600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pPr algn="ctr"/>
            <a:r>
              <a:rPr lang="en-US" sz="3200" b="1" kern="1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LỊCH </a:t>
            </a:r>
            <a:r>
              <a:rPr lang="en-US" sz="3200" b="1" kern="10" smtClean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SỬ và ĐỊA LÍ 4 </a:t>
            </a:r>
            <a:endParaRPr lang="en-US" sz="3200" b="1" kern="10">
              <a:ln w="9525">
                <a:solidFill>
                  <a:srgbClr val="0000CC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1066800" y="3254276"/>
            <a:ext cx="6781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Bài: ÔN TẬP CUỐI NĂM</a:t>
            </a:r>
            <a:endParaRPr lang="en-US" sz="36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300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3" presetClass="entr" presetSubtype="52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3" presetClass="entr" presetSubtype="528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49" grpId="0" animBg="1"/>
      <p:bldP spid="52" grpId="0" animBg="1"/>
      <p:bldP spid="54" grpId="0" animBg="1"/>
      <p:bldP spid="56" grpId="0" animBg="1"/>
      <p:bldP spid="57" grpId="0" animBg="1"/>
      <p:bldP spid="6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6E30CE5-83EB-A293-4206-C1F8541E3B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1D6B90D-5FAB-1E13-4720-8E32A1919A30}"/>
              </a:ext>
            </a:extLst>
          </p:cNvPr>
          <p:cNvSpPr txBox="1"/>
          <p:nvPr/>
        </p:nvSpPr>
        <p:spPr>
          <a:xfrm>
            <a:off x="647700" y="609600"/>
            <a:ext cx="7848600" cy="49866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609539">
              <a:lnSpc>
                <a:spcPct val="150000"/>
              </a:lnSpc>
            </a:pP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Bình </a:t>
            </a:r>
            <a:r>
              <a:rPr 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xmlns="" id="{7F00E62A-117B-967F-36B0-D8E2A8FE7B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77606627"/>
              </p:ext>
            </p:extLst>
          </p:nvPr>
        </p:nvGraphicFramePr>
        <p:xfrm>
          <a:off x="338138" y="1219200"/>
          <a:ext cx="8467725" cy="5272123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365762">
                  <a:extLst>
                    <a:ext uri="{9D8B030D-6E8A-4147-A177-3AD203B41FA5}">
                      <a16:colId xmlns:a16="http://schemas.microsoft.com/office/drawing/2014/main" xmlns="" val="4112551514"/>
                    </a:ext>
                  </a:extLst>
                </a:gridCol>
                <a:gridCol w="7101963">
                  <a:extLst>
                    <a:ext uri="{9D8B030D-6E8A-4147-A177-3AD203B41FA5}">
                      <a16:colId xmlns:a16="http://schemas.microsoft.com/office/drawing/2014/main" xmlns="" val="2726914904"/>
                    </a:ext>
                  </a:extLst>
                </a:gridCol>
              </a:tblGrid>
              <a:tr h="688311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Tiêu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chí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đánh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giá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kế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hoạch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tham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quan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di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tích</a:t>
                      </a:r>
                      <a:endParaRPr lang="en-US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marT="30480" marB="3048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BDBC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02787953"/>
                  </a:ext>
                </a:extLst>
              </a:tr>
              <a:tr h="68831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…………….</a:t>
                      </a:r>
                    </a:p>
                  </a:txBody>
                  <a:tcPr marL="45720" marR="45720" marT="30480" marB="3048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2E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457200" indent="-457200" algn="just">
                        <a:lnSpc>
                          <a:spcPct val="150000"/>
                        </a:lnSpc>
                        <a:buFont typeface="Courier New" panose="02070309020205020404" pitchFamily="49" charset="0"/>
                        <a:buChar char="o"/>
                      </a:pP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Kế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hoạch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tham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quan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di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tích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lịch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sử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đã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học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45720" marR="45720" marT="30480" marB="3048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2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9467972"/>
                  </a:ext>
                </a:extLst>
              </a:tr>
              <a:tr h="68831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…………….</a:t>
                      </a:r>
                      <a:endParaRPr lang="en-US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marT="30480" marB="3048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2E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457200" indent="-457200" algn="just">
                        <a:lnSpc>
                          <a:spcPct val="150000"/>
                        </a:lnSpc>
                        <a:buFont typeface="Courier New" panose="02070309020205020404" pitchFamily="49" charset="0"/>
                        <a:buChar char="o"/>
                      </a:pPr>
                      <a:r>
                        <a:rPr lang="vi-VN" sz="16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Khả thi: phương tiện, thời gian, chi phí,....</a:t>
                      </a:r>
                    </a:p>
                  </a:txBody>
                  <a:tcPr marL="45720" marR="45720" marT="30480" marB="3048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2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10335206"/>
                  </a:ext>
                </a:extLst>
              </a:tr>
              <a:tr h="72906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…………….</a:t>
                      </a:r>
                      <a:endParaRPr lang="en-US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marT="30480" marB="3048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2E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457200" indent="-457200" algn="just">
                        <a:lnSpc>
                          <a:spcPct val="150000"/>
                        </a:lnSpc>
                        <a:buFont typeface="Courier New" panose="02070309020205020404" pitchFamily="49" charset="0"/>
                        <a:buChar char="o"/>
                      </a:pPr>
                      <a:r>
                        <a:rPr lang="vi-VN" sz="16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Giới thiệu được các hoạt động chính nên tham gia ở di tích đó.</a:t>
                      </a:r>
                    </a:p>
                  </a:txBody>
                  <a:tcPr marL="45720" marR="45720" marT="30480" marB="3048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2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0389598"/>
                  </a:ext>
                </a:extLst>
              </a:tr>
              <a:tr h="11015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…………….</a:t>
                      </a:r>
                      <a:endParaRPr lang="en-US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marT="30480" marB="3048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2E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457200" indent="-457200" algn="just">
                        <a:lnSpc>
                          <a:spcPct val="150000"/>
                        </a:lnSpc>
                        <a:buFont typeface="Courier New" panose="02070309020205020404" pitchFamily="49" charset="0"/>
                        <a:buChar char="o"/>
                      </a:pPr>
                      <a:r>
                        <a:rPr lang="vi-VN" sz="16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Nêu được các lưu ý khi tham quan: an toàn, giữ gìn vệ sinh môi trường, giữ gìn cảnh quan di tích,...</a:t>
                      </a:r>
                    </a:p>
                  </a:txBody>
                  <a:tcPr marL="45720" marR="45720" marT="30480" marB="3048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2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06557347"/>
                  </a:ext>
                </a:extLst>
              </a:tr>
              <a:tr h="68831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…………….</a:t>
                      </a:r>
                      <a:endParaRPr lang="en-US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marT="30480" marB="3048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2E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457200" indent="-457200" algn="just">
                        <a:lnSpc>
                          <a:spcPct val="150000"/>
                        </a:lnSpc>
                        <a:buFont typeface="Courier New" panose="02070309020205020404" pitchFamily="49" charset="0"/>
                        <a:buChar char="o"/>
                      </a:pPr>
                      <a:r>
                        <a:rPr lang="vi-VN" sz="16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Giới thiệu được nét đặc trưng tiêu biểu của di tích.</a:t>
                      </a:r>
                    </a:p>
                  </a:txBody>
                  <a:tcPr marL="45720" marR="45720" marT="30480" marB="3048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2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29434576"/>
                  </a:ext>
                </a:extLst>
              </a:tr>
              <a:tr h="68831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…………….</a:t>
                      </a:r>
                      <a:endParaRPr lang="en-US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marT="30480" marB="3048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2E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457200" indent="-457200" algn="just">
                        <a:lnSpc>
                          <a:spcPct val="150000"/>
                        </a:lnSpc>
                        <a:buFont typeface="Courier New" panose="02070309020205020404" pitchFamily="49" charset="0"/>
                        <a:buChar char="o"/>
                      </a:pP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Mức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yêu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thích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45720" marR="45720" marT="30480" marB="3048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2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86766814"/>
                  </a:ext>
                </a:extLst>
              </a:tr>
            </a:tbl>
          </a:graphicData>
        </a:graphic>
      </p:graphicFrame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 l="45058" t="33563" r="24854" b="51170"/>
          <a:stretch>
            <a:fillRect/>
          </a:stretch>
        </p:blipFill>
        <p:spPr bwMode="auto">
          <a:xfrm>
            <a:off x="114300" y="76200"/>
            <a:ext cx="2552700" cy="457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715323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933DA03-9936-74DC-AC7B-418659436B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>
            <a:extLst>
              <a:ext uri="{FF2B5EF4-FFF2-40B4-BE49-F238E27FC236}">
                <a16:creationId xmlns:a16="http://schemas.microsoft.com/office/drawing/2014/main" xmlns="" id="{C9E19A6C-4E21-92A7-71FD-95F146FDF6B2}"/>
              </a:ext>
            </a:extLst>
          </p:cNvPr>
          <p:cNvSpPr/>
          <p:nvPr/>
        </p:nvSpPr>
        <p:spPr>
          <a:xfrm>
            <a:off x="6248399" y="1752600"/>
            <a:ext cx="2511637" cy="4767995"/>
          </a:xfrm>
          <a:custGeom>
            <a:avLst/>
            <a:gdLst/>
            <a:ahLst/>
            <a:cxnLst/>
            <a:rect l="l" t="t" r="r" b="b"/>
            <a:pathLst>
              <a:path w="5985164" h="4114800">
                <a:moveTo>
                  <a:pt x="0" y="0"/>
                </a:moveTo>
                <a:lnTo>
                  <a:pt x="5985164" y="0"/>
                </a:lnTo>
                <a:lnTo>
                  <a:pt x="598516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defTabSz="60953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A614EBB6-23F7-D6F5-9B1E-DE4FDE530569}"/>
              </a:ext>
            </a:extLst>
          </p:cNvPr>
          <p:cNvGrpSpPr/>
          <p:nvPr/>
        </p:nvGrpSpPr>
        <p:grpSpPr>
          <a:xfrm>
            <a:off x="228600" y="985105"/>
            <a:ext cx="5715000" cy="5675191"/>
            <a:chOff x="1828800" y="876300"/>
            <a:chExt cx="8980715" cy="89535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025EE36C-67C7-4FE9-BFF0-F0401D069AAC}"/>
                </a:ext>
              </a:extLst>
            </p:cNvPr>
            <p:cNvSpPr/>
            <p:nvPr/>
          </p:nvSpPr>
          <p:spPr>
            <a:xfrm>
              <a:off x="1828800" y="876300"/>
              <a:ext cx="8980715" cy="8953500"/>
            </a:xfrm>
            <a:prstGeom prst="rect">
              <a:avLst/>
            </a:prstGeom>
            <a:solidFill>
              <a:srgbClr val="DCEEED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5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7BF227F1-7B73-1398-05A1-D05FFCACE2F6}"/>
                </a:ext>
              </a:extLst>
            </p:cNvPr>
            <p:cNvSpPr/>
            <p:nvPr/>
          </p:nvSpPr>
          <p:spPr>
            <a:xfrm>
              <a:off x="1981200" y="1028700"/>
              <a:ext cx="8828315" cy="8531960"/>
            </a:xfrm>
            <a:prstGeom prst="rect">
              <a:avLst/>
            </a:prstGeom>
            <a:noFill/>
            <a:ln w="57150" cap="flat" cmpd="sng" algn="ctr">
              <a:solidFill>
                <a:sysClr val="window" lastClr="FFFFFF"/>
              </a:solidFill>
              <a:prstDash val="sysDot"/>
            </a:ln>
            <a:effectLst/>
          </p:spPr>
          <p:txBody>
            <a:bodyPr rtlCol="0" anchor="ctr"/>
            <a:lstStyle/>
            <a:p>
              <a:pPr marL="0" marR="0" lvl="0" indent="0" algn="ctr" defTabSz="6095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04E2B1C9-9476-410E-04C5-5A818DC8CAFA}"/>
                </a:ext>
              </a:extLst>
            </p:cNvPr>
            <p:cNvSpPr txBox="1"/>
            <p:nvPr/>
          </p:nvSpPr>
          <p:spPr>
            <a:xfrm>
              <a:off x="3200400" y="1333502"/>
              <a:ext cx="5638801" cy="9225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5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itchFamily="18" charset="0"/>
                  <a:cs typeface="Times New Roman" pitchFamily="18" charset="0"/>
                </a:rPr>
                <a:t>VIỆC NÊN LÀM 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4E70E143-5EFD-F89F-F0EE-37810DBE7554}"/>
                </a:ext>
              </a:extLst>
            </p:cNvPr>
            <p:cNvSpPr txBox="1"/>
            <p:nvPr/>
          </p:nvSpPr>
          <p:spPr>
            <a:xfrm>
              <a:off x="2106894" y="2166424"/>
              <a:ext cx="8702621" cy="58753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marR="0" lvl="0" indent="-342900" algn="just" defTabSz="609539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vi-VN" sz="2400" kern="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Tuân thủ nội quy và hướng dẫn tham quan tại các di tích</a:t>
              </a:r>
            </a:p>
            <a:p>
              <a:pPr marL="342900" marR="0" lvl="0" indent="-342900" algn="just" defTabSz="609539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vi-VN" sz="2400" kern="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Ứng xử văn minh</a:t>
              </a:r>
            </a:p>
            <a:p>
              <a:pPr marL="342900" marR="0" lvl="0" indent="-342900" algn="just" defTabSz="609539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vi-VN" sz="2400" kern="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Bảo vệ môi trường</a:t>
              </a:r>
            </a:p>
            <a:p>
              <a:pPr marL="342900" marR="0" lvl="0" indent="-342900" algn="just" defTabSz="609539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vi-VN" sz="2200" kern="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Đảm bảo an toàn khi tham quan di tích;...</a:t>
              </a:r>
              <a:endParaRPr lang="en-US" sz="22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/>
          <a:srcRect l="45058" t="33563" r="24854" b="51170"/>
          <a:stretch>
            <a:fillRect/>
          </a:stretch>
        </p:blipFill>
        <p:spPr bwMode="auto">
          <a:xfrm>
            <a:off x="114300" y="76200"/>
            <a:ext cx="2552700" cy="457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35629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DD24244-324C-03F6-43C2-E92AEDB128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FF2B5EF4-FFF2-40B4-BE49-F238E27FC236}">
                <a16:creationId xmlns:a16="http://schemas.microsoft.com/office/drawing/2014/main" xmlns="" id="{23F01099-DD4A-D580-4BA9-C17D1F24057C}"/>
              </a:ext>
            </a:extLst>
          </p:cNvPr>
          <p:cNvSpPr/>
          <p:nvPr/>
        </p:nvSpPr>
        <p:spPr>
          <a:xfrm>
            <a:off x="5562600" y="2209800"/>
            <a:ext cx="3297382" cy="4064000"/>
          </a:xfrm>
          <a:custGeom>
            <a:avLst/>
            <a:gdLst/>
            <a:ahLst/>
            <a:cxnLst/>
            <a:rect l="l" t="t" r="r" b="b"/>
            <a:pathLst>
              <a:path w="5985164" h="4114800">
                <a:moveTo>
                  <a:pt x="0" y="0"/>
                </a:moveTo>
                <a:lnTo>
                  <a:pt x="5985164" y="0"/>
                </a:lnTo>
                <a:lnTo>
                  <a:pt x="598516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defTabSz="60953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xmlns="" id="{6813D087-D89C-1051-8342-519CBB155E78}"/>
              </a:ext>
            </a:extLst>
          </p:cNvPr>
          <p:cNvGrpSpPr/>
          <p:nvPr/>
        </p:nvGrpSpPr>
        <p:grpSpPr>
          <a:xfrm>
            <a:off x="517598" y="1556605"/>
            <a:ext cx="4968802" cy="4729896"/>
            <a:chOff x="1828800" y="876300"/>
            <a:chExt cx="9937604" cy="89535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26763AA6-297F-051A-8F59-44416F36AA72}"/>
                </a:ext>
              </a:extLst>
            </p:cNvPr>
            <p:cNvSpPr/>
            <p:nvPr/>
          </p:nvSpPr>
          <p:spPr>
            <a:xfrm>
              <a:off x="1828800" y="876300"/>
              <a:ext cx="9785204" cy="895350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5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64CC6ECE-E6D8-CB5D-2FF6-742CDDF304E6}"/>
                </a:ext>
              </a:extLst>
            </p:cNvPr>
            <p:cNvSpPr/>
            <p:nvPr/>
          </p:nvSpPr>
          <p:spPr>
            <a:xfrm>
              <a:off x="1981200" y="1028700"/>
              <a:ext cx="9785204" cy="8531961"/>
            </a:xfrm>
            <a:prstGeom prst="rect">
              <a:avLst/>
            </a:prstGeom>
            <a:noFill/>
            <a:ln w="57150" cap="flat" cmpd="sng" algn="ctr">
              <a:solidFill>
                <a:sysClr val="window" lastClr="FFFFFF"/>
              </a:solidFill>
              <a:prstDash val="sysDot"/>
            </a:ln>
            <a:effectLst/>
          </p:spPr>
          <p:txBody>
            <a:bodyPr rtlCol="0" anchor="ctr"/>
            <a:lstStyle/>
            <a:p>
              <a:pPr marL="0" marR="0" lvl="0" indent="0" algn="ctr" defTabSz="6095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E62F9C28-CC80-A6A3-5A9A-A6995DA026E1}"/>
                </a:ext>
              </a:extLst>
            </p:cNvPr>
            <p:cNvSpPr txBox="1"/>
            <p:nvPr/>
          </p:nvSpPr>
          <p:spPr>
            <a:xfrm>
              <a:off x="1981200" y="1103067"/>
              <a:ext cx="9785204" cy="990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5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itchFamily="18" charset="0"/>
                  <a:cs typeface="Times New Roman" pitchFamily="18" charset="0"/>
                </a:rPr>
                <a:t>VIỆC KHÔNG NÊN LÀM 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4E5B33B7-DED5-8CB7-C852-21B430E24350}"/>
                </a:ext>
              </a:extLst>
            </p:cNvPr>
            <p:cNvSpPr txBox="1"/>
            <p:nvPr/>
          </p:nvSpPr>
          <p:spPr>
            <a:xfrm>
              <a:off x="2106894" y="2166424"/>
              <a:ext cx="9202310" cy="71660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marR="0" lvl="0" indent="-342900" algn="just" defTabSz="609539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vi-VN" sz="2400" kern="0" dirty="0">
                  <a:solidFill>
                    <a:prstClr val="black"/>
                  </a:solidFill>
                  <a:latin typeface="+mj-lt"/>
                  <a:cs typeface="Arial" panose="020B0604020202020204" pitchFamily="34" charset="0"/>
                </a:rPr>
                <a:t>chen lấn</a:t>
              </a:r>
            </a:p>
            <a:p>
              <a:pPr marL="342900" marR="0" lvl="0" indent="-342900" algn="just" defTabSz="609539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vi-VN" sz="2400" kern="0" dirty="0">
                  <a:solidFill>
                    <a:prstClr val="black"/>
                  </a:solidFill>
                  <a:latin typeface="+mj-lt"/>
                  <a:cs typeface="Arial" panose="020B0604020202020204" pitchFamily="34" charset="0"/>
                </a:rPr>
                <a:t>xô đẩy</a:t>
              </a:r>
            </a:p>
            <a:p>
              <a:pPr marL="342900" marR="0" lvl="0" indent="-342900" algn="just" defTabSz="609539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vi-VN" sz="2400" kern="0" dirty="0">
                  <a:solidFill>
                    <a:prstClr val="black"/>
                  </a:solidFill>
                  <a:latin typeface="+mj-lt"/>
                  <a:cs typeface="Arial" panose="020B0604020202020204" pitchFamily="34" charset="0"/>
                </a:rPr>
                <a:t>gây ồn ào</a:t>
              </a:r>
            </a:p>
            <a:p>
              <a:pPr marL="342900" marR="0" lvl="0" indent="-342900" algn="just" defTabSz="609539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vi-VN" sz="2400" kern="0" dirty="0">
                  <a:solidFill>
                    <a:prstClr val="black"/>
                  </a:solidFill>
                  <a:latin typeface="+mj-lt"/>
                  <a:cs typeface="Arial" panose="020B0604020202020204" pitchFamily="34" charset="0"/>
                </a:rPr>
                <a:t>vứt rác bừa bãi</a:t>
              </a:r>
            </a:p>
            <a:p>
              <a:pPr marL="342900" marR="0" lvl="0" indent="-342900" algn="just" defTabSz="609539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vi-VN" sz="2400" kern="0" dirty="0">
                  <a:solidFill>
                    <a:prstClr val="black"/>
                  </a:solidFill>
                  <a:latin typeface="+mj-lt"/>
                  <a:cs typeface="Arial" panose="020B0604020202020204" pitchFamily="34" charset="0"/>
                </a:rPr>
                <a:t>xâm phạm di tích;...</a:t>
              </a:r>
              <a:endParaRPr lang="en-US" sz="2400" kern="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/>
          <a:srcRect l="45058" t="33563" r="24854" b="51170"/>
          <a:stretch>
            <a:fillRect/>
          </a:stretch>
        </p:blipFill>
        <p:spPr bwMode="auto">
          <a:xfrm>
            <a:off x="114300" y="76200"/>
            <a:ext cx="2552700" cy="457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827202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D712CB7-1962-DD61-AA05-37F477E101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AAE88FE-CFEE-0D10-0807-5A856FB88924}"/>
              </a:ext>
            </a:extLst>
          </p:cNvPr>
          <p:cNvSpPr txBox="1"/>
          <p:nvPr/>
        </p:nvSpPr>
        <p:spPr>
          <a:xfrm>
            <a:off x="1676400" y="838200"/>
            <a:ext cx="5791200" cy="761763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76200">
            <a:solidFill>
              <a:schemeClr val="accent4">
                <a:lumMod val="20000"/>
                <a:lumOff val="8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HƯỚNG DẪN VỀ NHÀ</a:t>
            </a:r>
          </a:p>
        </p:txBody>
      </p:sp>
      <p:pic>
        <p:nvPicPr>
          <p:cNvPr id="3" name="Picture 2" descr="https://o.remove.bg/downloads/6ac21482-645e-4987-b68f-f7493e904673/image-removebg-preview.png">
            <a:extLst>
              <a:ext uri="{FF2B5EF4-FFF2-40B4-BE49-F238E27FC236}">
                <a16:creationId xmlns:a16="http://schemas.microsoft.com/office/drawing/2014/main" xmlns="" id="{D9F758AD-119C-DB38-63A5-03FD76CE0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09799" y="2972349"/>
            <a:ext cx="837236" cy="106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173A0B6-EAA2-4A1B-2295-92FA955A9DFD}"/>
              </a:ext>
            </a:extLst>
          </p:cNvPr>
          <p:cNvSpPr txBox="1"/>
          <p:nvPr/>
        </p:nvSpPr>
        <p:spPr>
          <a:xfrm>
            <a:off x="3200400" y="3029783"/>
            <a:ext cx="5422032" cy="704017"/>
          </a:xfrm>
          <a:prstGeom prst="roundRect">
            <a:avLst>
              <a:gd name="adj" fmla="val 37660"/>
            </a:avLst>
          </a:prstGeom>
          <a:solidFill>
            <a:schemeClr val="accent2">
              <a:lumMod val="75000"/>
            </a:schemeClr>
          </a:solidFill>
          <a:ln w="38100">
            <a:solidFill>
              <a:srgbClr val="FCEFD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lvl="0" algn="ctr" defTabSz="609539">
              <a:lnSpc>
                <a:spcPct val="125000"/>
              </a:lnSpc>
              <a:defRPr/>
            </a:pPr>
            <a:r>
              <a:rPr lang="vi-VN" sz="2400" kern="0">
                <a:solidFill>
                  <a:srgbClr val="FCEF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Hoàn thành bài tập trong sách bài tập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0BABD70-985C-74EC-2AFC-F6119D5733F9}"/>
              </a:ext>
            </a:extLst>
          </p:cNvPr>
          <p:cNvSpPr txBox="1"/>
          <p:nvPr/>
        </p:nvSpPr>
        <p:spPr>
          <a:xfrm>
            <a:off x="3264768" y="4629983"/>
            <a:ext cx="5041032" cy="704017"/>
          </a:xfrm>
          <a:prstGeom prst="roundRect">
            <a:avLst>
              <a:gd name="adj" fmla="val 37660"/>
            </a:avLst>
          </a:prstGeom>
          <a:solidFill>
            <a:schemeClr val="accent2">
              <a:lumMod val="75000"/>
            </a:schemeClr>
          </a:solidFill>
          <a:ln w="38100">
            <a:solidFill>
              <a:srgbClr val="FCEFD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lvl="0" algn="ctr" defTabSz="609539">
              <a:lnSpc>
                <a:spcPct val="125000"/>
              </a:lnSpc>
              <a:defRPr/>
            </a:pPr>
            <a:r>
              <a:rPr lang="vi-VN" sz="2400" kern="0">
                <a:solidFill>
                  <a:srgbClr val="FCEF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Ôn tập toàn bộ kiến thức đã học</a:t>
            </a:r>
          </a:p>
        </p:txBody>
      </p:sp>
      <p:pic>
        <p:nvPicPr>
          <p:cNvPr id="8" name="Picture 2" descr="https://o.remove.bg/downloads/6ac21482-645e-4987-b68f-f7493e904673/image-removebg-preview.png">
            <a:extLst>
              <a:ext uri="{FF2B5EF4-FFF2-40B4-BE49-F238E27FC236}">
                <a16:creationId xmlns:a16="http://schemas.microsoft.com/office/drawing/2014/main" xmlns="" id="{2D061D0C-C5EE-D5B8-61E6-C552AE1AB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09799" y="4545047"/>
            <a:ext cx="837236" cy="106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47750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926" y="0"/>
            <a:ext cx="9145588" cy="685800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sp>
        <p:nvSpPr>
          <p:cNvPr id="33795" name="TextBox 4"/>
          <p:cNvSpPr txBox="1">
            <a:spLocks noChangeArrowheads="1"/>
          </p:cNvSpPr>
          <p:nvPr/>
        </p:nvSpPr>
        <p:spPr bwMode="auto">
          <a:xfrm>
            <a:off x="304800" y="228601"/>
            <a:ext cx="8686800" cy="378565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sz="600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Tiết học kết </a:t>
            </a:r>
            <a:r>
              <a:rPr lang="en-GB" sz="600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thúc</a:t>
            </a:r>
          </a:p>
          <a:p>
            <a:pPr algn="ctr"/>
            <a:endParaRPr lang="en-GB" sz="6000" smtClean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Chúc các em chăm ngoan, học giỏi</a:t>
            </a:r>
            <a:endParaRPr lang="en-GB" sz="6000" smtClean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5334000"/>
            <a:ext cx="8686800" cy="1219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84841" y="890371"/>
            <a:ext cx="1254410" cy="408680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14934" y="4805268"/>
            <a:ext cx="1330630" cy="20527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145389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354025"/>
            <a:ext cx="1363893" cy="411013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5410336"/>
            <a:ext cx="7813370" cy="144766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1029" y="0"/>
            <a:ext cx="7813370" cy="474812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19485" y="726951"/>
            <a:ext cx="4305030" cy="200261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220086" y="2832509"/>
            <a:ext cx="73143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D31012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Tạm</a:t>
            </a:r>
            <a:r>
              <a:rPr kumimoji="0" lang="en-US" altLang="zh-CN" sz="8000" b="0" i="0" u="none" strike="noStrike" kern="1200" cap="none" spc="0" normalizeH="0" baseline="0" noProof="0" dirty="0">
                <a:ln>
                  <a:noFill/>
                </a:ln>
                <a:solidFill>
                  <a:srgbClr val="D31012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D31012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biệt</a:t>
            </a:r>
            <a:r>
              <a:rPr kumimoji="0" lang="en-US" altLang="zh-CN" sz="8000" b="0" i="0" u="none" strike="noStrike" kern="1200" cap="none" spc="0" normalizeH="0" baseline="0" noProof="0" dirty="0">
                <a:ln>
                  <a:noFill/>
                </a:ln>
                <a:solidFill>
                  <a:srgbClr val="D31012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D31012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các</a:t>
            </a:r>
            <a:r>
              <a:rPr kumimoji="0" lang="en-US" altLang="zh-CN" sz="8000" b="0" i="0" u="none" strike="noStrike" kern="1200" cap="none" spc="0" normalizeH="0" baseline="0" noProof="0" dirty="0">
                <a:ln>
                  <a:noFill/>
                </a:ln>
                <a:solidFill>
                  <a:srgbClr val="D31012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D31012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em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srgbClr val="D31012"/>
              </a:solidFill>
              <a:effectLst/>
              <a:uLnTx/>
              <a:uFillTx/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11949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800"/>
                            </p:stCondLst>
                            <p:childTnLst>
                              <p:par>
                                <p:cTn id="3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800"/>
                            </p:stCondLst>
                            <p:childTnLst>
                              <p:par>
                                <p:cTn id="4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300"/>
                            </p:stCondLst>
                            <p:childTnLst>
                              <p:par>
                                <p:cTn id="48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20735" t="24344" r="4980" b="8096"/>
          <a:stretch>
            <a:fillRect/>
          </a:stretch>
        </p:blipFill>
        <p:spPr bwMode="auto">
          <a:xfrm>
            <a:off x="914401" y="609602"/>
            <a:ext cx="7686675" cy="5534025"/>
          </a:xfrm>
          <a:prstGeom prst="rect">
            <a:avLst/>
          </a:prstGeom>
          <a:noFill/>
        </p:spPr>
      </p:pic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3" cstate="print"/>
          <a:srcRect l="42688" t="31982" r="26637" b="50351"/>
          <a:stretch>
            <a:fillRect/>
          </a:stretch>
        </p:blipFill>
        <p:spPr bwMode="auto">
          <a:xfrm>
            <a:off x="400050" y="95250"/>
            <a:ext cx="1962150" cy="590550"/>
          </a:xfrm>
          <a:prstGeom prst="rect">
            <a:avLst/>
          </a:prstGeom>
          <a:noFill/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1" y="271462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8DE71E3-98D0-5C6D-94DB-B21604703BFC}"/>
              </a:ext>
            </a:extLst>
          </p:cNvPr>
          <p:cNvSpPr txBox="1"/>
          <p:nvPr/>
        </p:nvSpPr>
        <p:spPr>
          <a:xfrm>
            <a:off x="371475" y="762000"/>
            <a:ext cx="8401050" cy="96032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defTabSz="609539">
              <a:lnSpc>
                <a:spcPct val="150000"/>
              </a:lnSpc>
            </a:pP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Quan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xmlns="" id="{97613F1C-DB53-B7C6-FF9B-4C99F6055DB5}"/>
              </a:ext>
            </a:extLst>
          </p:cNvPr>
          <p:cNvGrpSpPr/>
          <p:nvPr/>
        </p:nvGrpSpPr>
        <p:grpSpPr>
          <a:xfrm>
            <a:off x="244402" y="2071245"/>
            <a:ext cx="4141271" cy="3796155"/>
            <a:chOff x="488803" y="4423622"/>
            <a:chExt cx="8282542" cy="5694232"/>
          </a:xfrm>
        </p:grpSpPr>
        <p:pic>
          <p:nvPicPr>
            <p:cNvPr id="5" name="Picture 2" descr="GIỚI THIỆU DÃY NÚI HOÀNG LIÊN SƠN">
              <a:extLst>
                <a:ext uri="{FF2B5EF4-FFF2-40B4-BE49-F238E27FC236}">
                  <a16:creationId xmlns:a16="http://schemas.microsoft.com/office/drawing/2014/main" xmlns="" id="{715394B6-4B5D-EC91-D4C6-29935DC2F45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3191"/>
            <a:stretch/>
          </p:blipFill>
          <p:spPr bwMode="auto">
            <a:xfrm>
              <a:off x="488803" y="4423622"/>
              <a:ext cx="8282542" cy="50247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8A4CED5A-FE52-3A42-6315-EC3FF13385C4}"/>
                </a:ext>
              </a:extLst>
            </p:cNvPr>
            <p:cNvSpPr txBox="1"/>
            <p:nvPr/>
          </p:nvSpPr>
          <p:spPr>
            <a:xfrm>
              <a:off x="761999" y="9517689"/>
              <a:ext cx="7924800" cy="600165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 defTabSz="609539"/>
              <a:r>
                <a:rPr lang="en-US" sz="20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20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1. </a:t>
              </a:r>
              <a:r>
                <a:rPr lang="en-US" sz="20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Dãy</a:t>
              </a:r>
              <a:r>
                <a:rPr lang="en-US" sz="20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Hoàng Liên </a:t>
              </a:r>
              <a:r>
                <a:rPr lang="en-US" sz="20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Sơn</a:t>
              </a:r>
              <a:r>
                <a:rPr lang="en-US" sz="20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</p:grpSp>
      <p:grpSp>
        <p:nvGrpSpPr>
          <p:cNvPr id="4" name="Group 6">
            <a:extLst>
              <a:ext uri="{FF2B5EF4-FFF2-40B4-BE49-F238E27FC236}">
                <a16:creationId xmlns:a16="http://schemas.microsoft.com/office/drawing/2014/main" xmlns="" id="{E4E48E32-0C7E-BD1B-D103-8052B118FA0B}"/>
              </a:ext>
            </a:extLst>
          </p:cNvPr>
          <p:cNvGrpSpPr/>
          <p:nvPr/>
        </p:nvGrpSpPr>
        <p:grpSpPr>
          <a:xfrm>
            <a:off x="4800600" y="2057400"/>
            <a:ext cx="4084942" cy="3854510"/>
            <a:chOff x="9584716" y="4381500"/>
            <a:chExt cx="8169884" cy="5781765"/>
          </a:xfrm>
        </p:grpSpPr>
        <p:pic>
          <p:nvPicPr>
            <p:cNvPr id="9" name="Picture 4" descr="Kinh nghiệm du lịch Đồng Tháp và các điểm đến đẹp nhất">
              <a:extLst>
                <a:ext uri="{FF2B5EF4-FFF2-40B4-BE49-F238E27FC236}">
                  <a16:creationId xmlns:a16="http://schemas.microsoft.com/office/drawing/2014/main" xmlns="" id="{5D902D01-6AD8-BB4B-18EB-9FF9F4B1F98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10800"/>
            <a:stretch/>
          </p:blipFill>
          <p:spPr bwMode="auto">
            <a:xfrm>
              <a:off x="9584716" y="4381500"/>
              <a:ext cx="8169884" cy="50687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F97B748A-4070-C748-9046-F6ADBFCE2202}"/>
                </a:ext>
              </a:extLst>
            </p:cNvPr>
            <p:cNvSpPr txBox="1"/>
            <p:nvPr/>
          </p:nvSpPr>
          <p:spPr>
            <a:xfrm>
              <a:off x="10515598" y="9563100"/>
              <a:ext cx="6400800" cy="600165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 defTabSz="609539"/>
              <a:r>
                <a:rPr lang="en-US" sz="20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20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2. </a:t>
              </a:r>
              <a:r>
                <a:rPr lang="en-US" sz="20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Đồng</a:t>
              </a:r>
              <a:r>
                <a:rPr lang="en-US" sz="20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Tháp</a:t>
              </a:r>
              <a:r>
                <a:rPr lang="en-US" sz="20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Mười</a:t>
              </a:r>
              <a:r>
                <a:rPr lang="en-US" sz="20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A41F9BA-39F5-48EB-6CDC-060116A9F7AC}"/>
              </a:ext>
            </a:extLst>
          </p:cNvPr>
          <p:cNvSpPr/>
          <p:nvPr/>
        </p:nvSpPr>
        <p:spPr>
          <a:xfrm>
            <a:off x="244402" y="6019800"/>
            <a:ext cx="4141271" cy="6096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53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Trung du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Miền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núi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Bắc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Bộ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FF51CA26-B138-7029-726D-551D13E367A2}"/>
              </a:ext>
            </a:extLst>
          </p:cNvPr>
          <p:cNvSpPr/>
          <p:nvPr/>
        </p:nvSpPr>
        <p:spPr>
          <a:xfrm>
            <a:off x="4792359" y="6019801"/>
            <a:ext cx="4084942" cy="53340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53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Nam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Bộ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4" cstate="print"/>
          <a:srcRect l="42688" t="31982" r="26637" b="50351"/>
          <a:stretch>
            <a:fillRect/>
          </a:stretch>
        </p:blipFill>
        <p:spPr bwMode="auto">
          <a:xfrm>
            <a:off x="400050" y="95250"/>
            <a:ext cx="1962150" cy="5905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349560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475AF75-B561-4551-2B83-3140A8D3AE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B9EF7002-6D41-B4F0-5944-A156E7A2098A}"/>
              </a:ext>
            </a:extLst>
          </p:cNvPr>
          <p:cNvGrpSpPr/>
          <p:nvPr/>
        </p:nvGrpSpPr>
        <p:grpSpPr>
          <a:xfrm>
            <a:off x="85761" y="713492"/>
            <a:ext cx="4381500" cy="4465132"/>
            <a:chOff x="508416" y="1918458"/>
            <a:chExt cx="8763000" cy="6697697"/>
          </a:xfrm>
        </p:grpSpPr>
        <p:pic>
          <p:nvPicPr>
            <p:cNvPr id="8" name="Picture 2" descr="Vẻ đẹp xuyên không tại làng cổ Đường Lâm - VnExpress Du lịch">
              <a:extLst>
                <a:ext uri="{FF2B5EF4-FFF2-40B4-BE49-F238E27FC236}">
                  <a16:creationId xmlns:a16="http://schemas.microsoft.com/office/drawing/2014/main" xmlns="" id="{AE7ACCA4-C82C-AE19-DB07-BB9D2D2E1D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8416" y="1918458"/>
              <a:ext cx="8763000" cy="6016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91EBE34F-73BD-5F73-C526-0B8EBB9C4557}"/>
                </a:ext>
              </a:extLst>
            </p:cNvPr>
            <p:cNvSpPr txBox="1"/>
            <p:nvPr/>
          </p:nvSpPr>
          <p:spPr>
            <a:xfrm>
              <a:off x="794094" y="8015990"/>
              <a:ext cx="7822324" cy="600165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20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3. </a:t>
              </a:r>
              <a:r>
                <a:rPr lang="en-US" sz="20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Làng</a:t>
              </a:r>
              <a:r>
                <a:rPr lang="en-US" sz="20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cổ</a:t>
              </a:r>
              <a:r>
                <a:rPr lang="en-US" sz="20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Đường</a:t>
              </a:r>
              <a:r>
                <a:rPr lang="en-US" sz="20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Lâm</a:t>
              </a:r>
            </a:p>
          </p:txBody>
        </p:sp>
      </p:grpSp>
      <p:grpSp>
        <p:nvGrpSpPr>
          <p:cNvPr id="3" name="Group 13">
            <a:extLst>
              <a:ext uri="{FF2B5EF4-FFF2-40B4-BE49-F238E27FC236}">
                <a16:creationId xmlns:a16="http://schemas.microsoft.com/office/drawing/2014/main" xmlns="" id="{5D719871-4264-C167-66EC-9DF09315A356}"/>
              </a:ext>
            </a:extLst>
          </p:cNvPr>
          <p:cNvGrpSpPr/>
          <p:nvPr/>
        </p:nvGrpSpPr>
        <p:grpSpPr>
          <a:xfrm>
            <a:off x="4648200" y="762000"/>
            <a:ext cx="4381500" cy="4461050"/>
            <a:chOff x="9296400" y="1918459"/>
            <a:chExt cx="8763000" cy="6691575"/>
          </a:xfrm>
        </p:grpSpPr>
        <p:pic>
          <p:nvPicPr>
            <p:cNvPr id="15" name="Picture 4" descr="Top 6 ruộng bậc thang đẹp nhất Việt Nam">
              <a:extLst>
                <a:ext uri="{FF2B5EF4-FFF2-40B4-BE49-F238E27FC236}">
                  <a16:creationId xmlns:a16="http://schemas.microsoft.com/office/drawing/2014/main" xmlns="" id="{5ACBD449-C368-9E71-AE43-1F0115E9494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6306"/>
            <a:stretch/>
          </p:blipFill>
          <p:spPr bwMode="auto">
            <a:xfrm>
              <a:off x="9296400" y="1918459"/>
              <a:ext cx="8763000" cy="5838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A6B5A68E-619F-A474-D979-4FFB0A76FFEC}"/>
                </a:ext>
              </a:extLst>
            </p:cNvPr>
            <p:cNvSpPr txBox="1"/>
            <p:nvPr/>
          </p:nvSpPr>
          <p:spPr>
            <a:xfrm>
              <a:off x="10469258" y="8009869"/>
              <a:ext cx="6400800" cy="600165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20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4. </a:t>
              </a:r>
              <a:r>
                <a:rPr lang="en-US" sz="20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Ruộng</a:t>
              </a:r>
              <a:r>
                <a:rPr lang="en-US" sz="20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bậc</a:t>
              </a:r>
              <a:r>
                <a:rPr lang="en-US" sz="20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thang 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F5F7194-A8CD-C0E0-6E8C-CCFD353FED02}"/>
              </a:ext>
            </a:extLst>
          </p:cNvPr>
          <p:cNvSpPr/>
          <p:nvPr/>
        </p:nvSpPr>
        <p:spPr>
          <a:xfrm>
            <a:off x="85761" y="5486400"/>
            <a:ext cx="4381500" cy="86868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FFC659A-D1A0-D6BD-5FB0-6F1D36202A57}"/>
              </a:ext>
            </a:extLst>
          </p:cNvPr>
          <p:cNvSpPr/>
          <p:nvPr/>
        </p:nvSpPr>
        <p:spPr>
          <a:xfrm>
            <a:off x="4585138" y="5486400"/>
            <a:ext cx="4381500" cy="86868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Trung du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4" cstate="print"/>
          <a:srcRect l="42688" t="31982" r="26637" b="50351"/>
          <a:stretch>
            <a:fillRect/>
          </a:stretch>
        </p:blipFill>
        <p:spPr bwMode="auto">
          <a:xfrm>
            <a:off x="400050" y="95250"/>
            <a:ext cx="1962150" cy="5905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456329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4E8CD3A-6E22-EE30-7A7E-D8D0EEB2EC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0DE426FE-AA0E-5F59-1C10-E695135F081B}"/>
              </a:ext>
            </a:extLst>
          </p:cNvPr>
          <p:cNvGrpSpPr/>
          <p:nvPr/>
        </p:nvGrpSpPr>
        <p:grpSpPr>
          <a:xfrm>
            <a:off x="139475" y="914400"/>
            <a:ext cx="4369463" cy="4397905"/>
            <a:chOff x="381000" y="2019298"/>
            <a:chExt cx="8738927" cy="6596857"/>
          </a:xfrm>
        </p:grpSpPr>
        <p:pic>
          <p:nvPicPr>
            <p:cNvPr id="5" name="Picture 2" descr="Núi Bạch Mã">
              <a:extLst>
                <a:ext uri="{FF2B5EF4-FFF2-40B4-BE49-F238E27FC236}">
                  <a16:creationId xmlns:a16="http://schemas.microsoft.com/office/drawing/2014/main" xmlns="" id="{F9612229-4BC4-8563-B2A9-1843CB7B313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3200"/>
            <a:stretch/>
          </p:blipFill>
          <p:spPr bwMode="auto">
            <a:xfrm>
              <a:off x="381000" y="2019298"/>
              <a:ext cx="8738927" cy="54889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AADF2B2A-4428-1219-9AD9-E706B139BFBB}"/>
                </a:ext>
              </a:extLst>
            </p:cNvPr>
            <p:cNvSpPr txBox="1"/>
            <p:nvPr/>
          </p:nvSpPr>
          <p:spPr>
            <a:xfrm>
              <a:off x="1295400" y="8015990"/>
              <a:ext cx="6400800" cy="600165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20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5. </a:t>
              </a:r>
              <a:r>
                <a:rPr lang="en-US" sz="20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Dãy</a:t>
              </a:r>
              <a:r>
                <a:rPr lang="en-US" sz="20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Bạch</a:t>
              </a:r>
              <a:r>
                <a:rPr lang="en-US" sz="20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Mã</a:t>
              </a:r>
              <a:r>
                <a:rPr lang="en-US" sz="20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</p:grpSp>
      <p:grpSp>
        <p:nvGrpSpPr>
          <p:cNvPr id="3" name="Group 6">
            <a:extLst>
              <a:ext uri="{FF2B5EF4-FFF2-40B4-BE49-F238E27FC236}">
                <a16:creationId xmlns:a16="http://schemas.microsoft.com/office/drawing/2014/main" xmlns="" id="{210FDF23-7591-AFE2-48DF-27130D91594A}"/>
              </a:ext>
            </a:extLst>
          </p:cNvPr>
          <p:cNvGrpSpPr/>
          <p:nvPr/>
        </p:nvGrpSpPr>
        <p:grpSpPr>
          <a:xfrm>
            <a:off x="4690978" y="990600"/>
            <a:ext cx="4287696" cy="4290690"/>
            <a:chOff x="9484008" y="2019298"/>
            <a:chExt cx="8575392" cy="6436035"/>
          </a:xfrm>
        </p:grpSpPr>
        <p:pic>
          <p:nvPicPr>
            <p:cNvPr id="8" name="Picture 6" descr="Lang thang&quot; một thoáng tìm về Cao nguyên Di Linh Đà Lạt">
              <a:extLst>
                <a:ext uri="{FF2B5EF4-FFF2-40B4-BE49-F238E27FC236}">
                  <a16:creationId xmlns:a16="http://schemas.microsoft.com/office/drawing/2014/main" xmlns="" id="{6B9A8814-690F-1320-7E2B-71D2722E22D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6994"/>
            <a:stretch/>
          </p:blipFill>
          <p:spPr bwMode="auto">
            <a:xfrm>
              <a:off x="9484008" y="2019298"/>
              <a:ext cx="8575392" cy="54889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78808AC4-0F34-55B4-3683-06568307A4B9}"/>
                </a:ext>
              </a:extLst>
            </p:cNvPr>
            <p:cNvSpPr txBox="1"/>
            <p:nvPr/>
          </p:nvSpPr>
          <p:spPr>
            <a:xfrm>
              <a:off x="10312852" y="7855168"/>
              <a:ext cx="7463594" cy="60016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20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6. </a:t>
              </a:r>
              <a:r>
                <a:rPr lang="en-US" sz="20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Cao </a:t>
              </a:r>
              <a:r>
                <a:rPr lang="en-US" sz="20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nguyên</a:t>
              </a:r>
              <a:r>
                <a:rPr lang="en-US" sz="20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Di Linh 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FDA28D1-877F-8EE5-6E4A-3DF645BFA3F9}"/>
              </a:ext>
            </a:extLst>
          </p:cNvPr>
          <p:cNvSpPr/>
          <p:nvPr/>
        </p:nvSpPr>
        <p:spPr>
          <a:xfrm>
            <a:off x="133455" y="5638800"/>
            <a:ext cx="4381500" cy="9652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Duyên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Trung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163649B-B4D5-F6D8-35C3-F2B448A2945C}"/>
              </a:ext>
            </a:extLst>
          </p:cNvPr>
          <p:cNvSpPr/>
          <p:nvPr/>
        </p:nvSpPr>
        <p:spPr>
          <a:xfrm>
            <a:off x="4690978" y="5638800"/>
            <a:ext cx="4287696" cy="96520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4" cstate="print"/>
          <a:srcRect l="42688" t="31982" r="26637" b="50351"/>
          <a:stretch>
            <a:fillRect/>
          </a:stretch>
        </p:blipFill>
        <p:spPr bwMode="auto">
          <a:xfrm>
            <a:off x="400050" y="95250"/>
            <a:ext cx="1962150" cy="5905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675835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1"/>
          <p:cNvPicPr>
            <a:picLocks noChangeAspect="1" noChangeArrowheads="1"/>
          </p:cNvPicPr>
          <p:nvPr/>
        </p:nvPicPr>
        <p:blipFill>
          <a:blip r:embed="rId2"/>
          <a:srcRect l="23473" t="24384" r="2556" b="7690"/>
          <a:stretch>
            <a:fillRect/>
          </a:stretch>
        </p:blipFill>
        <p:spPr bwMode="auto">
          <a:xfrm>
            <a:off x="304800" y="381000"/>
            <a:ext cx="8458200" cy="6172200"/>
          </a:xfrm>
          <a:prstGeom prst="rect">
            <a:avLst/>
          </a:prstGeom>
          <a:noFill/>
        </p:spPr>
      </p:pic>
      <p:sp>
        <p:nvSpPr>
          <p:cNvPr id="89091" name="Rectangle 3"/>
          <p:cNvSpPr>
            <a:spLocks noChangeArrowheads="1"/>
          </p:cNvSpPr>
          <p:nvPr/>
        </p:nvSpPr>
        <p:spPr bwMode="auto">
          <a:xfrm>
            <a:off x="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>
            <a:extLst>
              <a:ext uri="{FF2B5EF4-FFF2-40B4-BE49-F238E27FC236}">
                <a16:creationId xmlns:a16="http://schemas.microsoft.com/office/drawing/2014/main" xmlns="" id="{E49B00B1-3764-9885-C6E7-63A9D01B5EDE}"/>
              </a:ext>
            </a:extLst>
          </p:cNvPr>
          <p:cNvGrpSpPr/>
          <p:nvPr/>
        </p:nvGrpSpPr>
        <p:grpSpPr>
          <a:xfrm>
            <a:off x="312683" y="1377846"/>
            <a:ext cx="4610100" cy="3422754"/>
            <a:chOff x="685800" y="2485869"/>
            <a:chExt cx="9220200" cy="4730969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xmlns="" id="{060E5794-C8C7-FD38-F4B0-4E4A05ECE4E1}"/>
                </a:ext>
              </a:extLst>
            </p:cNvPr>
            <p:cNvSpPr/>
            <p:nvPr/>
          </p:nvSpPr>
          <p:spPr>
            <a:xfrm>
              <a:off x="685800" y="2485869"/>
              <a:ext cx="9220200" cy="4730969"/>
            </a:xfrm>
            <a:prstGeom prst="roundRect">
              <a:avLst>
                <a:gd name="adj" fmla="val 7674"/>
              </a:avLst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5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AA239E04-8C46-3CDC-0D19-9560095B1F34}"/>
                </a:ext>
              </a:extLst>
            </p:cNvPr>
            <p:cNvSpPr txBox="1"/>
            <p:nvPr/>
          </p:nvSpPr>
          <p:spPr>
            <a:xfrm>
              <a:off x="914400" y="2911734"/>
              <a:ext cx="8763000" cy="4136766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just" defTabSz="609539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Nhiệm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vụ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1. 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Quan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sát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1,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hãy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cho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biết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tương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ứng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với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1, 2, 3, 4, 5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những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vùng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ta.  </a:t>
              </a:r>
            </a:p>
          </p:txBody>
        </p:sp>
      </p:grpSp>
      <p:grpSp>
        <p:nvGrpSpPr>
          <p:cNvPr id="3" name="Group 7">
            <a:extLst>
              <a:ext uri="{FF2B5EF4-FFF2-40B4-BE49-F238E27FC236}">
                <a16:creationId xmlns:a16="http://schemas.microsoft.com/office/drawing/2014/main" xmlns="" id="{978E748D-CB84-B787-B408-251B68453F05}"/>
              </a:ext>
            </a:extLst>
          </p:cNvPr>
          <p:cNvGrpSpPr/>
          <p:nvPr/>
        </p:nvGrpSpPr>
        <p:grpSpPr>
          <a:xfrm>
            <a:off x="152400" y="612948"/>
            <a:ext cx="8763000" cy="5406852"/>
            <a:chOff x="304798" y="919422"/>
            <a:chExt cx="17526001" cy="867493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B20249D7-8BF7-CF41-6BA7-D414CF21AB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0830909" y="919422"/>
              <a:ext cx="6999890" cy="867493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5F6D017D-D031-FF26-A942-57B8A0319484}"/>
                </a:ext>
              </a:extLst>
            </p:cNvPr>
            <p:cNvSpPr txBox="1"/>
            <p:nvPr/>
          </p:nvSpPr>
          <p:spPr>
            <a:xfrm>
              <a:off x="304798" y="8396582"/>
              <a:ext cx="9753601" cy="83099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 defTabSz="609539">
                <a:lnSpc>
                  <a:spcPct val="150000"/>
                </a:lnSpc>
              </a:pPr>
              <a:r>
                <a:rPr lang="en-US" sz="20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20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1. </a:t>
              </a:r>
              <a:r>
                <a:rPr lang="en-US" sz="20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Lược</a:t>
              </a:r>
              <a:r>
                <a:rPr lang="en-US" sz="20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đồ</a:t>
              </a:r>
              <a:r>
                <a:rPr lang="en-US" sz="20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20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20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vùng</a:t>
              </a:r>
              <a:r>
                <a:rPr lang="en-US" sz="20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20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Việt</a:t>
              </a:r>
              <a:r>
                <a:rPr lang="en-US" sz="20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Nam </a:t>
              </a:r>
            </a:p>
          </p:txBody>
        </p:sp>
      </p:grp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/>
          <a:srcRect l="45058" t="33563" r="24854" b="51170"/>
          <a:stretch>
            <a:fillRect/>
          </a:stretch>
        </p:blipFill>
        <p:spPr bwMode="auto">
          <a:xfrm>
            <a:off x="266700" y="76200"/>
            <a:ext cx="2552700" cy="457200"/>
          </a:xfrm>
          <a:prstGeom prst="rect">
            <a:avLst/>
          </a:prstGeom>
          <a:noFill/>
        </p:spPr>
      </p:pic>
      <p:sp>
        <p:nvSpPr>
          <p:cNvPr id="12" name="Freeform 8">
            <a:extLst>
              <a:ext uri="{FF2B5EF4-FFF2-40B4-BE49-F238E27FC236}">
                <a16:creationId xmlns:a16="http://schemas.microsoft.com/office/drawing/2014/main" xmlns="" id="{D07D2D80-8D83-37C7-B92F-4832BE573F5F}"/>
              </a:ext>
            </a:extLst>
          </p:cNvPr>
          <p:cNvSpPr/>
          <p:nvPr/>
        </p:nvSpPr>
        <p:spPr>
          <a:xfrm>
            <a:off x="2057400" y="685800"/>
            <a:ext cx="1020015" cy="852335"/>
          </a:xfrm>
          <a:custGeom>
            <a:avLst/>
            <a:gdLst/>
            <a:ahLst/>
            <a:cxnLst/>
            <a:rect l="l" t="t" r="r" b="b"/>
            <a:pathLst>
              <a:path w="4160184" h="4114800">
                <a:moveTo>
                  <a:pt x="0" y="0"/>
                </a:moveTo>
                <a:lnTo>
                  <a:pt x="4160184" y="0"/>
                </a:lnTo>
                <a:lnTo>
                  <a:pt x="41601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defTabSz="60953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56083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E02C9E9-1D72-9FDA-B700-AC87AECB4E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38898E1-110A-7693-0BF1-0A9144911A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7407"/>
          <a:stretch/>
        </p:blipFill>
        <p:spPr>
          <a:xfrm>
            <a:off x="1" y="620988"/>
            <a:ext cx="4339991" cy="453609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D8887BC-C7ED-4143-6A43-AE374F3E96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2593" b="1727"/>
          <a:stretch/>
        </p:blipFill>
        <p:spPr>
          <a:xfrm>
            <a:off x="4339992" y="726814"/>
            <a:ext cx="4880209" cy="443027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7B7940B-7510-8BD7-2C91-96997106EF46}"/>
              </a:ext>
            </a:extLst>
          </p:cNvPr>
          <p:cNvSpPr/>
          <p:nvPr/>
        </p:nvSpPr>
        <p:spPr>
          <a:xfrm>
            <a:off x="1366564" y="1320443"/>
            <a:ext cx="2862537" cy="432157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609539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Trung du </a:t>
            </a: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miền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núi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Bắc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Bộ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F390FC46-F4ED-3E51-1975-5E7C18A3CA9A}"/>
              </a:ext>
            </a:extLst>
          </p:cNvPr>
          <p:cNvSpPr/>
          <p:nvPr/>
        </p:nvSpPr>
        <p:spPr>
          <a:xfrm>
            <a:off x="1866900" y="2187874"/>
            <a:ext cx="2057400" cy="402926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609539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Đồng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bằng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Bắc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Bộ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40A40C87-F69D-E61C-2D73-2198156DDA48}"/>
              </a:ext>
            </a:extLst>
          </p:cNvPr>
          <p:cNvSpPr/>
          <p:nvPr/>
        </p:nvSpPr>
        <p:spPr>
          <a:xfrm>
            <a:off x="2017673" y="3735937"/>
            <a:ext cx="2322318" cy="531263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609539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Duyên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hải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miền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Trung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A047D64-0649-1279-1C65-DB535722CA01}"/>
              </a:ext>
            </a:extLst>
          </p:cNvPr>
          <p:cNvSpPr/>
          <p:nvPr/>
        </p:nvSpPr>
        <p:spPr>
          <a:xfrm>
            <a:off x="7277100" y="1506560"/>
            <a:ext cx="1562100" cy="47464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609539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Tây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Nguyên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30575749-759B-2F44-BB4E-25B5B3914FBB}"/>
              </a:ext>
            </a:extLst>
          </p:cNvPr>
          <p:cNvSpPr/>
          <p:nvPr/>
        </p:nvSpPr>
        <p:spPr>
          <a:xfrm>
            <a:off x="6477000" y="3165901"/>
            <a:ext cx="2209800" cy="55297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609539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Nam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Bộ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6" name="Freeform 4">
            <a:extLst>
              <a:ext uri="{FF2B5EF4-FFF2-40B4-BE49-F238E27FC236}">
                <a16:creationId xmlns:a16="http://schemas.microsoft.com/office/drawing/2014/main" xmlns="" id="{DE38DA8E-6314-0D36-4A3F-E33BD6A07CE9}"/>
              </a:ext>
            </a:extLst>
          </p:cNvPr>
          <p:cNvSpPr/>
          <p:nvPr/>
        </p:nvSpPr>
        <p:spPr>
          <a:xfrm>
            <a:off x="2400301" y="4975298"/>
            <a:ext cx="3657600" cy="2060448"/>
          </a:xfrm>
          <a:custGeom>
            <a:avLst/>
            <a:gdLst/>
            <a:ahLst/>
            <a:cxnLst/>
            <a:rect l="l" t="t" r="r" b="b"/>
            <a:pathLst>
              <a:path w="7315200" h="3090672">
                <a:moveTo>
                  <a:pt x="0" y="0"/>
                </a:moveTo>
                <a:lnTo>
                  <a:pt x="7315200" y="0"/>
                </a:lnTo>
                <a:lnTo>
                  <a:pt x="7315200" y="3090672"/>
                </a:lnTo>
                <a:lnTo>
                  <a:pt x="0" y="309067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xmlns="" r:embed="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defTabSz="60953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/>
          <a:srcRect l="45058" t="33563" r="24854" b="51170"/>
          <a:stretch>
            <a:fillRect/>
          </a:stretch>
        </p:blipFill>
        <p:spPr bwMode="auto">
          <a:xfrm>
            <a:off x="114300" y="76200"/>
            <a:ext cx="2552700" cy="457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486784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1131</Words>
  <Application>Microsoft Office PowerPoint</Application>
  <PresentationFormat>On-screen Show (4:3)</PresentationFormat>
  <Paragraphs>168</Paragraphs>
  <Slides>25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</vt:vector>
  </TitlesOfParts>
  <Company>MADE VIET NAM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Windows User</dc:creator>
  <cp:lastModifiedBy>Windows User</cp:lastModifiedBy>
  <cp:revision>6</cp:revision>
  <dcterms:created xsi:type="dcterms:W3CDTF">2024-04-16T11:37:22Z</dcterms:created>
  <dcterms:modified xsi:type="dcterms:W3CDTF">2024-04-17T11:48:07Z</dcterms:modified>
</cp:coreProperties>
</file>