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8457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639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A17E3-6A89-4095-BD30-16657B828D0B}" type="datetimeFigureOut">
              <a:rPr lang="en-US" smtClean="0"/>
              <a:pPr/>
              <a:t>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501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A17E3-6A89-4095-BD30-16657B828D0B}" type="datetimeFigureOut">
              <a:rPr lang="en-US" smtClean="0"/>
              <a:pPr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9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A17E3-6A89-4095-BD30-16657B828D0B}" type="datetimeFigureOut">
              <a:rPr lang="en-US" smtClean="0"/>
              <a:pPr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13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9120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2831" y="0"/>
            <a:ext cx="108204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400" b="1" dirty="0" smtClean="0">
              <a:latin typeface="HP001 5H" panose="020B0603050302020204" pitchFamily="34" charset="0"/>
              <a:cs typeface="HP001 5H" panose="020B0603050302020204" pitchFamily="34" charset="0"/>
            </a:endParaRPr>
          </a:p>
          <a:p>
            <a:pPr algn="ctr"/>
            <a:r>
              <a:rPr lang="en-US" sz="4000" b="1" u="sng" dirty="0" err="1" smtClean="0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Toán</a:t>
            </a:r>
            <a:endParaRPr lang="en-US" sz="4000" b="1" u="sng" dirty="0" smtClean="0">
              <a:solidFill>
                <a:srgbClr val="7030A0"/>
              </a:solidFill>
              <a:latin typeface="HP001 5H" panose="020B0603050302020204" pitchFamily="34" charset="0"/>
              <a:cs typeface="HP001 5H" panose="020B0603050302020204" pitchFamily="34" charset="0"/>
            </a:endParaRPr>
          </a:p>
          <a:p>
            <a:pPr algn="ctr"/>
            <a:r>
              <a:rPr lang="en-US" sz="4000" b="1" u="sng" dirty="0" err="1" smtClean="0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Luyện</a:t>
            </a:r>
            <a:r>
              <a:rPr lang="en-US" sz="4000" b="1" u="sng" dirty="0" smtClean="0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4000" b="1" u="sng" dirty="0" err="1" smtClean="0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tập</a:t>
            </a:r>
            <a:r>
              <a:rPr lang="en-US" sz="4000" b="1" u="sng" dirty="0" smtClean="0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4000" b="1" u="sng" dirty="0" err="1" smtClean="0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chung</a:t>
            </a:r>
            <a:endParaRPr lang="en-US" sz="4000" b="1" u="sng" dirty="0" smtClean="0">
              <a:solidFill>
                <a:srgbClr val="7030A0"/>
              </a:solidFill>
              <a:latin typeface="HP001 5H" panose="020B0603050302020204" pitchFamily="34" charset="0"/>
              <a:cs typeface="HP001 5H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71778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1905000" y="685801"/>
            <a:ext cx="838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sz="1800"/>
          </a:p>
        </p:txBody>
      </p:sp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612913" y="359094"/>
            <a:ext cx="11125697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Diện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tích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xung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quanh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hình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lập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phương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ban </a:t>
            </a: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đầu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là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                         </a:t>
            </a:r>
            <a:r>
              <a:rPr lang="en-US" sz="2400" b="1" dirty="0" smtClean="0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4 </a:t>
            </a:r>
            <a:r>
              <a:rPr lang="en-US" sz="2400" b="1" dirty="0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x 4 x 4 = </a:t>
            </a:r>
            <a:r>
              <a:rPr lang="en-US" sz="2400" b="1" dirty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64 </a:t>
            </a:r>
            <a:r>
              <a:rPr lang="en-US" sz="24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(cm</a:t>
            </a:r>
            <a:r>
              <a:rPr lang="en-US" sz="2400" b="1" baseline="30000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) </a:t>
            </a:r>
            <a:endParaRPr lang="en-US" sz="2400" b="1" dirty="0">
              <a:solidFill>
                <a:srgbClr val="FF0000"/>
              </a:solidFill>
              <a:latin typeface="HP001 5H" panose="020B0603050302020204" pitchFamily="34" charset="0"/>
              <a:cs typeface="HP001 5H" panose="020B06030503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Diện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tích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toàn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phần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hình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lập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phương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ban </a:t>
            </a: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đầu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là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                         </a:t>
            </a:r>
            <a:r>
              <a:rPr lang="en-US" sz="2400" b="1" dirty="0" smtClean="0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4 </a:t>
            </a:r>
            <a:r>
              <a:rPr lang="en-US" sz="2400" b="1" dirty="0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x 4 x 6 = </a:t>
            </a:r>
            <a:r>
              <a:rPr lang="en-US" sz="24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96 (cm</a:t>
            </a:r>
            <a:r>
              <a:rPr lang="en-US" sz="2400" b="1" baseline="30000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)</a:t>
            </a:r>
            <a:endParaRPr lang="en-US" sz="2400" b="1" dirty="0">
              <a:solidFill>
                <a:srgbClr val="FF0000"/>
              </a:solidFill>
              <a:latin typeface="HP001 5H" panose="020B0603050302020204" pitchFamily="34" charset="0"/>
              <a:cs typeface="HP001 5H" panose="020B06030503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Độ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dài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1 </a:t>
            </a: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cạnh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hình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lập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phương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sau</a:t>
            </a:r>
            <a:r>
              <a:rPr lang="en-US" sz="24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khi</a:t>
            </a:r>
            <a:r>
              <a:rPr lang="en-US" sz="24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gấp</a:t>
            </a:r>
            <a:r>
              <a:rPr lang="en-US" sz="24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lên</a:t>
            </a:r>
            <a:r>
              <a:rPr lang="en-US" sz="24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3 </a:t>
            </a:r>
            <a:r>
              <a:rPr lang="en-US" sz="2400" b="1" dirty="0" err="1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lần</a:t>
            </a:r>
            <a:r>
              <a:rPr lang="en-US" sz="24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là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                         </a:t>
            </a:r>
            <a:r>
              <a:rPr lang="en-US" sz="2400" b="1" dirty="0" smtClean="0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4 </a:t>
            </a:r>
            <a:r>
              <a:rPr lang="en-US" sz="2400" b="1" dirty="0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x 3 = </a:t>
            </a:r>
            <a:r>
              <a:rPr lang="en-US" sz="2400" b="1" dirty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12 </a:t>
            </a:r>
            <a:r>
              <a:rPr lang="en-US" sz="24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(cm)</a:t>
            </a:r>
            <a:endParaRPr lang="en-US" sz="2400" b="1" dirty="0">
              <a:solidFill>
                <a:srgbClr val="FF0000"/>
              </a:solidFill>
              <a:latin typeface="HP001 5H" panose="020B0603050302020204" pitchFamily="34" charset="0"/>
              <a:cs typeface="HP001 5H" panose="020B06030503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Diện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tích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xung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quanh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hình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lập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phương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sau</a:t>
            </a:r>
            <a:r>
              <a:rPr lang="en-US" sz="24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khi</a:t>
            </a:r>
            <a:r>
              <a:rPr lang="en-US" sz="24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gấp</a:t>
            </a:r>
            <a:r>
              <a:rPr lang="en-US" sz="24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lên</a:t>
            </a:r>
            <a:r>
              <a:rPr lang="en-US" sz="24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3 </a:t>
            </a:r>
            <a:r>
              <a:rPr lang="en-US" sz="2400" b="1" dirty="0" err="1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lần</a:t>
            </a:r>
            <a:r>
              <a:rPr lang="en-US" sz="24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là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:                   </a:t>
            </a:r>
          </a:p>
          <a:p>
            <a:pPr>
              <a:spcBef>
                <a:spcPct val="0"/>
              </a:spcBef>
              <a:buNone/>
            </a:pPr>
            <a:r>
              <a:rPr lang="en-US" sz="2400" b="1" dirty="0" smtClean="0">
                <a:latin typeface="HP001 5H" panose="020B0603050302020204" pitchFamily="34" charset="0"/>
                <a:cs typeface="HP001 5H" panose="020B0603050302020204" pitchFamily="34" charset="0"/>
              </a:rPr>
              <a:t>                          </a:t>
            </a:r>
            <a:r>
              <a:rPr lang="en-US" sz="2400" b="1" dirty="0" smtClean="0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12 </a:t>
            </a:r>
            <a:r>
              <a:rPr lang="en-US" sz="2400" b="1" dirty="0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x 12 x 4 = </a:t>
            </a:r>
            <a:r>
              <a:rPr lang="en-US" sz="2400" b="1" dirty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576 (cm</a:t>
            </a:r>
            <a:r>
              <a:rPr lang="en-US" sz="2400" b="1" baseline="30000" dirty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Diện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tích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toàn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phần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hình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lập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phương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sau</a:t>
            </a:r>
            <a:r>
              <a:rPr lang="en-US" sz="24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khi</a:t>
            </a:r>
            <a:r>
              <a:rPr lang="en-US" sz="24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gấp</a:t>
            </a:r>
            <a:r>
              <a:rPr lang="en-US" sz="24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lên</a:t>
            </a:r>
            <a:r>
              <a:rPr lang="en-US" sz="24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3 </a:t>
            </a:r>
            <a:r>
              <a:rPr lang="en-US" sz="2400" b="1" dirty="0" err="1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lần</a:t>
            </a:r>
            <a:r>
              <a:rPr lang="en-US" sz="24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là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:                           </a:t>
            </a:r>
          </a:p>
          <a:p>
            <a:pPr>
              <a:spcBef>
                <a:spcPct val="0"/>
              </a:spcBef>
              <a:buNone/>
            </a:pPr>
            <a:r>
              <a:rPr lang="en-US" sz="2400" b="1" dirty="0" smtClean="0">
                <a:latin typeface="HP001 5H" panose="020B0603050302020204" pitchFamily="34" charset="0"/>
                <a:cs typeface="HP001 5H" panose="020B0603050302020204" pitchFamily="34" charset="0"/>
              </a:rPr>
              <a:t>                          </a:t>
            </a:r>
            <a:r>
              <a:rPr lang="en-US" sz="2400" b="1" dirty="0" smtClean="0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12 </a:t>
            </a:r>
            <a:r>
              <a:rPr lang="en-US" sz="2400" b="1" dirty="0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x 12 x 6 </a:t>
            </a:r>
            <a:r>
              <a:rPr lang="en-US" sz="2400" b="1" dirty="0">
                <a:latin typeface="HP001 5H" panose="020B0603050302020204" pitchFamily="34" charset="0"/>
                <a:cs typeface="HP001 5H" panose="020B0603050302020204" pitchFamily="34" charset="0"/>
              </a:rPr>
              <a:t>= </a:t>
            </a:r>
            <a:r>
              <a:rPr lang="en-US" sz="2400" b="1" dirty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864</a:t>
            </a:r>
            <a:r>
              <a:rPr lang="en-US" sz="2400" b="1" dirty="0"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(cm</a:t>
            </a:r>
            <a:r>
              <a:rPr lang="en-US" sz="2400" b="1" baseline="30000" dirty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 err="1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Nếu</a:t>
            </a:r>
            <a:r>
              <a:rPr lang="en-US" sz="24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gấp</a:t>
            </a:r>
            <a:r>
              <a:rPr lang="en-US" sz="24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cạnh</a:t>
            </a:r>
            <a:r>
              <a:rPr lang="en-US" sz="24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hình</a:t>
            </a:r>
            <a:r>
              <a:rPr lang="en-US" sz="24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lập</a:t>
            </a:r>
            <a:r>
              <a:rPr lang="en-US" sz="24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phương</a:t>
            </a:r>
            <a:r>
              <a:rPr lang="en-US" sz="24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lên</a:t>
            </a:r>
            <a:r>
              <a:rPr lang="en-US" sz="24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3 </a:t>
            </a:r>
            <a:r>
              <a:rPr lang="en-US" sz="2400" b="1" dirty="0" err="1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lần</a:t>
            </a:r>
            <a:r>
              <a:rPr lang="en-US" sz="24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thì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diện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tích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xung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quanh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hình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lập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phương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gấp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lên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số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lần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là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>
                <a:latin typeface="HP001 5H" panose="020B0603050302020204" pitchFamily="34" charset="0"/>
                <a:cs typeface="HP001 5H" panose="020B0603050302020204" pitchFamily="34" charset="0"/>
              </a:rPr>
              <a:t>		</a:t>
            </a:r>
            <a:r>
              <a:rPr lang="en-US" sz="2400" b="1" dirty="0" smtClean="0">
                <a:latin typeface="HP001 5H" panose="020B0603050302020204" pitchFamily="34" charset="0"/>
                <a:cs typeface="HP001 5H" panose="020B0603050302020204" pitchFamily="34" charset="0"/>
              </a:rPr>
              <a:t>    </a:t>
            </a:r>
            <a:r>
              <a:rPr lang="en-US" sz="24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576 </a:t>
            </a:r>
            <a:r>
              <a:rPr lang="en-US" sz="2400" b="1" dirty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: 64</a:t>
            </a:r>
            <a:r>
              <a:rPr lang="en-US" sz="2400" b="1" dirty="0">
                <a:latin typeface="HP001 5H" panose="020B0603050302020204" pitchFamily="34" charset="0"/>
                <a:cs typeface="HP001 5H" panose="020B0603050302020204" pitchFamily="34" charset="0"/>
              </a:rPr>
              <a:t>  = </a:t>
            </a:r>
            <a:r>
              <a:rPr lang="en-US" sz="2400" b="1" dirty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9</a:t>
            </a:r>
            <a:r>
              <a:rPr lang="en-US" sz="2400" b="1" dirty="0"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lần</a:t>
            </a:r>
            <a:r>
              <a:rPr lang="en-US" sz="24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Diện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tích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toàn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phần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hình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lập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phương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sau</a:t>
            </a:r>
            <a:r>
              <a:rPr lang="en-US" sz="24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khi</a:t>
            </a:r>
            <a:r>
              <a:rPr lang="en-US" sz="24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gấp</a:t>
            </a:r>
            <a:r>
              <a:rPr lang="en-US" sz="24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lên</a:t>
            </a:r>
            <a:r>
              <a:rPr lang="en-US" sz="24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3 </a:t>
            </a:r>
            <a:r>
              <a:rPr lang="en-US" sz="2400" b="1" dirty="0" err="1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lần</a:t>
            </a:r>
            <a:r>
              <a:rPr lang="en-US" sz="24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là</a:t>
            </a:r>
            <a:r>
              <a:rPr lang="en-US" sz="2400" b="1" dirty="0" smtClean="0">
                <a:solidFill>
                  <a:srgbClr val="0033CC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                          864 </a:t>
            </a:r>
            <a:r>
              <a:rPr lang="en-US" sz="2400" b="1" dirty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: 96  = 9 </a:t>
            </a:r>
            <a:r>
              <a:rPr lang="en-US" sz="24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lần</a:t>
            </a:r>
            <a:r>
              <a:rPr lang="en-US" sz="24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)</a:t>
            </a:r>
            <a:endParaRPr lang="en-US" sz="2400" b="1" dirty="0">
              <a:solidFill>
                <a:srgbClr val="FF0000"/>
              </a:solidFill>
              <a:latin typeface="HP001 5H" panose="020B0603050302020204" pitchFamily="34" charset="0"/>
              <a:cs typeface="HP001 5H" panose="020B06030503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400" b="1" dirty="0" err="1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Đáp</a:t>
            </a:r>
            <a:r>
              <a:rPr lang="en-US" sz="2400" b="1" dirty="0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số</a:t>
            </a:r>
            <a:r>
              <a:rPr lang="en-US" sz="2400" b="1" dirty="0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: 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Sxq</a:t>
            </a:r>
            <a:r>
              <a:rPr lang="en-US" sz="2400" b="1" dirty="0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: </a:t>
            </a:r>
            <a:r>
              <a:rPr lang="en-US" sz="2400" b="1" dirty="0" err="1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gấp</a:t>
            </a:r>
            <a:r>
              <a:rPr lang="en-US" sz="2400" b="1" dirty="0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9 </a:t>
            </a:r>
            <a:r>
              <a:rPr lang="en-US" sz="2400" b="1" dirty="0" err="1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lần</a:t>
            </a:r>
            <a:endParaRPr lang="en-US" sz="2400" b="1" dirty="0">
              <a:solidFill>
                <a:srgbClr val="002060"/>
              </a:solidFill>
              <a:latin typeface="HP001 5H" panose="020B0603050302020204" pitchFamily="34" charset="0"/>
              <a:cs typeface="HP001 5H" panose="020B06030503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400" b="1" dirty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        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Stp</a:t>
            </a:r>
            <a:r>
              <a:rPr lang="en-US" sz="2400" b="1" dirty="0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: </a:t>
            </a:r>
            <a:r>
              <a:rPr lang="en-US" sz="2400" b="1" dirty="0" err="1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gấp</a:t>
            </a:r>
            <a:r>
              <a:rPr lang="en-US" sz="2400" b="1" dirty="0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9 </a:t>
            </a:r>
            <a:r>
              <a:rPr lang="en-US" sz="2400" b="1" dirty="0" err="1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lần</a:t>
            </a:r>
            <a:endParaRPr lang="en-US" sz="2400" b="1" dirty="0">
              <a:solidFill>
                <a:srgbClr val="002060"/>
              </a:solidFill>
              <a:latin typeface="HP001 5H" panose="020B0603050302020204" pitchFamily="34" charset="0"/>
              <a:cs typeface="HP001 5H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136938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66806" y="3598992"/>
            <a:ext cx="103727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tabLst>
                <a:tab pos="5486400" algn="l"/>
              </a:tabLst>
              <a:defRPr/>
            </a:pP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702932" y="5755572"/>
            <a:ext cx="3814836" cy="584775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3200" b="1" baseline="-25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Sxq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S</a:t>
            </a:r>
            <a:r>
              <a:rPr lang="en-US" altLang="en-US" sz="32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2đ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1340802" y="419943"/>
            <a:ext cx="3610339" cy="513797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P001 5H" panose="020B0603050302020204" pitchFamily="34" charset="0"/>
                <a:cs typeface="HP001 5H" panose="020B0603050302020204" pitchFamily="34" charset="0"/>
              </a:rPr>
              <a:t>Củng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P001 5H" panose="020B0603050302020204" pitchFamily="34" charset="0"/>
                <a:cs typeface="HP001 5H" panose="020B0603050302020204" pitchFamily="34" charset="0"/>
              </a:rPr>
              <a:t>cố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P001 5H" panose="020B0603050302020204" pitchFamily="34" charset="0"/>
                <a:cs typeface="HP001 5H" panose="020B0603050302020204" pitchFamily="34" charset="0"/>
              </a:rPr>
              <a:t> -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P001 5H" panose="020B0603050302020204" pitchFamily="34" charset="0"/>
                <a:cs typeface="HP001 5H" panose="020B0603050302020204" pitchFamily="34" charset="0"/>
              </a:rPr>
              <a:t>dặn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P001 5H" panose="020B0603050302020204" pitchFamily="34" charset="0"/>
                <a:cs typeface="HP001 5H" panose="020B0603050302020204" pitchFamily="34" charset="0"/>
              </a:rPr>
              <a:t>dò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P001 5H" panose="020B0603050302020204" pitchFamily="34" charset="0"/>
                <a:cs typeface="HP001 5H" panose="020B0603050302020204" pitchFamily="34" charset="0"/>
              </a:rPr>
              <a:t>: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P001 5H" panose="020B0603050302020204" pitchFamily="34" charset="0"/>
              <a:cs typeface="HP001 5H" panose="020B0603050302020204" pitchFamily="34" charset="0"/>
            </a:endParaRP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610407" y="1005220"/>
            <a:ext cx="1184327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b="1" dirty="0" err="1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Muốn</a:t>
            </a:r>
            <a:r>
              <a:rPr lang="en-US" sz="2800" b="1" dirty="0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tính</a:t>
            </a:r>
            <a:r>
              <a:rPr lang="en-US" sz="2800" b="1" dirty="0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diện</a:t>
            </a:r>
            <a:r>
              <a:rPr lang="en-US" sz="2800" b="1" dirty="0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tích</a:t>
            </a:r>
            <a:r>
              <a:rPr lang="en-US" sz="2800" b="1" dirty="0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xung</a:t>
            </a:r>
            <a:r>
              <a:rPr lang="en-US" sz="2800" b="1" dirty="0" smtClean="0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quanh</a:t>
            </a:r>
            <a:r>
              <a:rPr lang="en-US" sz="2800" b="1" dirty="0" smtClean="0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hình</a:t>
            </a:r>
            <a:r>
              <a:rPr lang="en-US" sz="2800" b="1" dirty="0" smtClean="0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hộp</a:t>
            </a:r>
            <a:r>
              <a:rPr lang="en-US" sz="2800" b="1" dirty="0" smtClean="0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chữ</a:t>
            </a:r>
            <a:r>
              <a:rPr lang="en-US" sz="2800" b="1" dirty="0" smtClean="0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nhật</a:t>
            </a:r>
            <a:r>
              <a:rPr lang="en-US" sz="2800" b="1" dirty="0" smtClean="0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ta </a:t>
            </a:r>
            <a:r>
              <a:rPr lang="en-US" sz="2800" b="1" dirty="0" err="1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làm</a:t>
            </a:r>
            <a:r>
              <a:rPr lang="en-US" sz="2800" b="1" dirty="0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như</a:t>
            </a:r>
            <a:r>
              <a:rPr lang="en-US" sz="2800" b="1" dirty="0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thế</a:t>
            </a:r>
            <a:r>
              <a:rPr lang="en-US" sz="2800" b="1" dirty="0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nào</a:t>
            </a:r>
            <a:r>
              <a:rPr lang="en-US" sz="2800" b="1" dirty="0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?</a:t>
            </a: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557810" y="1612750"/>
            <a:ext cx="11453099" cy="1062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-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Muốn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tính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diện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tích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xung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quanh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hình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hộp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chữ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nhật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ta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lấy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chu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vi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mặt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đáy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nhân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với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chiều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cao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(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cùng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một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đơn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vị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đo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).</a:t>
            </a:r>
            <a:endParaRPr lang="en-US" sz="2800" b="1" dirty="0">
              <a:solidFill>
                <a:schemeClr val="tx2">
                  <a:lumMod val="50000"/>
                </a:schemeClr>
              </a:solidFill>
              <a:latin typeface="HP001 5H" panose="020B0603050302020204" pitchFamily="34" charset="0"/>
              <a:cs typeface="HP001 5H" panose="020B0603050302020204" pitchFamily="34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616338" y="3670973"/>
            <a:ext cx="11336041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Muốn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tính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diện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tích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toàn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phần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hình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hộp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chữ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nhật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ta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làm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như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thế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nào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?</a:t>
            </a:r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621803" y="4450590"/>
            <a:ext cx="11262732" cy="1062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just"/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-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Muốn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tính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diện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tích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toàn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phần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hình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hộp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chữ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nhật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ta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lấy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diện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tích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xung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quanh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cộng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với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diện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tích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hai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đáy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.</a:t>
            </a:r>
            <a:endParaRPr lang="en-US" sz="2800" b="1" dirty="0">
              <a:solidFill>
                <a:schemeClr val="tx2">
                  <a:lumMod val="50000"/>
                </a:schemeClr>
              </a:solidFill>
              <a:latin typeface="HP001 5H" panose="020B0603050302020204" pitchFamily="34" charset="0"/>
              <a:cs typeface="HP001 5H" panose="020B06030503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02932" y="2685839"/>
            <a:ext cx="3645722" cy="584775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b="1" baseline="-25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xq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(a + b) x 2 x h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17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/>
      <p:bldP spid="18" grpId="0"/>
      <p:bldP spid="20" grpId="0"/>
      <p:bldP spid="21" grpId="0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66806" y="3598992"/>
            <a:ext cx="103727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tabLst>
                <a:tab pos="5486400" algn="l"/>
              </a:tabLst>
              <a:defRPr/>
            </a:pP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702932" y="5755572"/>
            <a:ext cx="3814836" cy="584775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3200" b="1" baseline="-25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Sxq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S</a:t>
            </a:r>
            <a:r>
              <a:rPr lang="en-US" altLang="en-US" sz="32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2đ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1340802" y="419943"/>
            <a:ext cx="8795658" cy="513797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P001 5H" panose="020B0603050302020204" pitchFamily="34" charset="0"/>
                <a:cs typeface="HP001 5H" panose="020B0603050302020204" pitchFamily="34" charset="0"/>
              </a:rPr>
              <a:t>Kiểm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P001 5H" panose="020B0603050302020204" pitchFamily="34" charset="0"/>
                <a:cs typeface="HP001 5H" panose="020B0603050302020204" pitchFamily="34" charset="0"/>
              </a:rPr>
              <a:t>tra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P001 5H" panose="020B0603050302020204" pitchFamily="34" charset="0"/>
                <a:cs typeface="HP001 5H" panose="020B0603050302020204" pitchFamily="34" charset="0"/>
              </a:rPr>
              <a:t>bài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P001 5H" panose="020B0603050302020204" pitchFamily="34" charset="0"/>
                <a:cs typeface="HP001 5H" panose="020B0603050302020204" pitchFamily="34" charset="0"/>
              </a:rPr>
              <a:t>cũ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P001 5H" panose="020B0603050302020204" pitchFamily="34" charset="0"/>
                <a:cs typeface="HP001 5H" panose="020B0603050302020204" pitchFamily="34" charset="0"/>
              </a:rPr>
              <a:t>: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P001 5H" panose="020B0603050302020204" pitchFamily="34" charset="0"/>
              <a:cs typeface="HP001 5H" panose="020B0603050302020204" pitchFamily="34" charset="0"/>
            </a:endParaRP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610407" y="1005220"/>
            <a:ext cx="1184327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b="1" dirty="0" err="1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Muốn</a:t>
            </a:r>
            <a:r>
              <a:rPr lang="en-US" sz="2800" b="1" dirty="0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tính</a:t>
            </a:r>
            <a:r>
              <a:rPr lang="en-US" sz="2800" b="1" dirty="0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diện</a:t>
            </a:r>
            <a:r>
              <a:rPr lang="en-US" sz="2800" b="1" dirty="0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tích</a:t>
            </a:r>
            <a:r>
              <a:rPr lang="en-US" sz="2800" b="1" dirty="0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xung</a:t>
            </a:r>
            <a:r>
              <a:rPr lang="en-US" sz="2800" b="1" dirty="0" smtClean="0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quanh</a:t>
            </a:r>
            <a:r>
              <a:rPr lang="en-US" sz="2800" b="1" dirty="0" smtClean="0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hình</a:t>
            </a:r>
            <a:r>
              <a:rPr lang="en-US" sz="2800" b="1" dirty="0" smtClean="0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hộp</a:t>
            </a:r>
            <a:r>
              <a:rPr lang="en-US" sz="2800" b="1" dirty="0" smtClean="0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chữ</a:t>
            </a:r>
            <a:r>
              <a:rPr lang="en-US" sz="2800" b="1" dirty="0" smtClean="0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nhật</a:t>
            </a:r>
            <a:r>
              <a:rPr lang="en-US" sz="2800" b="1" dirty="0" smtClean="0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ta </a:t>
            </a:r>
            <a:r>
              <a:rPr lang="en-US" sz="2800" b="1" dirty="0" err="1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làm</a:t>
            </a:r>
            <a:r>
              <a:rPr lang="en-US" sz="2800" b="1" dirty="0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như</a:t>
            </a:r>
            <a:r>
              <a:rPr lang="en-US" sz="2800" b="1" dirty="0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thế</a:t>
            </a:r>
            <a:r>
              <a:rPr lang="en-US" sz="2800" b="1" dirty="0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nào</a:t>
            </a:r>
            <a:r>
              <a:rPr lang="en-US" sz="2800" b="1" dirty="0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?</a:t>
            </a: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557810" y="1612750"/>
            <a:ext cx="11453099" cy="1062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-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Muốn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tính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diện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tích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xung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quanh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hình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hộp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chữ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nhật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ta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lấy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chu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vi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mặt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đáy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nhân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với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chiều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cao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(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cùng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một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đơn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vị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đo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).</a:t>
            </a:r>
            <a:endParaRPr lang="en-US" sz="2800" b="1" dirty="0">
              <a:solidFill>
                <a:schemeClr val="tx2">
                  <a:lumMod val="50000"/>
                </a:schemeClr>
              </a:solidFill>
              <a:latin typeface="HP001 5H" panose="020B0603050302020204" pitchFamily="34" charset="0"/>
              <a:cs typeface="HP001 5H" panose="020B0603050302020204" pitchFamily="34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616338" y="3670973"/>
            <a:ext cx="11336041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Muốn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tính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diện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tích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toàn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phần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hình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hộp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chữ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nhật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ta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làm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như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thế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nào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?</a:t>
            </a:r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621803" y="4450590"/>
            <a:ext cx="11262732" cy="1062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just"/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-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Muốn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tính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diện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tích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toàn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phần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hình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hộp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chữ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nhật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ta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lấy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diện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tích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xung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quanh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cộng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với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diện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tích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hai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đáy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.</a:t>
            </a:r>
            <a:endParaRPr lang="en-US" sz="2800" b="1" dirty="0">
              <a:solidFill>
                <a:schemeClr val="tx2">
                  <a:lumMod val="50000"/>
                </a:schemeClr>
              </a:solidFill>
              <a:latin typeface="HP001 5H" panose="020B0603050302020204" pitchFamily="34" charset="0"/>
              <a:cs typeface="HP001 5H" panose="020B06030503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02932" y="2685839"/>
            <a:ext cx="3645722" cy="584775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b="1" baseline="-25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xq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(a + b) x 2 x h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397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/>
      <p:bldP spid="18" grpId="0"/>
      <p:bldP spid="20" grpId="0"/>
      <p:bldP spid="21" grpId="0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444719" y="3737359"/>
            <a:ext cx="103727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tabLst>
                <a:tab pos="5486400" algn="l"/>
              </a:tabLst>
              <a:defRPr/>
            </a:pP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604694" y="575299"/>
            <a:ext cx="11475367" cy="100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Muốn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tính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diện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tích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xung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quanh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hình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lập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phương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ta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làm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như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thế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nào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?</a:t>
            </a: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510107" y="1749766"/>
            <a:ext cx="11109125" cy="1141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just"/>
            <a:r>
              <a:rPr lang="en-US" sz="2800" b="1" dirty="0" smtClean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- </a:t>
            </a:r>
            <a:r>
              <a:rPr lang="en-US" sz="2800" b="1" dirty="0" err="1" smtClean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Muốn</a:t>
            </a:r>
            <a:r>
              <a:rPr lang="en-US" sz="2800" b="1" dirty="0" smtClean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tính</a:t>
            </a:r>
            <a:r>
              <a:rPr lang="en-US" sz="2800" b="1" dirty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diện</a:t>
            </a:r>
            <a:r>
              <a:rPr lang="en-US" sz="2800" b="1" dirty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tích</a:t>
            </a:r>
            <a:r>
              <a:rPr lang="en-US" sz="2800" b="1" dirty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xung</a:t>
            </a:r>
            <a:r>
              <a:rPr lang="en-US" sz="2800" b="1" dirty="0" smtClean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quanh</a:t>
            </a:r>
            <a:r>
              <a:rPr lang="en-US" sz="2800" b="1" dirty="0" smtClean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hình</a:t>
            </a:r>
            <a:r>
              <a:rPr lang="en-US" sz="2800" b="1" dirty="0" smtClean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lập</a:t>
            </a:r>
            <a:r>
              <a:rPr lang="en-US" sz="2800" b="1" dirty="0" smtClean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phương</a:t>
            </a:r>
            <a:r>
              <a:rPr lang="en-US" sz="2800" b="1" dirty="0" smtClean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ta </a:t>
            </a:r>
            <a:r>
              <a:rPr lang="en-US" sz="2800" b="1" dirty="0" err="1" smtClean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lấy</a:t>
            </a:r>
            <a:r>
              <a:rPr lang="en-US" sz="2800" b="1" dirty="0" smtClean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diện</a:t>
            </a:r>
            <a:r>
              <a:rPr lang="en-US" sz="2800" b="1" dirty="0" smtClean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tích</a:t>
            </a:r>
            <a:r>
              <a:rPr lang="en-US" sz="2800" b="1" dirty="0" smtClean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một</a:t>
            </a:r>
            <a:r>
              <a:rPr lang="en-US" sz="2800" b="1" dirty="0" smtClean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mặt</a:t>
            </a:r>
            <a:r>
              <a:rPr lang="en-US" sz="2800" b="1" dirty="0" smtClean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nhân</a:t>
            </a:r>
            <a:r>
              <a:rPr lang="en-US" sz="2800" b="1" dirty="0" smtClean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với</a:t>
            </a:r>
            <a:r>
              <a:rPr lang="en-US" sz="2800" b="1" dirty="0" smtClean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4.</a:t>
            </a:r>
            <a:endParaRPr lang="en-US" sz="2800" b="1" dirty="0">
              <a:solidFill>
                <a:srgbClr val="C00000"/>
              </a:solidFill>
              <a:latin typeface="HP001 5H" panose="020B0603050302020204" pitchFamily="34" charset="0"/>
              <a:cs typeface="HP001 5H" panose="020B06030503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85107" y="2884428"/>
            <a:ext cx="355912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b="1" baseline="-25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xq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a x a x 4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392668" y="3680497"/>
            <a:ext cx="1203350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Muốn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tính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diện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tích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toàn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phần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hình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lập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phương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ta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làm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như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thế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nào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?</a:t>
            </a: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510108" y="4256760"/>
            <a:ext cx="11307337" cy="1062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just"/>
            <a:r>
              <a:rPr lang="en-US" sz="2800" b="1" dirty="0" smtClean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- </a:t>
            </a:r>
            <a:r>
              <a:rPr lang="en-US" sz="2800" b="1" dirty="0" err="1" smtClean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Muốn</a:t>
            </a:r>
            <a:r>
              <a:rPr lang="en-US" sz="2800" b="1" dirty="0" smtClean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tính</a:t>
            </a:r>
            <a:r>
              <a:rPr lang="en-US" sz="2800" b="1" dirty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diện</a:t>
            </a:r>
            <a:r>
              <a:rPr lang="en-US" sz="2800" b="1" dirty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tích</a:t>
            </a:r>
            <a:r>
              <a:rPr lang="en-US" sz="2800" b="1" dirty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toàn</a:t>
            </a:r>
            <a:r>
              <a:rPr lang="en-US" sz="2800" b="1" dirty="0" smtClean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phần</a:t>
            </a:r>
            <a:r>
              <a:rPr lang="en-US" sz="2800" b="1" dirty="0" smtClean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hình</a:t>
            </a:r>
            <a:r>
              <a:rPr lang="en-US" sz="2800" b="1" dirty="0" smtClean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lập</a:t>
            </a:r>
            <a:r>
              <a:rPr lang="en-US" sz="2800" b="1" dirty="0" smtClean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phương</a:t>
            </a:r>
            <a:r>
              <a:rPr lang="en-US" sz="2800" b="1" dirty="0" smtClean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ta </a:t>
            </a:r>
            <a:r>
              <a:rPr lang="en-US" sz="2800" b="1" dirty="0" err="1" smtClean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lấy</a:t>
            </a:r>
            <a:r>
              <a:rPr lang="en-US" sz="2800" b="1" dirty="0" smtClean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diện</a:t>
            </a:r>
            <a:r>
              <a:rPr lang="en-US" sz="2800" b="1" dirty="0" smtClean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tích</a:t>
            </a:r>
            <a:r>
              <a:rPr lang="en-US" sz="2800" b="1" dirty="0" smtClean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một</a:t>
            </a:r>
            <a:r>
              <a:rPr lang="en-US" sz="2800" b="1" dirty="0" smtClean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mặt</a:t>
            </a:r>
            <a:r>
              <a:rPr lang="en-US" sz="2800" b="1" dirty="0" smtClean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nhân</a:t>
            </a:r>
            <a:r>
              <a:rPr lang="en-US" sz="2800" b="1" dirty="0" smtClean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với</a:t>
            </a:r>
            <a:r>
              <a:rPr lang="en-US" sz="2800" b="1" dirty="0" smtClean="0">
                <a:solidFill>
                  <a:srgbClr val="C0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6.</a:t>
            </a:r>
            <a:endParaRPr lang="en-US" sz="2800" b="1" dirty="0">
              <a:solidFill>
                <a:srgbClr val="C00000"/>
              </a:solidFill>
              <a:latin typeface="HP001 5H" panose="020B0603050302020204" pitchFamily="34" charset="0"/>
              <a:cs typeface="HP001 5H" panose="020B06030503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85107" y="5530416"/>
            <a:ext cx="355912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b="1" baseline="-25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xq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a x a x 6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083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22" grpId="0" animBg="1"/>
      <p:bldP spid="17" grpId="0"/>
      <p:bldP spid="19" grpId="0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704027" y="2357131"/>
            <a:ext cx="1121583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err="1" smtClean="0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200" b="1" dirty="0" err="1" smtClean="0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 smtClean="0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3200" b="1" dirty="0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dirty="0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3200" b="1" dirty="0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200" b="1" dirty="0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3200" b="1" dirty="0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dirty="0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3200" b="1" dirty="0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b="1" dirty="0" smtClean="0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dirty="0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3200" b="1" dirty="0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b="1" dirty="0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3200" b="1" dirty="0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704027" y="3668054"/>
            <a:ext cx="106248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2,5m,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1,1m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0,5m.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704027" y="4486534"/>
            <a:ext cx="1031587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3m,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15dm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9dm.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27083" y="613884"/>
            <a:ext cx="806976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3200" b="1" u="sng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u="sng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2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endParaRPr lang="en-US" sz="3200" b="1" u="sng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141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4221152" y="1190357"/>
            <a:ext cx="19366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u="sng" dirty="0" err="1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Bài</a:t>
            </a:r>
            <a:r>
              <a:rPr lang="en-US" sz="3200" b="1" u="sng" dirty="0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u="sng" dirty="0" err="1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giải</a:t>
            </a:r>
            <a:endParaRPr lang="en-US" sz="3200" b="1" u="sng" dirty="0">
              <a:solidFill>
                <a:srgbClr val="7030A0"/>
              </a:solidFill>
              <a:latin typeface="HP001 5H" panose="020B0603050302020204" pitchFamily="34" charset="0"/>
              <a:cs typeface="HP001 5H" panose="020B0603050302020204" pitchFamily="34" charset="0"/>
            </a:endParaRPr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1412041" y="1808006"/>
            <a:ext cx="786899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Chu vi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đáy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của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hình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hộp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chữ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nhật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là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: </a:t>
            </a:r>
          </a:p>
        </p:txBody>
      </p: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1706339" y="4078915"/>
            <a:ext cx="99424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Diện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tích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toàn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phần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của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hình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hộp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chữ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nhật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là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: </a:t>
            </a:r>
          </a:p>
        </p:txBody>
      </p:sp>
      <p:sp>
        <p:nvSpPr>
          <p:cNvPr id="32" name="Text Box 15"/>
          <p:cNvSpPr txBox="1">
            <a:spLocks noChangeArrowheads="1"/>
          </p:cNvSpPr>
          <p:nvPr/>
        </p:nvSpPr>
        <p:spPr bwMode="auto">
          <a:xfrm>
            <a:off x="2597328" y="4719347"/>
            <a:ext cx="69390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3,6 + </a:t>
            </a:r>
            <a:r>
              <a:rPr lang="en-US" sz="32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(2,5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b="1" dirty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1,1 x </a:t>
            </a:r>
            <a:r>
              <a:rPr lang="en-US" sz="32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2) </a:t>
            </a:r>
            <a:r>
              <a:rPr lang="en-US" sz="3200" b="1" dirty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= 9,1 (m</a:t>
            </a:r>
            <a:r>
              <a:rPr lang="en-US" sz="3200" b="1" baseline="30000" dirty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2</a:t>
            </a:r>
            <a:r>
              <a:rPr lang="en-US" sz="3200" b="1" dirty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)</a:t>
            </a:r>
          </a:p>
        </p:txBody>
      </p:sp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4603468" y="5304122"/>
            <a:ext cx="453876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3200" b="1" u="sng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Đáp</a:t>
            </a:r>
            <a:r>
              <a:rPr lang="en-US" sz="3200" b="1" u="sng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u="sng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số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: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b="1" baseline="-25000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xq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: 3,6 m</a:t>
            </a:r>
            <a:r>
              <a:rPr lang="en-US" sz="3200" b="1" baseline="30000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2</a:t>
            </a:r>
          </a:p>
          <a:p>
            <a:pPr eaLnBrk="1" hangingPunct="1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       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b="1" baseline="-25000" dirty="0" err="1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tp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: 9,1 m</a:t>
            </a:r>
            <a:r>
              <a:rPr lang="en-US" sz="3200" b="1" baseline="30000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2</a:t>
            </a: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616520" y="582799"/>
            <a:ext cx="106248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a)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Chiều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dài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2,5m,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chiều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rộng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1,1m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và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chiều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cao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0,5m.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HP001 5H" panose="020B0603050302020204" pitchFamily="34" charset="0"/>
              <a:cs typeface="HP001 5H" panose="020B0603050302020204" pitchFamily="34" charset="0"/>
            </a:endParaRP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2750165" y="2438346"/>
            <a:ext cx="51927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(2,5 </a:t>
            </a:r>
            <a:r>
              <a:rPr lang="en-US" sz="3200" b="1" dirty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+ </a:t>
            </a:r>
            <a:r>
              <a:rPr lang="en-US" sz="32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1,1)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b="1" dirty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2 </a:t>
            </a:r>
            <a:r>
              <a:rPr lang="en-US" sz="32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= 7,2 (m)</a:t>
            </a:r>
            <a:endParaRPr lang="en-US" sz="3200" b="1" dirty="0">
              <a:solidFill>
                <a:srgbClr val="FF0000"/>
              </a:solidFill>
              <a:latin typeface="HP001 5H" panose="020B0603050302020204" pitchFamily="34" charset="0"/>
              <a:cs typeface="HP001 5H" panose="020B0603050302020204" pitchFamily="34" charset="0"/>
            </a:endParaRP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1412041" y="2853708"/>
            <a:ext cx="1036308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Diện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tích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xung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quanh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của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hình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hộp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chữ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nhật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là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: </a:t>
            </a: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2750163" y="3494140"/>
            <a:ext cx="51927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7,2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0,5 = 3,6 (m</a:t>
            </a:r>
            <a:r>
              <a:rPr lang="en-US" sz="3200" b="1" baseline="30000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)</a:t>
            </a:r>
            <a:r>
              <a:rPr lang="en-US" sz="3200" b="1" baseline="30000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8179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32" grpId="0"/>
      <p:bldP spid="33" grpId="0"/>
      <p:bldP spid="18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4224542" y="991564"/>
            <a:ext cx="19366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Bài</a:t>
            </a:r>
            <a:r>
              <a:rPr lang="en-US" sz="3200" b="1" dirty="0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giải</a:t>
            </a:r>
            <a:endParaRPr lang="en-US" sz="3200" b="1" dirty="0">
              <a:solidFill>
                <a:srgbClr val="7030A0"/>
              </a:solidFill>
              <a:latin typeface="HP001 5H" panose="020B0603050302020204" pitchFamily="34" charset="0"/>
              <a:cs typeface="HP001 5H" panose="020B0603050302020204" pitchFamily="34" charset="0"/>
            </a:endParaRPr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1258391" y="2042738"/>
            <a:ext cx="786899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Chu vi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đáy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của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hình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hộp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chữ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nhật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là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: </a:t>
            </a:r>
          </a:p>
        </p:txBody>
      </p: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1469088" y="4267433"/>
            <a:ext cx="99424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Diện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tích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toàn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phần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của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hình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hộp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chữ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nhật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là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: </a:t>
            </a:r>
          </a:p>
        </p:txBody>
      </p:sp>
      <p:sp>
        <p:nvSpPr>
          <p:cNvPr id="32" name="Text Box 15"/>
          <p:cNvSpPr txBox="1">
            <a:spLocks noChangeArrowheads="1"/>
          </p:cNvSpPr>
          <p:nvPr/>
        </p:nvSpPr>
        <p:spPr bwMode="auto">
          <a:xfrm>
            <a:off x="1872994" y="4888987"/>
            <a:ext cx="69390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810 </a:t>
            </a:r>
            <a:r>
              <a:rPr lang="en-US" sz="3200" b="1" dirty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+ </a:t>
            </a:r>
            <a:r>
              <a:rPr lang="en-US" sz="32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(30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15)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2 </a:t>
            </a:r>
            <a:r>
              <a:rPr lang="en-US" sz="3200" b="1" dirty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= </a:t>
            </a:r>
            <a:r>
              <a:rPr lang="en-US" sz="32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1710 (dm</a:t>
            </a:r>
            <a:r>
              <a:rPr lang="en-US" sz="3200" b="1" baseline="30000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2</a:t>
            </a:r>
            <a:r>
              <a:rPr lang="en-US" sz="3200" b="1" dirty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)</a:t>
            </a:r>
          </a:p>
        </p:txBody>
      </p:sp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4962293" y="5473762"/>
            <a:ext cx="526069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3200" b="1" u="sng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Đáp</a:t>
            </a:r>
            <a:r>
              <a:rPr lang="en-US" sz="3200" b="1" u="sng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u="sng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số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: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b="1" baseline="-25000" dirty="0" err="1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xq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: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810dm</a:t>
            </a:r>
            <a:r>
              <a:rPr lang="en-US" sz="3200" b="1" baseline="30000" dirty="0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2</a:t>
            </a:r>
            <a:endParaRPr lang="en-US" sz="3200" b="1" baseline="30000" dirty="0">
              <a:solidFill>
                <a:schemeClr val="accent1">
                  <a:lumMod val="50000"/>
                </a:schemeClr>
              </a:solidFill>
              <a:latin typeface="HP001 5H" panose="020B0603050302020204" pitchFamily="34" charset="0"/>
              <a:cs typeface="HP001 5H" panose="020B0603050302020204" pitchFamily="34" charset="0"/>
            </a:endParaRPr>
          </a:p>
          <a:p>
            <a:pPr eaLnBrk="1" hangingPunct="1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       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b="1" baseline="-25000" dirty="0" err="1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tp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: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1710dm</a:t>
            </a:r>
            <a:r>
              <a:rPr lang="en-US" sz="3200" b="1" baseline="30000" dirty="0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2</a:t>
            </a:r>
            <a:endParaRPr lang="en-US" sz="3200" b="1" baseline="30000" dirty="0">
              <a:solidFill>
                <a:schemeClr val="accent1">
                  <a:lumMod val="50000"/>
                </a:schemeClr>
              </a:solidFill>
              <a:latin typeface="HP001 5H" panose="020B0603050302020204" pitchFamily="34" charset="0"/>
              <a:cs typeface="HP001 5H" panose="020B0603050302020204" pitchFamily="34" charset="0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674377" y="468344"/>
            <a:ext cx="106248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b)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Chiều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dài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3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m,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chiều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rộng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15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dm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và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chiều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cao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9 dm.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HP001 5H" panose="020B0603050302020204" pitchFamily="34" charset="0"/>
              <a:cs typeface="HP001 5H" panose="020B0603050302020204" pitchFamily="34" charset="0"/>
            </a:endParaRP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2596513" y="2638787"/>
            <a:ext cx="51927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(30 </a:t>
            </a:r>
            <a:r>
              <a:rPr lang="en-US" sz="3200" b="1" dirty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+ </a:t>
            </a:r>
            <a:r>
              <a:rPr lang="en-US" sz="32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1</a:t>
            </a:r>
            <a:r>
              <a:rPr lang="en-US" sz="3200" b="1" dirty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5</a:t>
            </a:r>
            <a:r>
              <a:rPr lang="en-US" sz="32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)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2 </a:t>
            </a:r>
            <a:r>
              <a:rPr lang="en-US" sz="32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= 90 (m)</a:t>
            </a:r>
            <a:endParaRPr lang="en-US" sz="3200" b="1" dirty="0">
              <a:solidFill>
                <a:srgbClr val="FF0000"/>
              </a:solidFill>
              <a:latin typeface="HP001 5H" panose="020B0603050302020204" pitchFamily="34" charset="0"/>
              <a:cs typeface="HP001 5H" panose="020B0603050302020204" pitchFamily="34" charset="0"/>
            </a:endParaRP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1105973" y="3024325"/>
            <a:ext cx="1036308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Diện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tích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xung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quanh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của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hình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hộp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chữ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nhật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là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: </a:t>
            </a: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2836161" y="3670960"/>
            <a:ext cx="51927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90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9 = 810 (dm</a:t>
            </a:r>
            <a:r>
              <a:rPr lang="en-US" sz="3200" b="1" baseline="30000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)</a:t>
            </a:r>
            <a:r>
              <a:rPr lang="en-US" sz="3200" b="1" baseline="30000" dirty="0" smtClean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11502" y="1618381"/>
            <a:ext cx="34663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Đổi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: 3m = 30dm</a:t>
            </a:r>
          </a:p>
        </p:txBody>
      </p:sp>
    </p:spTree>
    <p:extLst>
      <p:ext uri="{BB962C8B-B14F-4D97-AF65-F5344CB8AC3E}">
        <p14:creationId xmlns:p14="http://schemas.microsoft.com/office/powerpoint/2010/main" val="3935102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32" grpId="0"/>
      <p:bldP spid="33" grpId="0"/>
      <p:bldP spid="18" grpId="0"/>
      <p:bldP spid="19" grpId="0"/>
      <p:bldP spid="2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0188" y="95592"/>
            <a:ext cx="1063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Bài</a:t>
            </a:r>
            <a:r>
              <a:rPr lang="en-US" sz="2800" b="1" dirty="0" smtClean="0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2. </a:t>
            </a:r>
            <a:r>
              <a:rPr lang="en-US" sz="2800" b="1" dirty="0" err="1" smtClean="0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Viết</a:t>
            </a:r>
            <a:r>
              <a:rPr lang="en-US" sz="2800" b="1" dirty="0" smtClean="0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số</a:t>
            </a:r>
            <a:r>
              <a:rPr lang="en-US" sz="2800" b="1" dirty="0" smtClean="0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đo</a:t>
            </a:r>
            <a:r>
              <a:rPr lang="en-US" sz="2800" b="1" dirty="0" smtClean="0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thích</a:t>
            </a:r>
            <a:r>
              <a:rPr lang="en-US" sz="2800" b="1" dirty="0" smtClean="0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hợp</a:t>
            </a:r>
            <a:r>
              <a:rPr lang="en-US" sz="2800" b="1" dirty="0" smtClean="0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vào</a:t>
            </a:r>
            <a:r>
              <a:rPr lang="en-US" sz="2800" b="1" dirty="0" smtClean="0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ô </a:t>
            </a:r>
            <a:r>
              <a:rPr lang="en-US" sz="2800" b="1" dirty="0" err="1" smtClean="0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trống</a:t>
            </a:r>
            <a:r>
              <a:rPr lang="en-US" sz="2800" b="1" dirty="0" smtClean="0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:</a:t>
            </a:r>
            <a:endParaRPr lang="en-US" sz="2800" b="1" dirty="0">
              <a:solidFill>
                <a:srgbClr val="BE02B1"/>
              </a:solidFill>
              <a:latin typeface="HP001 5H" panose="020B0603050302020204" pitchFamily="34" charset="0"/>
              <a:cs typeface="HP001 5H" panose="020B06030503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30188" y="529175"/>
          <a:ext cx="11645152" cy="6251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57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168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112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91128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132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HP001 5H" panose="020B0603050302020204" pitchFamily="34" charset="0"/>
                          <a:cs typeface="HP001 5H" panose="020B0603050302020204" pitchFamily="34" charset="0"/>
                        </a:rPr>
                        <a:t>Hình</a:t>
                      </a:r>
                      <a:r>
                        <a:rPr lang="en-US" sz="28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HP001 5H" panose="020B0603050302020204" pitchFamily="34" charset="0"/>
                          <a:cs typeface="HP001 5H" panose="020B0603050302020204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HP001 5H" panose="020B0603050302020204" pitchFamily="34" charset="0"/>
                          <a:cs typeface="HP001 5H" panose="020B0603050302020204" pitchFamily="34" charset="0"/>
                        </a:rPr>
                        <a:t>hộp</a:t>
                      </a:r>
                      <a:r>
                        <a:rPr lang="en-US" sz="28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HP001 5H" panose="020B0603050302020204" pitchFamily="34" charset="0"/>
                          <a:cs typeface="HP001 5H" panose="020B0603050302020204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HP001 5H" panose="020B0603050302020204" pitchFamily="34" charset="0"/>
                          <a:cs typeface="HP001 5H" panose="020B0603050302020204" pitchFamily="34" charset="0"/>
                        </a:rPr>
                        <a:t>chữ</a:t>
                      </a:r>
                      <a:r>
                        <a:rPr lang="en-US" sz="28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HP001 5H" panose="020B0603050302020204" pitchFamily="34" charset="0"/>
                          <a:cs typeface="HP001 5H" panose="020B0603050302020204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HP001 5H" panose="020B0603050302020204" pitchFamily="34" charset="0"/>
                          <a:cs typeface="HP001 5H" panose="020B0603050302020204" pitchFamily="34" charset="0"/>
                        </a:rPr>
                        <a:t>nhật</a:t>
                      </a:r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HP001 5H" panose="020B0603050302020204" pitchFamily="34" charset="0"/>
                        <a:cs typeface="HP001 5H" panose="020B06030503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 smtClean="0">
                          <a:solidFill>
                            <a:srgbClr val="BE02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  <a:endParaRPr lang="en-US" sz="2800" dirty="0">
                        <a:solidFill>
                          <a:srgbClr val="BE02B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 smtClean="0">
                          <a:solidFill>
                            <a:srgbClr val="BE02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(2)</a:t>
                      </a:r>
                      <a:endParaRPr lang="en-US" sz="2800" dirty="0">
                        <a:solidFill>
                          <a:srgbClr val="BE02B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 smtClean="0">
                          <a:solidFill>
                            <a:srgbClr val="BE02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(3)</a:t>
                      </a:r>
                      <a:endParaRPr lang="en-US" sz="2800" dirty="0">
                        <a:solidFill>
                          <a:srgbClr val="BE02B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1326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HP001 5H" panose="020B0603050302020204" pitchFamily="34" charset="0"/>
                          <a:cs typeface="HP001 5H" panose="020B0603050302020204" pitchFamily="34" charset="0"/>
                        </a:rPr>
                        <a:t>Chiều</a:t>
                      </a:r>
                      <a:r>
                        <a:rPr lang="en-US" sz="28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HP001 5H" panose="020B0603050302020204" pitchFamily="34" charset="0"/>
                          <a:cs typeface="HP001 5H" panose="020B0603050302020204" pitchFamily="34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HP001 5H" panose="020B0603050302020204" pitchFamily="34" charset="0"/>
                          <a:cs typeface="HP001 5H" panose="020B0603050302020204" pitchFamily="34" charset="0"/>
                        </a:rPr>
                        <a:t>dài</a:t>
                      </a:r>
                      <a:endParaRPr lang="en-US" sz="28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HP001 5H" panose="020B0603050302020204" pitchFamily="34" charset="0"/>
                        <a:cs typeface="HP001 5H" panose="020B06030503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4m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0,4dm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1326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HP001 5H" panose="020B0603050302020204" pitchFamily="34" charset="0"/>
                          <a:cs typeface="HP001 5H" panose="020B0603050302020204" pitchFamily="34" charset="0"/>
                        </a:rPr>
                        <a:t>Chiều</a:t>
                      </a:r>
                      <a:r>
                        <a:rPr lang="en-US" sz="28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HP001 5H" panose="020B0603050302020204" pitchFamily="34" charset="0"/>
                          <a:cs typeface="HP001 5H" panose="020B0603050302020204" pitchFamily="34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HP001 5H" panose="020B0603050302020204" pitchFamily="34" charset="0"/>
                          <a:cs typeface="HP001 5H" panose="020B0603050302020204" pitchFamily="34" charset="0"/>
                        </a:rPr>
                        <a:t>rộng</a:t>
                      </a:r>
                      <a:endParaRPr lang="en-US" sz="28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HP001 5H" panose="020B0603050302020204" pitchFamily="34" charset="0"/>
                        <a:cs typeface="HP001 5H" panose="020B06030503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3m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0,4dm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1326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HP001 5H" panose="020B0603050302020204" pitchFamily="34" charset="0"/>
                          <a:cs typeface="HP001 5H" panose="020B0603050302020204" pitchFamily="34" charset="0"/>
                        </a:rPr>
                        <a:t>Chiều</a:t>
                      </a:r>
                      <a:r>
                        <a:rPr lang="en-US" sz="28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HP001 5H" panose="020B0603050302020204" pitchFamily="34" charset="0"/>
                          <a:cs typeface="HP001 5H" panose="020B0603050302020204" pitchFamily="34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HP001 5H" panose="020B0603050302020204" pitchFamily="34" charset="0"/>
                          <a:cs typeface="HP001 5H" panose="020B0603050302020204" pitchFamily="34" charset="0"/>
                        </a:rPr>
                        <a:t>cao</a:t>
                      </a:r>
                      <a:endParaRPr lang="en-US" sz="28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HP001 5H" panose="020B0603050302020204" pitchFamily="34" charset="0"/>
                        <a:cs typeface="HP001 5H" panose="020B06030503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5m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0,4dm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1326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HP001 5H" panose="020B0603050302020204" pitchFamily="34" charset="0"/>
                          <a:cs typeface="HP001 5H" panose="020B0603050302020204" pitchFamily="34" charset="0"/>
                        </a:rPr>
                        <a:t>Chu</a:t>
                      </a:r>
                      <a:r>
                        <a:rPr lang="en-US" sz="28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HP001 5H" panose="020B0603050302020204" pitchFamily="34" charset="0"/>
                          <a:cs typeface="HP001 5H" panose="020B0603050302020204" pitchFamily="34" charset="0"/>
                        </a:rPr>
                        <a:t> vi </a:t>
                      </a:r>
                      <a:r>
                        <a:rPr lang="en-US" sz="28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HP001 5H" panose="020B0603050302020204" pitchFamily="34" charset="0"/>
                          <a:cs typeface="HP001 5H" panose="020B0603050302020204" pitchFamily="34" charset="0"/>
                        </a:rPr>
                        <a:t>mặt</a:t>
                      </a:r>
                      <a:r>
                        <a:rPr lang="en-US" sz="28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HP001 5H" panose="020B0603050302020204" pitchFamily="34" charset="0"/>
                          <a:cs typeface="HP001 5H" panose="020B0603050302020204" pitchFamily="34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HP001 5H" panose="020B0603050302020204" pitchFamily="34" charset="0"/>
                          <a:cs typeface="HP001 5H" panose="020B0603050302020204" pitchFamily="34" charset="0"/>
                        </a:rPr>
                        <a:t>đáy</a:t>
                      </a:r>
                      <a:endParaRPr lang="en-US" sz="28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HP001 5H" panose="020B0603050302020204" pitchFamily="34" charset="0"/>
                        <a:cs typeface="HP001 5H" panose="020B06030503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2cm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1326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HP001 5H" panose="020B0603050302020204" pitchFamily="34" charset="0"/>
                          <a:cs typeface="HP001 5H" panose="020B0603050302020204" pitchFamily="34" charset="0"/>
                        </a:rPr>
                        <a:t>Diện</a:t>
                      </a:r>
                      <a:r>
                        <a:rPr lang="en-US" sz="28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HP001 5H" panose="020B0603050302020204" pitchFamily="34" charset="0"/>
                          <a:cs typeface="HP001 5H" panose="020B0603050302020204" pitchFamily="34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HP001 5H" panose="020B0603050302020204" pitchFamily="34" charset="0"/>
                          <a:cs typeface="HP001 5H" panose="020B0603050302020204" pitchFamily="34" charset="0"/>
                        </a:rPr>
                        <a:t>tích</a:t>
                      </a:r>
                      <a:r>
                        <a:rPr lang="en-US" sz="28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HP001 5H" panose="020B0603050302020204" pitchFamily="34" charset="0"/>
                          <a:cs typeface="HP001 5H" panose="020B0603050302020204" pitchFamily="34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HP001 5H" panose="020B0603050302020204" pitchFamily="34" charset="0"/>
                          <a:cs typeface="HP001 5H" panose="020B0603050302020204" pitchFamily="34" charset="0"/>
                        </a:rPr>
                        <a:t>xung</a:t>
                      </a:r>
                      <a:r>
                        <a:rPr lang="en-US" sz="28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HP001 5H" panose="020B0603050302020204" pitchFamily="34" charset="0"/>
                          <a:cs typeface="HP001 5H" panose="020B0603050302020204" pitchFamily="34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HP001 5H" panose="020B0603050302020204" pitchFamily="34" charset="0"/>
                          <a:cs typeface="HP001 5H" panose="020B0603050302020204" pitchFamily="34" charset="0"/>
                        </a:rPr>
                        <a:t>quanh</a:t>
                      </a:r>
                      <a:endParaRPr lang="en-US" sz="28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HP001 5H" panose="020B0603050302020204" pitchFamily="34" charset="0"/>
                        <a:cs typeface="HP001 5H" panose="020B06030503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3692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HP001 5H" panose="020B0603050302020204" pitchFamily="34" charset="0"/>
                          <a:cs typeface="HP001 5H" panose="020B0603050302020204" pitchFamily="34" charset="0"/>
                        </a:rPr>
                        <a:t>Diện</a:t>
                      </a:r>
                      <a:r>
                        <a:rPr lang="en-US" sz="28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HP001 5H" panose="020B0603050302020204" pitchFamily="34" charset="0"/>
                          <a:cs typeface="HP001 5H" panose="020B0603050302020204" pitchFamily="34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HP001 5H" panose="020B0603050302020204" pitchFamily="34" charset="0"/>
                          <a:cs typeface="HP001 5H" panose="020B0603050302020204" pitchFamily="34" charset="0"/>
                        </a:rPr>
                        <a:t>tích</a:t>
                      </a:r>
                      <a:r>
                        <a:rPr lang="en-US" sz="28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HP001 5H" panose="020B0603050302020204" pitchFamily="34" charset="0"/>
                          <a:cs typeface="HP001 5H" panose="020B0603050302020204" pitchFamily="34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HP001 5H" panose="020B0603050302020204" pitchFamily="34" charset="0"/>
                          <a:cs typeface="HP001 5H" panose="020B0603050302020204" pitchFamily="34" charset="0"/>
                        </a:rPr>
                        <a:t>toàn</a:t>
                      </a:r>
                      <a:r>
                        <a:rPr lang="en-US" sz="28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HP001 5H" panose="020B0603050302020204" pitchFamily="34" charset="0"/>
                          <a:cs typeface="HP001 5H" panose="020B0603050302020204" pitchFamily="34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HP001 5H" panose="020B0603050302020204" pitchFamily="34" charset="0"/>
                          <a:cs typeface="HP001 5H" panose="020B0603050302020204" pitchFamily="34" charset="0"/>
                        </a:rPr>
                        <a:t>phần</a:t>
                      </a:r>
                      <a:endParaRPr lang="en-US" sz="28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HP001 5H" panose="020B0603050302020204" pitchFamily="34" charset="0"/>
                        <a:cs typeface="HP001 5H" panose="020B06030503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en-US" sz="2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02206" y="4782711"/>
            <a:ext cx="11026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70m</a:t>
            </a:r>
            <a:r>
              <a:rPr lang="en-US" sz="28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13902" y="4230051"/>
            <a:ext cx="11026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14m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02206" y="5560124"/>
            <a:ext cx="11026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94m</a:t>
            </a:r>
            <a:r>
              <a:rPr lang="en-US" sz="28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869654" y="3968441"/>
            <a:ext cx="16597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1,6dm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869653" y="4655453"/>
            <a:ext cx="16597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0,64dm</a:t>
            </a:r>
            <a:r>
              <a:rPr lang="en-US" sz="28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869653" y="5462664"/>
            <a:ext cx="16597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0,96dm</a:t>
            </a:r>
            <a:r>
              <a:rPr lang="en-US" sz="28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Object 1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9928492"/>
              </p:ext>
            </p:extLst>
          </p:nvPr>
        </p:nvGraphicFramePr>
        <p:xfrm>
          <a:off x="7292483" y="1334633"/>
          <a:ext cx="687388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" name="Equation" r:id="rId3" imgW="342720" imgH="393480" progId="Equation.DSMT4">
                  <p:embed/>
                </p:oleObj>
              </mc:Choice>
              <mc:Fallback>
                <p:oleObj name="Equation" r:id="rId3" imgW="3427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2483" y="1334633"/>
                        <a:ext cx="687388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4145706"/>
              </p:ext>
            </p:extLst>
          </p:nvPr>
        </p:nvGraphicFramePr>
        <p:xfrm>
          <a:off x="7292483" y="3016332"/>
          <a:ext cx="660400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" name="Equation" r:id="rId5" imgW="330057" imgH="393529" progId="Equation.3">
                  <p:embed/>
                </p:oleObj>
              </mc:Choice>
              <mc:Fallback>
                <p:oleObj name="Equation" r:id="rId5" imgW="33005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2483" y="3016332"/>
                        <a:ext cx="660400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58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523884689"/>
              </p:ext>
            </p:extLst>
          </p:nvPr>
        </p:nvGraphicFramePr>
        <p:xfrm>
          <a:off x="7179192" y="5462664"/>
          <a:ext cx="482170" cy="8789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" name="Equation" r:id="rId7" imgW="215640" imgH="393480" progId="Equation.3">
                  <p:embed/>
                </p:oleObj>
              </mc:Choice>
              <mc:Fallback>
                <p:oleObj name="Equation" r:id="rId7" imgW="215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9192" y="5462664"/>
                        <a:ext cx="482170" cy="8789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9518738"/>
              </p:ext>
            </p:extLst>
          </p:nvPr>
        </p:nvGraphicFramePr>
        <p:xfrm>
          <a:off x="7280577" y="2196030"/>
          <a:ext cx="711200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" name="Equation" r:id="rId9" imgW="355320" imgH="393480" progId="Equation.DSMT4">
                  <p:embed/>
                </p:oleObj>
              </mc:Choice>
              <mc:Fallback>
                <p:oleObj name="Equation" r:id="rId9" imgW="355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0577" y="2196030"/>
                        <a:ext cx="711200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78473"/>
              </p:ext>
            </p:extLst>
          </p:nvPr>
        </p:nvGraphicFramePr>
        <p:xfrm>
          <a:off x="7280577" y="4596960"/>
          <a:ext cx="279400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" name="Equation" r:id="rId11" imgW="139680" imgH="393480" progId="Equation.3">
                  <p:embed/>
                </p:oleObj>
              </mc:Choice>
              <mc:Fallback>
                <p:oleObj name="Equation" r:id="rId11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0577" y="4596960"/>
                        <a:ext cx="279400" cy="788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7475272" y="4695120"/>
            <a:ext cx="11026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68851" y="5604075"/>
            <a:ext cx="11026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en-US" sz="28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111899"/>
              </p:ext>
            </p:extLst>
          </p:nvPr>
        </p:nvGraphicFramePr>
        <p:xfrm>
          <a:off x="-1" y="-9731"/>
          <a:ext cx="11931805" cy="6878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31805"/>
              </a:tblGrid>
              <a:tr h="6878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6744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3" grpId="0"/>
      <p:bldP spid="14" grpId="0"/>
      <p:bldP spid="15" grpId="0"/>
      <p:bldP spid="20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90092" y="592533"/>
            <a:ext cx="10624838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3200" b="1" dirty="0" err="1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Bài</a:t>
            </a:r>
            <a:r>
              <a:rPr lang="en-US" sz="3200" b="1" dirty="0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3: </a:t>
            </a:r>
            <a:r>
              <a:rPr lang="en-US" sz="3200" b="1" dirty="0" err="1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Một</a:t>
            </a:r>
            <a:r>
              <a:rPr lang="en-US" sz="3200" b="1" dirty="0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hình</a:t>
            </a:r>
            <a:r>
              <a:rPr lang="en-US" sz="3200" b="1" dirty="0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lập</a:t>
            </a:r>
            <a:r>
              <a:rPr lang="en-US" sz="3200" b="1" dirty="0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phương</a:t>
            </a:r>
            <a:r>
              <a:rPr lang="en-US" sz="3200" b="1" dirty="0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có</a:t>
            </a:r>
            <a:r>
              <a:rPr lang="en-US" sz="3200" b="1" dirty="0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cạnh</a:t>
            </a:r>
            <a:r>
              <a:rPr lang="en-US" sz="3200" b="1" dirty="0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4cm, </a:t>
            </a:r>
            <a:r>
              <a:rPr lang="en-US" sz="3200" b="1" dirty="0" err="1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nếu</a:t>
            </a:r>
            <a:r>
              <a:rPr lang="en-US" sz="3200" b="1" dirty="0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gấp</a:t>
            </a:r>
            <a:r>
              <a:rPr lang="en-US" sz="3200" b="1" dirty="0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cạnh</a:t>
            </a:r>
            <a:r>
              <a:rPr lang="en-US" sz="3200" b="1" dirty="0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của</a:t>
            </a:r>
            <a:r>
              <a:rPr lang="en-US" sz="3200" b="1" dirty="0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hình</a:t>
            </a:r>
            <a:r>
              <a:rPr lang="en-US" sz="3200" b="1" dirty="0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lập</a:t>
            </a:r>
            <a:r>
              <a:rPr lang="en-US" sz="3200" b="1" dirty="0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phương</a:t>
            </a:r>
            <a:r>
              <a:rPr lang="en-US" sz="3200" b="1" dirty="0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lên</a:t>
            </a:r>
            <a:r>
              <a:rPr lang="en-US" sz="3200" b="1" dirty="0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3 </a:t>
            </a:r>
            <a:r>
              <a:rPr lang="en-US" sz="3200" b="1" dirty="0" err="1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lần</a:t>
            </a:r>
            <a:r>
              <a:rPr lang="en-US" sz="3200" b="1" dirty="0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thì</a:t>
            </a:r>
            <a:r>
              <a:rPr lang="en-US" sz="3200" b="1" dirty="0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diện</a:t>
            </a:r>
            <a:r>
              <a:rPr lang="en-US" sz="3200" b="1" dirty="0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tích</a:t>
            </a:r>
            <a:r>
              <a:rPr lang="en-US" sz="3200" b="1" dirty="0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xung</a:t>
            </a:r>
            <a:r>
              <a:rPr lang="en-US" sz="3200" b="1" dirty="0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quanh</a:t>
            </a:r>
            <a:r>
              <a:rPr lang="en-US" sz="3200" b="1" dirty="0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và</a:t>
            </a:r>
            <a:r>
              <a:rPr lang="en-US" sz="3200" b="1" dirty="0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diện</a:t>
            </a:r>
            <a:r>
              <a:rPr lang="en-US" sz="3200" b="1" dirty="0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tích</a:t>
            </a:r>
            <a:r>
              <a:rPr lang="en-US" sz="3200" b="1" dirty="0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toàn</a:t>
            </a:r>
            <a:r>
              <a:rPr lang="en-US" sz="3200" b="1" dirty="0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phần</a:t>
            </a:r>
            <a:r>
              <a:rPr lang="en-US" sz="3200" b="1" dirty="0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của</a:t>
            </a:r>
            <a:r>
              <a:rPr lang="en-US" sz="3200" b="1" dirty="0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nó</a:t>
            </a:r>
            <a:r>
              <a:rPr lang="en-US" sz="3200" b="1" dirty="0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gấp</a:t>
            </a:r>
            <a:r>
              <a:rPr lang="en-US" sz="3200" b="1" dirty="0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lên</a:t>
            </a:r>
            <a:r>
              <a:rPr lang="en-US" sz="3200" b="1" dirty="0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bao</a:t>
            </a:r>
            <a:r>
              <a:rPr lang="en-US" sz="3200" b="1" dirty="0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nhiêu</a:t>
            </a:r>
            <a:r>
              <a:rPr lang="en-US" sz="3200" b="1" dirty="0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lần</a:t>
            </a:r>
            <a:r>
              <a:rPr lang="en-US" sz="3200" b="1" dirty="0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? </a:t>
            </a:r>
            <a:r>
              <a:rPr lang="en-US" sz="3200" b="1" dirty="0" err="1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Tại</a:t>
            </a:r>
            <a:r>
              <a:rPr lang="en-US" sz="3200" b="1" dirty="0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sao</a:t>
            </a:r>
            <a:r>
              <a:rPr lang="en-US" sz="3200" b="1" dirty="0" smtClean="0">
                <a:solidFill>
                  <a:srgbClr val="00206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?</a:t>
            </a:r>
            <a:endParaRPr lang="en-US" sz="3200" b="1" dirty="0">
              <a:solidFill>
                <a:srgbClr val="002060"/>
              </a:solidFill>
              <a:latin typeface="HP001 5H" panose="020B0603050302020204" pitchFamily="34" charset="0"/>
              <a:cs typeface="HP001 5H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33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2409865" y="960414"/>
            <a:ext cx="43492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Sxq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a x a x 4 </a:t>
            </a: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2084745" y="1578476"/>
            <a:ext cx="78758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2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Sxq</a:t>
            </a:r>
            <a:r>
              <a:rPr lang="en-US" sz="3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3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x (a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3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3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x a x 4 </a:t>
            </a:r>
          </a:p>
        </p:txBody>
      </p:sp>
      <p:sp>
        <p:nvSpPr>
          <p:cNvPr id="39" name="Right Brace 38"/>
          <p:cNvSpPr/>
          <p:nvPr/>
        </p:nvSpPr>
        <p:spPr>
          <a:xfrm rot="5400000">
            <a:off x="8648635" y="1587356"/>
            <a:ext cx="272569" cy="1256671"/>
          </a:xfrm>
          <a:prstGeom prst="rightBrace">
            <a:avLst>
              <a:gd name="adj1" fmla="val 8333"/>
              <a:gd name="adj2" fmla="val 51239"/>
            </a:avLst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2409865" y="2890435"/>
            <a:ext cx="428033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Stp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a x a x 6 </a:t>
            </a: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1982954" y="3508496"/>
            <a:ext cx="80794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2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Stp</a:t>
            </a:r>
            <a:r>
              <a:rPr lang="en-US" sz="3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3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 x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x (a x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3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x 6 =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3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(a x a) x 6 </a:t>
            </a:r>
          </a:p>
        </p:txBody>
      </p: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1105165" y="4976572"/>
            <a:ext cx="1019907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"/>
              </a:spcBef>
            </a:pPr>
            <a:r>
              <a:rPr lang="en-US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200" b="1" dirty="0" err="1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Nếu</a:t>
            </a:r>
            <a:r>
              <a:rPr lang="en-US" sz="3200" b="1" dirty="0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gấp</a:t>
            </a:r>
            <a:r>
              <a:rPr lang="en-US" sz="3200" b="1" dirty="0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cạnh</a:t>
            </a:r>
            <a:r>
              <a:rPr lang="en-US" sz="3200" b="1" dirty="0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của</a:t>
            </a:r>
            <a:r>
              <a:rPr lang="en-US" sz="3200" b="1" dirty="0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hình</a:t>
            </a:r>
            <a:r>
              <a:rPr lang="en-US" sz="3200" b="1" dirty="0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lập</a:t>
            </a:r>
            <a:r>
              <a:rPr lang="en-US" sz="3200" b="1" dirty="0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phương</a:t>
            </a:r>
            <a:r>
              <a:rPr lang="en-US" sz="3200" b="1" dirty="0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lên</a:t>
            </a:r>
            <a:r>
              <a:rPr lang="en-US" sz="3200" b="1" dirty="0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3 </a:t>
            </a:r>
            <a:r>
              <a:rPr lang="en-US" sz="3200" b="1" dirty="0" err="1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lần</a:t>
            </a:r>
            <a:r>
              <a:rPr lang="en-US" sz="3200" b="1" dirty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thì</a:t>
            </a:r>
            <a:r>
              <a:rPr lang="en-US" sz="3200" b="1" dirty="0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diện</a:t>
            </a:r>
            <a:r>
              <a:rPr lang="en-US" sz="3200" b="1" dirty="0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tích</a:t>
            </a:r>
            <a:r>
              <a:rPr lang="en-US" sz="3200" b="1" dirty="0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xung</a:t>
            </a:r>
            <a:r>
              <a:rPr lang="en-US" sz="3200" b="1" dirty="0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quanh</a:t>
            </a:r>
            <a:r>
              <a:rPr lang="en-US" sz="3200" b="1" dirty="0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và</a:t>
            </a:r>
            <a:r>
              <a:rPr lang="en-US" sz="3200" b="1" dirty="0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diện</a:t>
            </a:r>
            <a:r>
              <a:rPr lang="en-US" sz="3200" b="1" dirty="0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tích</a:t>
            </a:r>
            <a:r>
              <a:rPr lang="en-US" sz="3200" b="1" dirty="0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toàn</a:t>
            </a:r>
            <a:r>
              <a:rPr lang="en-US" sz="3200" b="1" dirty="0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phần</a:t>
            </a:r>
            <a:r>
              <a:rPr lang="en-US" sz="3200" b="1" dirty="0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của</a:t>
            </a:r>
            <a:r>
              <a:rPr lang="en-US" sz="3200" b="1" dirty="0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nó</a:t>
            </a:r>
            <a:r>
              <a:rPr lang="en-US" sz="3200" b="1" dirty="0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gấp</a:t>
            </a:r>
            <a:r>
              <a:rPr lang="en-US" sz="3200" b="1" dirty="0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 err="1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lên</a:t>
            </a:r>
            <a:r>
              <a:rPr lang="en-US" sz="3200" b="1" dirty="0">
                <a:solidFill>
                  <a:srgbClr val="BE02B1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9 </a:t>
            </a:r>
            <a:r>
              <a:rPr lang="en-US" sz="3200" b="1" dirty="0" err="1">
                <a:solidFill>
                  <a:srgbClr val="FF0000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lần</a:t>
            </a:r>
            <a:r>
              <a:rPr lang="en-US" sz="3200" b="1" dirty="0">
                <a:solidFill>
                  <a:schemeClr val="accent2"/>
                </a:solidFill>
                <a:latin typeface="HP001 5H" panose="020B0603050302020204" pitchFamily="34" charset="0"/>
                <a:cs typeface="HP001 5H" panose="020B0603050302020204" pitchFamily="34" charset="0"/>
              </a:rPr>
              <a:t>.</a:t>
            </a:r>
          </a:p>
        </p:txBody>
      </p:sp>
      <p:sp>
        <p:nvSpPr>
          <p:cNvPr id="43" name="Right Brace 42"/>
          <p:cNvSpPr/>
          <p:nvPr/>
        </p:nvSpPr>
        <p:spPr>
          <a:xfrm rot="5400000">
            <a:off x="8817623" y="3421956"/>
            <a:ext cx="161548" cy="1554735"/>
          </a:xfrm>
          <a:prstGeom prst="rightBrace">
            <a:avLst>
              <a:gd name="adj1" fmla="val 8333"/>
              <a:gd name="adj2" fmla="val 51239"/>
            </a:avLst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7695278" y="2247095"/>
            <a:ext cx="23711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Sxq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endParaRPr 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7790978" y="4177115"/>
            <a:ext cx="230223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Stp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endParaRPr 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857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 animBg="1"/>
      <p:bldP spid="40" grpId="0"/>
      <p:bldP spid="41" grpId="0"/>
      <p:bldP spid="42" grpId="0"/>
      <p:bldP spid="43" grpId="0" animBg="1"/>
      <p:bldP spid="14" grpId="0"/>
      <p:bldP spid="15" grpId="0"/>
    </p:bldLst>
  </p:timing>
</p:sld>
</file>

<file path=ppt/theme/theme1.xml><?xml version="1.0" encoding="utf-8"?>
<a:theme xmlns:a="http://schemas.openxmlformats.org/drawingml/2006/main" name="bang trang o l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ambr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g trang o ly" id="{4AC57870-4818-4482-B451-7E4A51208F7E}" vid="{0320714F-BF6F-4276-84EF-45EAAF77DB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bang trang o ly</Template>
  <TotalTime>166</TotalTime>
  <Words>897</Words>
  <Application>Microsoft Office PowerPoint</Application>
  <PresentationFormat>Widescreen</PresentationFormat>
  <Paragraphs>101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</vt:lpstr>
      <vt:lpstr>HP001 5H</vt:lpstr>
      <vt:lpstr>Times New Roman</vt:lpstr>
      <vt:lpstr>bang trang o ly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Định Lê</dc:creator>
  <cp:lastModifiedBy>Nam</cp:lastModifiedBy>
  <cp:revision>22</cp:revision>
  <cp:lastPrinted>2022-02-14T13:11:17Z</cp:lastPrinted>
  <dcterms:created xsi:type="dcterms:W3CDTF">2020-04-05T03:06:33Z</dcterms:created>
  <dcterms:modified xsi:type="dcterms:W3CDTF">2024-02-13T12:47:23Z</dcterms:modified>
</cp:coreProperties>
</file>