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61" r:id="rId4"/>
    <p:sldId id="280" r:id="rId5"/>
    <p:sldId id="281" r:id="rId6"/>
    <p:sldId id="282" r:id="rId7"/>
    <p:sldId id="263" r:id="rId8"/>
    <p:sldId id="283" r:id="rId9"/>
    <p:sldId id="284" r:id="rId10"/>
    <p:sldId id="285" r:id="rId11"/>
    <p:sldId id="28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6D3"/>
    <a:srgbClr val="F5BC83"/>
    <a:srgbClr val="996633"/>
    <a:srgbClr val="3770B4"/>
    <a:srgbClr val="6490C5"/>
    <a:srgbClr val="608EC3"/>
    <a:srgbClr val="FD7777"/>
    <a:srgbClr val="8AC7FA"/>
    <a:srgbClr val="FA86DC"/>
    <a:srgbClr val="F7A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6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A70BC-9E57-46EC-9F6D-C1C2882D36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2701B1-D6E0-4AFC-911D-FB9AB377A1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966BD-7305-4476-A84A-E114D518D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03348-2AD4-4BAB-BFB2-363076A782DE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B538B-8E84-4D53-95A3-F81A9E10B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5BA22-2114-47FF-B7FC-EF390839C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6083-CE78-4624-B991-B7D91EB8F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1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595E5-F8EE-4089-B668-C5FF05C5A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C87378-9F79-4D05-9684-0DEB5CD2F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B06C8-609D-4AFE-AC1F-DF837FD26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03348-2AD4-4BAB-BFB2-363076A782DE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12495-0E49-48AE-8051-0D2C99919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7B6C9-C68A-461C-90AA-A66A553D5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6083-CE78-4624-B991-B7D91EB8F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41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B51C7C-2742-4380-B1A2-D06053B3B7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7D359D-D072-45B1-B726-7E29E966E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EEEE2-40D9-44B1-A6A7-E226EE3BC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03348-2AD4-4BAB-BFB2-363076A782DE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68D74-2B9E-4C6E-8195-129A2345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3150F-9164-4E49-9FAF-73F554BFF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6083-CE78-4624-B991-B7D91EB8F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3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448CB-F34F-4943-890D-CFBF3D2B0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095D9-7F75-4594-BFBD-DD56DC9D8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3CFE0-777A-40E8-89C1-69C22BD80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03348-2AD4-4BAB-BFB2-363076A782DE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73995-F035-402C-A117-46A74D3AD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A566C-0058-403B-A403-C33C7AB68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6083-CE78-4624-B991-B7D91EB8F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5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DAA3B-5571-43AC-9781-848840DB4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CDD04-6E34-4E93-BE76-2502ABA83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D89F7-13F2-492D-B2F6-094FC4AA4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03348-2AD4-4BAB-BFB2-363076A782DE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4DEB3-29B8-4E90-819D-7F867EB82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B525B-0BB8-40E9-8E76-907EE75A9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6083-CE78-4624-B991-B7D91EB8F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4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5E95F-746A-46EB-83BF-275B1610C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3D027-CB2A-4EC7-AF6E-1D443F5EE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7671F-92C4-4E6C-B600-6C0165684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2CA55F-DC5D-45CF-B0A7-5D044F945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03348-2AD4-4BAB-BFB2-363076A782DE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5D0318-F65C-41B3-A9E4-D5ADDCFE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845EB7-AB88-4A95-A4AF-424ED2E0A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6083-CE78-4624-B991-B7D91EB8F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26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6CD92-24F6-4365-9A90-1B3DE906F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7E5AA-66AC-49F4-916D-619559ECD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03D41-42E8-40C8-9B94-62D91102D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B70078-DCC0-4816-9B66-F4ECF09D5B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E89AEE-F94B-47F1-9E4F-E7CBD13C96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C63206-1E2E-4F68-8AAB-2E92A2CCE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03348-2AD4-4BAB-BFB2-363076A782DE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E3E030-15E3-4E88-9216-2925B2D1E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8784D4-C187-486F-AD92-D64D7E1B1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6083-CE78-4624-B991-B7D91EB8F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93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ADF22-40DA-4DC4-84A9-3D17F809B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A2ED12-DCB4-444A-B7F4-803C1BD20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03348-2AD4-4BAB-BFB2-363076A782DE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0C71FA-457F-46E7-8C21-C791E74F2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99D222-2F40-42CC-B606-39386636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6083-CE78-4624-B991-B7D91EB8F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71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A103CA-5193-419B-9644-E52A68D69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03348-2AD4-4BAB-BFB2-363076A782DE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7C2523-460A-446B-A16A-64CA8A037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42C7D-8931-4090-85E5-F5818BF77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6083-CE78-4624-B991-B7D91EB8F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28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31898-86B5-41B4-909E-9436A40F0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145B8-054F-4EDF-AFC1-F77B0D091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E2768-C22F-49E8-9588-3D5B0B3EED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9BE51-A16B-451B-838D-096F9EABD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03348-2AD4-4BAB-BFB2-363076A782DE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08A900-309F-4875-AD53-791B18E9A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B60AF-1ECD-416C-9FE0-0CC3499E4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6083-CE78-4624-B991-B7D91EB8F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44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6F840-5DA7-4588-8834-0FA12A7A7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F9ABF-FF56-48FD-B06D-6E536E7A42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7DE335-3474-46CC-835D-2BF5CD0A17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32F1D-BEA3-41E9-847D-7F34CE1DD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03348-2AD4-4BAB-BFB2-363076A782DE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A18114-B7DE-4596-97F3-5F9A8374E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4B4004-3FF8-432B-90AB-2B7CC565D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6083-CE78-4624-B991-B7D91EB8F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1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7467B3-3B43-4270-BC10-FB3B8FA88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58B274-C4D3-45A3-9B1D-D1139514D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A7EDC-76B3-4DD1-A9F9-02A721AC4E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03348-2AD4-4BAB-BFB2-363076A782DE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192E4-5C88-4DDE-8D25-EBC05DC083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7AD49-AFCC-4FA2-8BB4-9771907793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96083-CE78-4624-B991-B7D91EB8F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3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8822EB-C859-4D66-99F7-6D21A5AA42B6}"/>
              </a:ext>
            </a:extLst>
          </p:cNvPr>
          <p:cNvSpPr txBox="1"/>
          <p:nvPr/>
        </p:nvSpPr>
        <p:spPr>
          <a:xfrm>
            <a:off x="3230880" y="2958274"/>
            <a:ext cx="70729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>
                <a:latin typeface="Ganh Regular" panose="02000000000000000000" pitchFamily="50" charset="0"/>
              </a:rPr>
              <a:t>Toán</a:t>
            </a:r>
          </a:p>
          <a:p>
            <a:pPr algn="ctr"/>
            <a:r>
              <a:rPr lang="vi-VN" sz="4400" b="1">
                <a:solidFill>
                  <a:srgbClr val="0070C0"/>
                </a:solidFill>
                <a:latin typeface="Ganh Regular" panose="02000000000000000000" pitchFamily="50" charset="0"/>
              </a:rPr>
              <a:t>Luyện tập chung (Tiết 2)</a:t>
            </a:r>
            <a:endParaRPr lang="en-US" sz="4400" b="1">
              <a:solidFill>
                <a:srgbClr val="0070C0"/>
              </a:solidFill>
              <a:latin typeface="Ganh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411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8E18E7-F541-475E-9A29-F3709DE4B6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2424" r="14165" b="87879"/>
          <a:stretch/>
        </p:blipFill>
        <p:spPr>
          <a:xfrm>
            <a:off x="0" y="9525"/>
            <a:ext cx="12145566" cy="962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3D4E0B-F4A0-4CB9-9D5B-796324BE96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3" t="13737" r="37246" b="34547"/>
          <a:stretch/>
        </p:blipFill>
        <p:spPr>
          <a:xfrm>
            <a:off x="46434" y="971549"/>
            <a:ext cx="6478192" cy="48397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2FFD03-45B8-4075-9E3F-9F4D5AE94FAB}"/>
              </a:ext>
            </a:extLst>
          </p:cNvPr>
          <p:cNvSpPr txBox="1"/>
          <p:nvPr/>
        </p:nvSpPr>
        <p:spPr>
          <a:xfrm>
            <a:off x="6640997" y="971549"/>
            <a:ext cx="55620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/>
              <a:t>Đọc bảng trên và cho biết:</a:t>
            </a:r>
          </a:p>
          <a:p>
            <a:pPr algn="just"/>
            <a:r>
              <a:rPr lang="vi-VN" sz="3600">
                <a:solidFill>
                  <a:srgbClr val="00B050"/>
                </a:solidFill>
              </a:rPr>
              <a:t>a) Gia đình cô Lan đã chi tiêu tất cả bao nhiêu tiền vào tháng 8?</a:t>
            </a:r>
          </a:p>
          <a:p>
            <a:pPr algn="just"/>
            <a:r>
              <a:rPr lang="vi-VN" sz="3600">
                <a:solidFill>
                  <a:srgbClr val="0070C0"/>
                </a:solidFill>
              </a:rPr>
              <a:t>b) Gia đình cô Lan đã chi bao nhiêu phần trăm cho tiền ăn? </a:t>
            </a:r>
            <a:r>
              <a:rPr lang="vi-VN" sz="3600">
                <a:solidFill>
                  <a:srgbClr val="FF0000"/>
                </a:solidFill>
              </a:rPr>
              <a:t>Bao nhiêu phần trăm cho tiết kiệm?</a:t>
            </a:r>
            <a:endParaRPr lang="en-US" sz="360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0B81E6-F2D3-4FFA-BD26-9F6A29B8C9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4" t="29360" r="15846" b="22830"/>
          <a:stretch/>
        </p:blipFill>
        <p:spPr>
          <a:xfrm>
            <a:off x="11066145" y="4819650"/>
            <a:ext cx="1125855" cy="20288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7F09BF-5CFD-4C1B-B13C-D5AC5565775A}"/>
              </a:ext>
            </a:extLst>
          </p:cNvPr>
          <p:cNvSpPr txBox="1"/>
          <p:nvPr/>
        </p:nvSpPr>
        <p:spPr>
          <a:xfrm>
            <a:off x="180976" y="6050460"/>
            <a:ext cx="5248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>
                <a:solidFill>
                  <a:srgbClr val="996633"/>
                </a:solidFill>
              </a:rPr>
              <a:t>Thảo luận nhóm 2 </a:t>
            </a:r>
            <a:endParaRPr lang="en-US" sz="4400">
              <a:solidFill>
                <a:srgbClr val="99663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59F9BF-7155-4870-86AB-5F7199999264}"/>
              </a:ext>
            </a:extLst>
          </p:cNvPr>
          <p:cNvSpPr/>
          <p:nvPr/>
        </p:nvSpPr>
        <p:spPr>
          <a:xfrm>
            <a:off x="4400550" y="2009775"/>
            <a:ext cx="1885950" cy="370522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82D9CE-9066-40DB-9497-0E8C027BFF13}"/>
              </a:ext>
            </a:extLst>
          </p:cNvPr>
          <p:cNvSpPr/>
          <p:nvPr/>
        </p:nvSpPr>
        <p:spPr>
          <a:xfrm>
            <a:off x="4552950" y="2105025"/>
            <a:ext cx="1554480" cy="4572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103CD0-4FA0-4FF7-A60C-E487F00D0D04}"/>
              </a:ext>
            </a:extLst>
          </p:cNvPr>
          <p:cNvSpPr/>
          <p:nvPr/>
        </p:nvSpPr>
        <p:spPr>
          <a:xfrm>
            <a:off x="4591050" y="4619625"/>
            <a:ext cx="155448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46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8E18E7-F541-475E-9A29-F3709DE4B6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2424" r="14165" b="87879"/>
          <a:stretch/>
        </p:blipFill>
        <p:spPr>
          <a:xfrm>
            <a:off x="0" y="9525"/>
            <a:ext cx="12145566" cy="962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3D4E0B-F4A0-4CB9-9D5B-796324BE96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3" t="13737" r="37246" b="34547"/>
          <a:stretch/>
        </p:blipFill>
        <p:spPr>
          <a:xfrm>
            <a:off x="46434" y="971549"/>
            <a:ext cx="6478192" cy="48397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2FFD03-45B8-4075-9E3F-9F4D5AE94FAB}"/>
              </a:ext>
            </a:extLst>
          </p:cNvPr>
          <p:cNvSpPr txBox="1"/>
          <p:nvPr/>
        </p:nvSpPr>
        <p:spPr>
          <a:xfrm>
            <a:off x="6640997" y="971549"/>
            <a:ext cx="55620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>
                <a:solidFill>
                  <a:srgbClr val="00B050"/>
                </a:solidFill>
              </a:rPr>
              <a:t>a) Gia đình cô Lan đã chi tiêu 	………... vào tháng 8.</a:t>
            </a:r>
          </a:p>
          <a:p>
            <a:pPr algn="just"/>
            <a:r>
              <a:rPr lang="vi-VN" sz="3600">
                <a:solidFill>
                  <a:srgbClr val="0070C0"/>
                </a:solidFill>
              </a:rPr>
              <a:t>b) </a:t>
            </a:r>
          </a:p>
          <a:p>
            <a:pPr algn="just"/>
            <a:r>
              <a:rPr lang="vi-VN" sz="3600">
                <a:solidFill>
                  <a:srgbClr val="0070C0"/>
                </a:solidFill>
              </a:rPr>
              <a:t>- Gia đình cô Lan đã chi ……… cho tiền ăn. </a:t>
            </a:r>
          </a:p>
          <a:p>
            <a:pPr algn="just"/>
            <a:r>
              <a:rPr lang="vi-VN" sz="3600">
                <a:solidFill>
                  <a:srgbClr val="FF0000"/>
                </a:solidFill>
              </a:rPr>
              <a:t>- Gia đình cô Lan đã chi ……… cho tiết kiệm?</a:t>
            </a:r>
            <a:endParaRPr lang="en-US" sz="360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0B81E6-F2D3-4FFA-BD26-9F6A29B8C9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4" t="29360" r="15846" b="22830"/>
          <a:stretch/>
        </p:blipFill>
        <p:spPr>
          <a:xfrm>
            <a:off x="11066145" y="4819650"/>
            <a:ext cx="1125855" cy="20288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859F9BF-7155-4870-86AB-5F7199999264}"/>
              </a:ext>
            </a:extLst>
          </p:cNvPr>
          <p:cNvSpPr/>
          <p:nvPr/>
        </p:nvSpPr>
        <p:spPr>
          <a:xfrm>
            <a:off x="4400550" y="2009775"/>
            <a:ext cx="1885950" cy="370522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82D9CE-9066-40DB-9497-0E8C027BFF13}"/>
              </a:ext>
            </a:extLst>
          </p:cNvPr>
          <p:cNvSpPr/>
          <p:nvPr/>
        </p:nvSpPr>
        <p:spPr>
          <a:xfrm>
            <a:off x="4552950" y="2105025"/>
            <a:ext cx="1554480" cy="4572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103CD0-4FA0-4FF7-A60C-E487F00D0D04}"/>
              </a:ext>
            </a:extLst>
          </p:cNvPr>
          <p:cNvSpPr/>
          <p:nvPr/>
        </p:nvSpPr>
        <p:spPr>
          <a:xfrm>
            <a:off x="4591050" y="4619625"/>
            <a:ext cx="155448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DE35F7-35FF-40E0-9770-F54C830B53D5}"/>
              </a:ext>
            </a:extLst>
          </p:cNvPr>
          <p:cNvSpPr txBox="1"/>
          <p:nvPr/>
        </p:nvSpPr>
        <p:spPr>
          <a:xfrm>
            <a:off x="7705725" y="1525369"/>
            <a:ext cx="1619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latin typeface="Ganh Regular" panose="02000000000000000000" pitchFamily="50" charset="0"/>
              </a:rPr>
              <a:t>12 triệu</a:t>
            </a:r>
            <a:endParaRPr lang="en-US" sz="3600">
              <a:latin typeface="Ganh Regular" panose="02000000000000000000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A28CCD-B23D-437A-8D09-94FC6B57436E}"/>
              </a:ext>
            </a:extLst>
          </p:cNvPr>
          <p:cNvSpPr txBox="1"/>
          <p:nvPr/>
        </p:nvSpPr>
        <p:spPr>
          <a:xfrm>
            <a:off x="6640997" y="3105834"/>
            <a:ext cx="1619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>
                <a:latin typeface="Ganh Regular" panose="02000000000000000000" pitchFamily="50" charset="0"/>
              </a:rPr>
              <a:t>40%</a:t>
            </a:r>
            <a:endParaRPr lang="en-US" sz="3600">
              <a:latin typeface="Ganh Regular" panose="02000000000000000000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B77AE3-90D9-44A6-9C6F-9E7045323E94}"/>
              </a:ext>
            </a:extLst>
          </p:cNvPr>
          <p:cNvSpPr txBox="1"/>
          <p:nvPr/>
        </p:nvSpPr>
        <p:spPr>
          <a:xfrm>
            <a:off x="6715126" y="4201894"/>
            <a:ext cx="1619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>
                <a:latin typeface="Ganh Regular" panose="02000000000000000000" pitchFamily="50" charset="0"/>
              </a:rPr>
              <a:t>10%</a:t>
            </a:r>
            <a:endParaRPr lang="en-US" sz="3600">
              <a:latin typeface="Ganh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442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6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6306923-ACAD-4798-AD1E-049AE1DFA20E}"/>
              </a:ext>
            </a:extLst>
          </p:cNvPr>
          <p:cNvSpPr txBox="1"/>
          <p:nvPr/>
        </p:nvSpPr>
        <p:spPr>
          <a:xfrm>
            <a:off x="728662" y="494197"/>
            <a:ext cx="10359001" cy="1315425"/>
          </a:xfrm>
          <a:custGeom>
            <a:avLst/>
            <a:gdLst>
              <a:gd name="connsiteX0" fmla="*/ 0 w 10359001"/>
              <a:gd name="connsiteY0" fmla="*/ 0 h 1315425"/>
              <a:gd name="connsiteX1" fmla="*/ 471910 w 10359001"/>
              <a:gd name="connsiteY1" fmla="*/ 0 h 1315425"/>
              <a:gd name="connsiteX2" fmla="*/ 840230 w 10359001"/>
              <a:gd name="connsiteY2" fmla="*/ 0 h 1315425"/>
              <a:gd name="connsiteX3" fmla="*/ 1622910 w 10359001"/>
              <a:gd name="connsiteY3" fmla="*/ 0 h 1315425"/>
              <a:gd name="connsiteX4" fmla="*/ 1991230 w 10359001"/>
              <a:gd name="connsiteY4" fmla="*/ 0 h 1315425"/>
              <a:gd name="connsiteX5" fmla="*/ 2359550 w 10359001"/>
              <a:gd name="connsiteY5" fmla="*/ 0 h 1315425"/>
              <a:gd name="connsiteX6" fmla="*/ 2831460 w 10359001"/>
              <a:gd name="connsiteY6" fmla="*/ 0 h 1315425"/>
              <a:gd name="connsiteX7" fmla="*/ 3199780 w 10359001"/>
              <a:gd name="connsiteY7" fmla="*/ 0 h 1315425"/>
              <a:gd name="connsiteX8" fmla="*/ 3671690 w 10359001"/>
              <a:gd name="connsiteY8" fmla="*/ 0 h 1315425"/>
              <a:gd name="connsiteX9" fmla="*/ 4247190 w 10359001"/>
              <a:gd name="connsiteY9" fmla="*/ 0 h 1315425"/>
              <a:gd name="connsiteX10" fmla="*/ 4926280 w 10359001"/>
              <a:gd name="connsiteY10" fmla="*/ 0 h 1315425"/>
              <a:gd name="connsiteX11" fmla="*/ 5398191 w 10359001"/>
              <a:gd name="connsiteY11" fmla="*/ 0 h 1315425"/>
              <a:gd name="connsiteX12" fmla="*/ 5870101 w 10359001"/>
              <a:gd name="connsiteY12" fmla="*/ 0 h 1315425"/>
              <a:gd name="connsiteX13" fmla="*/ 6549191 w 10359001"/>
              <a:gd name="connsiteY13" fmla="*/ 0 h 1315425"/>
              <a:gd name="connsiteX14" fmla="*/ 7228281 w 10359001"/>
              <a:gd name="connsiteY14" fmla="*/ 0 h 1315425"/>
              <a:gd name="connsiteX15" fmla="*/ 8010961 w 10359001"/>
              <a:gd name="connsiteY15" fmla="*/ 0 h 1315425"/>
              <a:gd name="connsiteX16" fmla="*/ 8275691 w 10359001"/>
              <a:gd name="connsiteY16" fmla="*/ 0 h 1315425"/>
              <a:gd name="connsiteX17" fmla="*/ 8540421 w 10359001"/>
              <a:gd name="connsiteY17" fmla="*/ 0 h 1315425"/>
              <a:gd name="connsiteX18" fmla="*/ 9323101 w 10359001"/>
              <a:gd name="connsiteY18" fmla="*/ 0 h 1315425"/>
              <a:gd name="connsiteX19" fmla="*/ 9587831 w 10359001"/>
              <a:gd name="connsiteY19" fmla="*/ 0 h 1315425"/>
              <a:gd name="connsiteX20" fmla="*/ 9852561 w 10359001"/>
              <a:gd name="connsiteY20" fmla="*/ 0 h 1315425"/>
              <a:gd name="connsiteX21" fmla="*/ 10359001 w 10359001"/>
              <a:gd name="connsiteY21" fmla="*/ 0 h 1315425"/>
              <a:gd name="connsiteX22" fmla="*/ 10359001 w 10359001"/>
              <a:gd name="connsiteY22" fmla="*/ 438475 h 1315425"/>
              <a:gd name="connsiteX23" fmla="*/ 10359001 w 10359001"/>
              <a:gd name="connsiteY23" fmla="*/ 876950 h 1315425"/>
              <a:gd name="connsiteX24" fmla="*/ 10359001 w 10359001"/>
              <a:gd name="connsiteY24" fmla="*/ 1315425 h 1315425"/>
              <a:gd name="connsiteX25" fmla="*/ 9990681 w 10359001"/>
              <a:gd name="connsiteY25" fmla="*/ 1315425 h 1315425"/>
              <a:gd name="connsiteX26" fmla="*/ 9415181 w 10359001"/>
              <a:gd name="connsiteY26" fmla="*/ 1315425 h 1315425"/>
              <a:gd name="connsiteX27" fmla="*/ 9150451 w 10359001"/>
              <a:gd name="connsiteY27" fmla="*/ 1315425 h 1315425"/>
              <a:gd name="connsiteX28" fmla="*/ 8782131 w 10359001"/>
              <a:gd name="connsiteY28" fmla="*/ 1315425 h 1315425"/>
              <a:gd name="connsiteX29" fmla="*/ 8103041 w 10359001"/>
              <a:gd name="connsiteY29" fmla="*/ 1315425 h 1315425"/>
              <a:gd name="connsiteX30" fmla="*/ 7423951 w 10359001"/>
              <a:gd name="connsiteY30" fmla="*/ 1315425 h 1315425"/>
              <a:gd name="connsiteX31" fmla="*/ 6641271 w 10359001"/>
              <a:gd name="connsiteY31" fmla="*/ 1315425 h 1315425"/>
              <a:gd name="connsiteX32" fmla="*/ 6169361 w 10359001"/>
              <a:gd name="connsiteY32" fmla="*/ 1315425 h 1315425"/>
              <a:gd name="connsiteX33" fmla="*/ 5490271 w 10359001"/>
              <a:gd name="connsiteY33" fmla="*/ 1315425 h 1315425"/>
              <a:gd name="connsiteX34" fmla="*/ 5018360 w 10359001"/>
              <a:gd name="connsiteY34" fmla="*/ 1315425 h 1315425"/>
              <a:gd name="connsiteX35" fmla="*/ 4339270 w 10359001"/>
              <a:gd name="connsiteY35" fmla="*/ 1315425 h 1315425"/>
              <a:gd name="connsiteX36" fmla="*/ 3763770 w 10359001"/>
              <a:gd name="connsiteY36" fmla="*/ 1315425 h 1315425"/>
              <a:gd name="connsiteX37" fmla="*/ 3499040 w 10359001"/>
              <a:gd name="connsiteY37" fmla="*/ 1315425 h 1315425"/>
              <a:gd name="connsiteX38" fmla="*/ 2716360 w 10359001"/>
              <a:gd name="connsiteY38" fmla="*/ 1315425 h 1315425"/>
              <a:gd name="connsiteX39" fmla="*/ 2140860 w 10359001"/>
              <a:gd name="connsiteY39" fmla="*/ 1315425 h 1315425"/>
              <a:gd name="connsiteX40" fmla="*/ 1358180 w 10359001"/>
              <a:gd name="connsiteY40" fmla="*/ 1315425 h 1315425"/>
              <a:gd name="connsiteX41" fmla="*/ 886270 w 10359001"/>
              <a:gd name="connsiteY41" fmla="*/ 1315425 h 1315425"/>
              <a:gd name="connsiteX42" fmla="*/ 0 w 10359001"/>
              <a:gd name="connsiteY42" fmla="*/ 1315425 h 1315425"/>
              <a:gd name="connsiteX43" fmla="*/ 0 w 10359001"/>
              <a:gd name="connsiteY43" fmla="*/ 916413 h 1315425"/>
              <a:gd name="connsiteX44" fmla="*/ 0 w 10359001"/>
              <a:gd name="connsiteY44" fmla="*/ 464783 h 1315425"/>
              <a:gd name="connsiteX45" fmla="*/ 0 w 10359001"/>
              <a:gd name="connsiteY45" fmla="*/ 0 h 131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359001" h="1315425" fill="none" extrusionOk="0">
                <a:moveTo>
                  <a:pt x="0" y="0"/>
                </a:moveTo>
                <a:cubicBezTo>
                  <a:pt x="132519" y="-30837"/>
                  <a:pt x="320469" y="31002"/>
                  <a:pt x="471910" y="0"/>
                </a:cubicBezTo>
                <a:cubicBezTo>
                  <a:pt x="623351" y="-31002"/>
                  <a:pt x="750980" y="37762"/>
                  <a:pt x="840230" y="0"/>
                </a:cubicBezTo>
                <a:cubicBezTo>
                  <a:pt x="929480" y="-37762"/>
                  <a:pt x="1429921" y="20877"/>
                  <a:pt x="1622910" y="0"/>
                </a:cubicBezTo>
                <a:cubicBezTo>
                  <a:pt x="1815899" y="-20877"/>
                  <a:pt x="1852925" y="30074"/>
                  <a:pt x="1991230" y="0"/>
                </a:cubicBezTo>
                <a:cubicBezTo>
                  <a:pt x="2129535" y="-30074"/>
                  <a:pt x="2207996" y="43977"/>
                  <a:pt x="2359550" y="0"/>
                </a:cubicBezTo>
                <a:cubicBezTo>
                  <a:pt x="2511104" y="-43977"/>
                  <a:pt x="2722603" y="51698"/>
                  <a:pt x="2831460" y="0"/>
                </a:cubicBezTo>
                <a:cubicBezTo>
                  <a:pt x="2940317" y="-51698"/>
                  <a:pt x="3046998" y="18222"/>
                  <a:pt x="3199780" y="0"/>
                </a:cubicBezTo>
                <a:cubicBezTo>
                  <a:pt x="3352562" y="-18222"/>
                  <a:pt x="3450654" y="38509"/>
                  <a:pt x="3671690" y="0"/>
                </a:cubicBezTo>
                <a:cubicBezTo>
                  <a:pt x="3892726" y="-38509"/>
                  <a:pt x="4112800" y="30042"/>
                  <a:pt x="4247190" y="0"/>
                </a:cubicBezTo>
                <a:cubicBezTo>
                  <a:pt x="4381580" y="-30042"/>
                  <a:pt x="4593791" y="26327"/>
                  <a:pt x="4926280" y="0"/>
                </a:cubicBezTo>
                <a:cubicBezTo>
                  <a:pt x="5258769" y="-26327"/>
                  <a:pt x="5213097" y="23378"/>
                  <a:pt x="5398191" y="0"/>
                </a:cubicBezTo>
                <a:cubicBezTo>
                  <a:pt x="5583285" y="-23378"/>
                  <a:pt x="5759374" y="29472"/>
                  <a:pt x="5870101" y="0"/>
                </a:cubicBezTo>
                <a:cubicBezTo>
                  <a:pt x="5980828" y="-29472"/>
                  <a:pt x="6304303" y="34466"/>
                  <a:pt x="6549191" y="0"/>
                </a:cubicBezTo>
                <a:cubicBezTo>
                  <a:pt x="6794079" y="-34466"/>
                  <a:pt x="6976545" y="43993"/>
                  <a:pt x="7228281" y="0"/>
                </a:cubicBezTo>
                <a:cubicBezTo>
                  <a:pt x="7480017" y="-43993"/>
                  <a:pt x="7766678" y="33203"/>
                  <a:pt x="8010961" y="0"/>
                </a:cubicBezTo>
                <a:cubicBezTo>
                  <a:pt x="8255244" y="-33203"/>
                  <a:pt x="8215709" y="3809"/>
                  <a:pt x="8275691" y="0"/>
                </a:cubicBezTo>
                <a:cubicBezTo>
                  <a:pt x="8335673" y="-3809"/>
                  <a:pt x="8434620" y="31698"/>
                  <a:pt x="8540421" y="0"/>
                </a:cubicBezTo>
                <a:cubicBezTo>
                  <a:pt x="8646222" y="-31698"/>
                  <a:pt x="9099121" y="35627"/>
                  <a:pt x="9323101" y="0"/>
                </a:cubicBezTo>
                <a:cubicBezTo>
                  <a:pt x="9547081" y="-35627"/>
                  <a:pt x="9497394" y="19291"/>
                  <a:pt x="9587831" y="0"/>
                </a:cubicBezTo>
                <a:cubicBezTo>
                  <a:pt x="9678268" y="-19291"/>
                  <a:pt x="9754533" y="27462"/>
                  <a:pt x="9852561" y="0"/>
                </a:cubicBezTo>
                <a:cubicBezTo>
                  <a:pt x="9950589" y="-27462"/>
                  <a:pt x="10227083" y="6789"/>
                  <a:pt x="10359001" y="0"/>
                </a:cubicBezTo>
                <a:cubicBezTo>
                  <a:pt x="10377359" y="137018"/>
                  <a:pt x="10335249" y="317756"/>
                  <a:pt x="10359001" y="438475"/>
                </a:cubicBezTo>
                <a:cubicBezTo>
                  <a:pt x="10382753" y="559194"/>
                  <a:pt x="10336013" y="720540"/>
                  <a:pt x="10359001" y="876950"/>
                </a:cubicBezTo>
                <a:cubicBezTo>
                  <a:pt x="10381989" y="1033360"/>
                  <a:pt x="10330802" y="1186929"/>
                  <a:pt x="10359001" y="1315425"/>
                </a:cubicBezTo>
                <a:cubicBezTo>
                  <a:pt x="10250426" y="1322290"/>
                  <a:pt x="10086062" y="1294856"/>
                  <a:pt x="9990681" y="1315425"/>
                </a:cubicBezTo>
                <a:cubicBezTo>
                  <a:pt x="9895300" y="1335994"/>
                  <a:pt x="9663078" y="1300062"/>
                  <a:pt x="9415181" y="1315425"/>
                </a:cubicBezTo>
                <a:cubicBezTo>
                  <a:pt x="9167284" y="1330788"/>
                  <a:pt x="9272984" y="1283728"/>
                  <a:pt x="9150451" y="1315425"/>
                </a:cubicBezTo>
                <a:cubicBezTo>
                  <a:pt x="9027918" y="1347122"/>
                  <a:pt x="8900301" y="1288109"/>
                  <a:pt x="8782131" y="1315425"/>
                </a:cubicBezTo>
                <a:cubicBezTo>
                  <a:pt x="8663961" y="1342741"/>
                  <a:pt x="8406552" y="1281088"/>
                  <a:pt x="8103041" y="1315425"/>
                </a:cubicBezTo>
                <a:cubicBezTo>
                  <a:pt x="7799530" y="1349762"/>
                  <a:pt x="7646235" y="1249655"/>
                  <a:pt x="7423951" y="1315425"/>
                </a:cubicBezTo>
                <a:cubicBezTo>
                  <a:pt x="7201667" y="1381195"/>
                  <a:pt x="6822694" y="1290086"/>
                  <a:pt x="6641271" y="1315425"/>
                </a:cubicBezTo>
                <a:cubicBezTo>
                  <a:pt x="6459848" y="1340764"/>
                  <a:pt x="6326247" y="1269743"/>
                  <a:pt x="6169361" y="1315425"/>
                </a:cubicBezTo>
                <a:cubicBezTo>
                  <a:pt x="6012475" y="1361107"/>
                  <a:pt x="5663859" y="1305108"/>
                  <a:pt x="5490271" y="1315425"/>
                </a:cubicBezTo>
                <a:cubicBezTo>
                  <a:pt x="5316683" y="1325742"/>
                  <a:pt x="5129382" y="1282695"/>
                  <a:pt x="5018360" y="1315425"/>
                </a:cubicBezTo>
                <a:cubicBezTo>
                  <a:pt x="4907338" y="1348155"/>
                  <a:pt x="4631142" y="1239803"/>
                  <a:pt x="4339270" y="1315425"/>
                </a:cubicBezTo>
                <a:cubicBezTo>
                  <a:pt x="4047398" y="1391047"/>
                  <a:pt x="3940050" y="1257809"/>
                  <a:pt x="3763770" y="1315425"/>
                </a:cubicBezTo>
                <a:cubicBezTo>
                  <a:pt x="3587490" y="1373041"/>
                  <a:pt x="3557002" y="1307545"/>
                  <a:pt x="3499040" y="1315425"/>
                </a:cubicBezTo>
                <a:cubicBezTo>
                  <a:pt x="3441078" y="1323305"/>
                  <a:pt x="3093642" y="1297007"/>
                  <a:pt x="2716360" y="1315425"/>
                </a:cubicBezTo>
                <a:cubicBezTo>
                  <a:pt x="2339078" y="1333843"/>
                  <a:pt x="2332440" y="1261154"/>
                  <a:pt x="2140860" y="1315425"/>
                </a:cubicBezTo>
                <a:cubicBezTo>
                  <a:pt x="1949280" y="1369696"/>
                  <a:pt x="1700810" y="1258532"/>
                  <a:pt x="1358180" y="1315425"/>
                </a:cubicBezTo>
                <a:cubicBezTo>
                  <a:pt x="1015550" y="1372318"/>
                  <a:pt x="1075064" y="1269324"/>
                  <a:pt x="886270" y="1315425"/>
                </a:cubicBezTo>
                <a:cubicBezTo>
                  <a:pt x="697476" y="1361526"/>
                  <a:pt x="423405" y="1211091"/>
                  <a:pt x="0" y="1315425"/>
                </a:cubicBezTo>
                <a:cubicBezTo>
                  <a:pt x="-1302" y="1162769"/>
                  <a:pt x="25836" y="1024916"/>
                  <a:pt x="0" y="916413"/>
                </a:cubicBezTo>
                <a:cubicBezTo>
                  <a:pt x="-25836" y="807910"/>
                  <a:pt x="22468" y="678941"/>
                  <a:pt x="0" y="464783"/>
                </a:cubicBezTo>
                <a:cubicBezTo>
                  <a:pt x="-22468" y="250625"/>
                  <a:pt x="42327" y="131106"/>
                  <a:pt x="0" y="0"/>
                </a:cubicBezTo>
                <a:close/>
              </a:path>
              <a:path w="10359001" h="1315425" stroke="0" extrusionOk="0">
                <a:moveTo>
                  <a:pt x="0" y="0"/>
                </a:moveTo>
                <a:cubicBezTo>
                  <a:pt x="143795" y="-51316"/>
                  <a:pt x="308583" y="30769"/>
                  <a:pt x="471910" y="0"/>
                </a:cubicBezTo>
                <a:cubicBezTo>
                  <a:pt x="635237" y="-30769"/>
                  <a:pt x="770849" y="9473"/>
                  <a:pt x="943820" y="0"/>
                </a:cubicBezTo>
                <a:cubicBezTo>
                  <a:pt x="1116791" y="-9473"/>
                  <a:pt x="1175677" y="22043"/>
                  <a:pt x="1312140" y="0"/>
                </a:cubicBezTo>
                <a:cubicBezTo>
                  <a:pt x="1448603" y="-22043"/>
                  <a:pt x="1503506" y="25172"/>
                  <a:pt x="1576870" y="0"/>
                </a:cubicBezTo>
                <a:cubicBezTo>
                  <a:pt x="1650234" y="-25172"/>
                  <a:pt x="1765089" y="21104"/>
                  <a:pt x="1841600" y="0"/>
                </a:cubicBezTo>
                <a:cubicBezTo>
                  <a:pt x="1918111" y="-21104"/>
                  <a:pt x="2202348" y="69755"/>
                  <a:pt x="2520690" y="0"/>
                </a:cubicBezTo>
                <a:cubicBezTo>
                  <a:pt x="2839032" y="-69755"/>
                  <a:pt x="2974291" y="41385"/>
                  <a:pt x="3303370" y="0"/>
                </a:cubicBezTo>
                <a:cubicBezTo>
                  <a:pt x="3632449" y="-41385"/>
                  <a:pt x="3444350" y="17572"/>
                  <a:pt x="3568100" y="0"/>
                </a:cubicBezTo>
                <a:cubicBezTo>
                  <a:pt x="3691850" y="-17572"/>
                  <a:pt x="3862460" y="36882"/>
                  <a:pt x="4143600" y="0"/>
                </a:cubicBezTo>
                <a:cubicBezTo>
                  <a:pt x="4424740" y="-36882"/>
                  <a:pt x="4619979" y="90072"/>
                  <a:pt x="4926280" y="0"/>
                </a:cubicBezTo>
                <a:cubicBezTo>
                  <a:pt x="5232581" y="-90072"/>
                  <a:pt x="5197825" y="23525"/>
                  <a:pt x="5294601" y="0"/>
                </a:cubicBezTo>
                <a:cubicBezTo>
                  <a:pt x="5391377" y="-23525"/>
                  <a:pt x="5752041" y="4338"/>
                  <a:pt x="5973691" y="0"/>
                </a:cubicBezTo>
                <a:cubicBezTo>
                  <a:pt x="6195341" y="-4338"/>
                  <a:pt x="6590160" y="19339"/>
                  <a:pt x="6756371" y="0"/>
                </a:cubicBezTo>
                <a:cubicBezTo>
                  <a:pt x="6922582" y="-19339"/>
                  <a:pt x="7032263" y="12844"/>
                  <a:pt x="7124691" y="0"/>
                </a:cubicBezTo>
                <a:cubicBezTo>
                  <a:pt x="7217119" y="-12844"/>
                  <a:pt x="7324966" y="7918"/>
                  <a:pt x="7389421" y="0"/>
                </a:cubicBezTo>
                <a:cubicBezTo>
                  <a:pt x="7453876" y="-7918"/>
                  <a:pt x="7888977" y="27010"/>
                  <a:pt x="8068511" y="0"/>
                </a:cubicBezTo>
                <a:cubicBezTo>
                  <a:pt x="8248045" y="-27010"/>
                  <a:pt x="8278362" y="25397"/>
                  <a:pt x="8436831" y="0"/>
                </a:cubicBezTo>
                <a:cubicBezTo>
                  <a:pt x="8595300" y="-25397"/>
                  <a:pt x="8640902" y="15807"/>
                  <a:pt x="8701561" y="0"/>
                </a:cubicBezTo>
                <a:cubicBezTo>
                  <a:pt x="8762220" y="-15807"/>
                  <a:pt x="8907910" y="37117"/>
                  <a:pt x="9069881" y="0"/>
                </a:cubicBezTo>
                <a:cubicBezTo>
                  <a:pt x="9231852" y="-37117"/>
                  <a:pt x="9229347" y="30745"/>
                  <a:pt x="9334611" y="0"/>
                </a:cubicBezTo>
                <a:cubicBezTo>
                  <a:pt x="9439875" y="-30745"/>
                  <a:pt x="9952054" y="83323"/>
                  <a:pt x="10359001" y="0"/>
                </a:cubicBezTo>
                <a:cubicBezTo>
                  <a:pt x="10408185" y="101807"/>
                  <a:pt x="10324660" y="240148"/>
                  <a:pt x="10359001" y="438475"/>
                </a:cubicBezTo>
                <a:cubicBezTo>
                  <a:pt x="10393342" y="636802"/>
                  <a:pt x="10325165" y="662964"/>
                  <a:pt x="10359001" y="876950"/>
                </a:cubicBezTo>
                <a:cubicBezTo>
                  <a:pt x="10392837" y="1090937"/>
                  <a:pt x="10326879" y="1174667"/>
                  <a:pt x="10359001" y="1315425"/>
                </a:cubicBezTo>
                <a:cubicBezTo>
                  <a:pt x="10031625" y="1393589"/>
                  <a:pt x="9872813" y="1242612"/>
                  <a:pt x="9576321" y="1315425"/>
                </a:cubicBezTo>
                <a:cubicBezTo>
                  <a:pt x="9279829" y="1388238"/>
                  <a:pt x="9211626" y="1264084"/>
                  <a:pt x="8897231" y="1315425"/>
                </a:cubicBezTo>
                <a:cubicBezTo>
                  <a:pt x="8582836" y="1366766"/>
                  <a:pt x="8617657" y="1294499"/>
                  <a:pt x="8528911" y="1315425"/>
                </a:cubicBezTo>
                <a:cubicBezTo>
                  <a:pt x="8440165" y="1336351"/>
                  <a:pt x="8116062" y="1298413"/>
                  <a:pt x="7849821" y="1315425"/>
                </a:cubicBezTo>
                <a:cubicBezTo>
                  <a:pt x="7583580" y="1332437"/>
                  <a:pt x="7418335" y="1263450"/>
                  <a:pt x="7274321" y="1315425"/>
                </a:cubicBezTo>
                <a:cubicBezTo>
                  <a:pt x="7130307" y="1367400"/>
                  <a:pt x="7099099" y="1312142"/>
                  <a:pt x="7009591" y="1315425"/>
                </a:cubicBezTo>
                <a:cubicBezTo>
                  <a:pt x="6920083" y="1318708"/>
                  <a:pt x="6584094" y="1303317"/>
                  <a:pt x="6226911" y="1315425"/>
                </a:cubicBezTo>
                <a:cubicBezTo>
                  <a:pt x="5869728" y="1327533"/>
                  <a:pt x="6070504" y="1292246"/>
                  <a:pt x="5962181" y="1315425"/>
                </a:cubicBezTo>
                <a:cubicBezTo>
                  <a:pt x="5853858" y="1338604"/>
                  <a:pt x="5739193" y="1299423"/>
                  <a:pt x="5593861" y="1315425"/>
                </a:cubicBezTo>
                <a:cubicBezTo>
                  <a:pt x="5448529" y="1331427"/>
                  <a:pt x="5285307" y="1263503"/>
                  <a:pt x="5018360" y="1315425"/>
                </a:cubicBezTo>
                <a:cubicBezTo>
                  <a:pt x="4751413" y="1367347"/>
                  <a:pt x="4707461" y="1291358"/>
                  <a:pt x="4546450" y="1315425"/>
                </a:cubicBezTo>
                <a:cubicBezTo>
                  <a:pt x="4385439" y="1339492"/>
                  <a:pt x="4411623" y="1290383"/>
                  <a:pt x="4281720" y="1315425"/>
                </a:cubicBezTo>
                <a:cubicBezTo>
                  <a:pt x="4151817" y="1340467"/>
                  <a:pt x="3797713" y="1242056"/>
                  <a:pt x="3499040" y="1315425"/>
                </a:cubicBezTo>
                <a:cubicBezTo>
                  <a:pt x="3200367" y="1388794"/>
                  <a:pt x="3209006" y="1296867"/>
                  <a:pt x="3027130" y="1315425"/>
                </a:cubicBezTo>
                <a:cubicBezTo>
                  <a:pt x="2845254" y="1333983"/>
                  <a:pt x="2857713" y="1309110"/>
                  <a:pt x="2762400" y="1315425"/>
                </a:cubicBezTo>
                <a:cubicBezTo>
                  <a:pt x="2667087" y="1321740"/>
                  <a:pt x="2490797" y="1302019"/>
                  <a:pt x="2290490" y="1315425"/>
                </a:cubicBezTo>
                <a:cubicBezTo>
                  <a:pt x="2090183" y="1328831"/>
                  <a:pt x="1985339" y="1313743"/>
                  <a:pt x="1818580" y="1315425"/>
                </a:cubicBezTo>
                <a:cubicBezTo>
                  <a:pt x="1651821" y="1317107"/>
                  <a:pt x="1517653" y="1260721"/>
                  <a:pt x="1243080" y="1315425"/>
                </a:cubicBezTo>
                <a:cubicBezTo>
                  <a:pt x="968507" y="1370129"/>
                  <a:pt x="468013" y="1209470"/>
                  <a:pt x="0" y="1315425"/>
                </a:cubicBezTo>
                <a:cubicBezTo>
                  <a:pt x="-47483" y="1190154"/>
                  <a:pt x="52500" y="985474"/>
                  <a:pt x="0" y="863796"/>
                </a:cubicBezTo>
                <a:cubicBezTo>
                  <a:pt x="-52500" y="742118"/>
                  <a:pt x="50184" y="572693"/>
                  <a:pt x="0" y="438475"/>
                </a:cubicBezTo>
                <a:cubicBezTo>
                  <a:pt x="-50184" y="304257"/>
                  <a:pt x="26967" y="199850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38034919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indent="-190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6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</a:t>
            </a:r>
            <a:r>
              <a:rPr lang="en-GB" sz="3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3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 thập phân 0,09 dưới dạng tỉ số phần trăm</a:t>
            </a:r>
            <a:r>
              <a:rPr lang="vi-VN" sz="3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là:</a:t>
            </a:r>
            <a:endParaRPr lang="vi-VN" sz="36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190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0,09%		B. 9%		C. 90%		D. 0,9%</a:t>
            </a:r>
            <a:endParaRPr lang="en-US" sz="36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B29EB4-DBB0-4954-8FB4-3A727C341E3A}"/>
              </a:ext>
            </a:extLst>
          </p:cNvPr>
          <p:cNvSpPr txBox="1"/>
          <p:nvPr/>
        </p:nvSpPr>
        <p:spPr>
          <a:xfrm>
            <a:off x="728662" y="2563354"/>
            <a:ext cx="9872663" cy="1315425"/>
          </a:xfrm>
          <a:custGeom>
            <a:avLst/>
            <a:gdLst>
              <a:gd name="connsiteX0" fmla="*/ 0 w 9872663"/>
              <a:gd name="connsiteY0" fmla="*/ 0 h 1315425"/>
              <a:gd name="connsiteX1" fmla="*/ 679472 w 9872663"/>
              <a:gd name="connsiteY1" fmla="*/ 0 h 1315425"/>
              <a:gd name="connsiteX2" fmla="*/ 1062763 w 9872663"/>
              <a:gd name="connsiteY2" fmla="*/ 0 h 1315425"/>
              <a:gd name="connsiteX3" fmla="*/ 1446055 w 9872663"/>
              <a:gd name="connsiteY3" fmla="*/ 0 h 1315425"/>
              <a:gd name="connsiteX4" fmla="*/ 2125526 w 9872663"/>
              <a:gd name="connsiteY4" fmla="*/ 0 h 1315425"/>
              <a:gd name="connsiteX5" fmla="*/ 2410091 w 9872663"/>
              <a:gd name="connsiteY5" fmla="*/ 0 h 1315425"/>
              <a:gd name="connsiteX6" fmla="*/ 2892110 w 9872663"/>
              <a:gd name="connsiteY6" fmla="*/ 0 h 1315425"/>
              <a:gd name="connsiteX7" fmla="*/ 3670308 w 9872663"/>
              <a:gd name="connsiteY7" fmla="*/ 0 h 1315425"/>
              <a:gd name="connsiteX8" fmla="*/ 4251053 w 9872663"/>
              <a:gd name="connsiteY8" fmla="*/ 0 h 1315425"/>
              <a:gd name="connsiteX9" fmla="*/ 4930524 w 9872663"/>
              <a:gd name="connsiteY9" fmla="*/ 0 h 1315425"/>
              <a:gd name="connsiteX10" fmla="*/ 5412542 w 9872663"/>
              <a:gd name="connsiteY10" fmla="*/ 0 h 1315425"/>
              <a:gd name="connsiteX11" fmla="*/ 6092014 w 9872663"/>
              <a:gd name="connsiteY11" fmla="*/ 0 h 1315425"/>
              <a:gd name="connsiteX12" fmla="*/ 6870212 w 9872663"/>
              <a:gd name="connsiteY12" fmla="*/ 0 h 1315425"/>
              <a:gd name="connsiteX13" fmla="*/ 7253504 w 9872663"/>
              <a:gd name="connsiteY13" fmla="*/ 0 h 1315425"/>
              <a:gd name="connsiteX14" fmla="*/ 7538069 w 9872663"/>
              <a:gd name="connsiteY14" fmla="*/ 0 h 1315425"/>
              <a:gd name="connsiteX15" fmla="*/ 7921360 w 9872663"/>
              <a:gd name="connsiteY15" fmla="*/ 0 h 1315425"/>
              <a:gd name="connsiteX16" fmla="*/ 8304652 w 9872663"/>
              <a:gd name="connsiteY16" fmla="*/ 0 h 1315425"/>
              <a:gd name="connsiteX17" fmla="*/ 8786670 w 9872663"/>
              <a:gd name="connsiteY17" fmla="*/ 0 h 1315425"/>
              <a:gd name="connsiteX18" fmla="*/ 9367415 w 9872663"/>
              <a:gd name="connsiteY18" fmla="*/ 0 h 1315425"/>
              <a:gd name="connsiteX19" fmla="*/ 9872663 w 9872663"/>
              <a:gd name="connsiteY19" fmla="*/ 0 h 1315425"/>
              <a:gd name="connsiteX20" fmla="*/ 9872663 w 9872663"/>
              <a:gd name="connsiteY20" fmla="*/ 425321 h 1315425"/>
              <a:gd name="connsiteX21" fmla="*/ 9872663 w 9872663"/>
              <a:gd name="connsiteY21" fmla="*/ 850641 h 1315425"/>
              <a:gd name="connsiteX22" fmla="*/ 9872663 w 9872663"/>
              <a:gd name="connsiteY22" fmla="*/ 1315425 h 1315425"/>
              <a:gd name="connsiteX23" fmla="*/ 9193191 w 9872663"/>
              <a:gd name="connsiteY23" fmla="*/ 1315425 h 1315425"/>
              <a:gd name="connsiteX24" fmla="*/ 8908626 w 9872663"/>
              <a:gd name="connsiteY24" fmla="*/ 1315425 h 1315425"/>
              <a:gd name="connsiteX25" fmla="*/ 8229155 w 9872663"/>
              <a:gd name="connsiteY25" fmla="*/ 1315425 h 1315425"/>
              <a:gd name="connsiteX26" fmla="*/ 7549683 w 9872663"/>
              <a:gd name="connsiteY26" fmla="*/ 1315425 h 1315425"/>
              <a:gd name="connsiteX27" fmla="*/ 7265118 w 9872663"/>
              <a:gd name="connsiteY27" fmla="*/ 1315425 h 1315425"/>
              <a:gd name="connsiteX28" fmla="*/ 6881827 w 9872663"/>
              <a:gd name="connsiteY28" fmla="*/ 1315425 h 1315425"/>
              <a:gd name="connsiteX29" fmla="*/ 6498535 w 9872663"/>
              <a:gd name="connsiteY29" fmla="*/ 1315425 h 1315425"/>
              <a:gd name="connsiteX30" fmla="*/ 6115244 w 9872663"/>
              <a:gd name="connsiteY30" fmla="*/ 1315425 h 1315425"/>
              <a:gd name="connsiteX31" fmla="*/ 5633225 w 9872663"/>
              <a:gd name="connsiteY31" fmla="*/ 1315425 h 1315425"/>
              <a:gd name="connsiteX32" fmla="*/ 4855027 w 9872663"/>
              <a:gd name="connsiteY32" fmla="*/ 1315425 h 1315425"/>
              <a:gd name="connsiteX33" fmla="*/ 4175556 w 9872663"/>
              <a:gd name="connsiteY33" fmla="*/ 1315425 h 1315425"/>
              <a:gd name="connsiteX34" fmla="*/ 3397358 w 9872663"/>
              <a:gd name="connsiteY34" fmla="*/ 1315425 h 1315425"/>
              <a:gd name="connsiteX35" fmla="*/ 2619159 w 9872663"/>
              <a:gd name="connsiteY35" fmla="*/ 1315425 h 1315425"/>
              <a:gd name="connsiteX36" fmla="*/ 2235868 w 9872663"/>
              <a:gd name="connsiteY36" fmla="*/ 1315425 h 1315425"/>
              <a:gd name="connsiteX37" fmla="*/ 1457670 w 9872663"/>
              <a:gd name="connsiteY37" fmla="*/ 1315425 h 1315425"/>
              <a:gd name="connsiteX38" fmla="*/ 876925 w 9872663"/>
              <a:gd name="connsiteY38" fmla="*/ 1315425 h 1315425"/>
              <a:gd name="connsiteX39" fmla="*/ 592360 w 9872663"/>
              <a:gd name="connsiteY39" fmla="*/ 1315425 h 1315425"/>
              <a:gd name="connsiteX40" fmla="*/ 0 w 9872663"/>
              <a:gd name="connsiteY40" fmla="*/ 1315425 h 1315425"/>
              <a:gd name="connsiteX41" fmla="*/ 0 w 9872663"/>
              <a:gd name="connsiteY41" fmla="*/ 863796 h 1315425"/>
              <a:gd name="connsiteX42" fmla="*/ 0 w 9872663"/>
              <a:gd name="connsiteY42" fmla="*/ 464783 h 1315425"/>
              <a:gd name="connsiteX43" fmla="*/ 0 w 9872663"/>
              <a:gd name="connsiteY43" fmla="*/ 0 h 131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872663" h="1315425" fill="none" extrusionOk="0">
                <a:moveTo>
                  <a:pt x="0" y="0"/>
                </a:moveTo>
                <a:cubicBezTo>
                  <a:pt x="331655" y="-35714"/>
                  <a:pt x="433832" y="33128"/>
                  <a:pt x="679472" y="0"/>
                </a:cubicBezTo>
                <a:cubicBezTo>
                  <a:pt x="925112" y="-33128"/>
                  <a:pt x="985575" y="31230"/>
                  <a:pt x="1062763" y="0"/>
                </a:cubicBezTo>
                <a:cubicBezTo>
                  <a:pt x="1139951" y="-31230"/>
                  <a:pt x="1301713" y="43209"/>
                  <a:pt x="1446055" y="0"/>
                </a:cubicBezTo>
                <a:cubicBezTo>
                  <a:pt x="1590397" y="-43209"/>
                  <a:pt x="1798049" y="72794"/>
                  <a:pt x="2125526" y="0"/>
                </a:cubicBezTo>
                <a:cubicBezTo>
                  <a:pt x="2453003" y="-72794"/>
                  <a:pt x="2279779" y="5990"/>
                  <a:pt x="2410091" y="0"/>
                </a:cubicBezTo>
                <a:cubicBezTo>
                  <a:pt x="2540403" y="-5990"/>
                  <a:pt x="2706538" y="6630"/>
                  <a:pt x="2892110" y="0"/>
                </a:cubicBezTo>
                <a:cubicBezTo>
                  <a:pt x="3077682" y="-6630"/>
                  <a:pt x="3479748" y="23638"/>
                  <a:pt x="3670308" y="0"/>
                </a:cubicBezTo>
                <a:cubicBezTo>
                  <a:pt x="3860868" y="-23638"/>
                  <a:pt x="4085726" y="34985"/>
                  <a:pt x="4251053" y="0"/>
                </a:cubicBezTo>
                <a:cubicBezTo>
                  <a:pt x="4416380" y="-34985"/>
                  <a:pt x="4737874" y="59668"/>
                  <a:pt x="4930524" y="0"/>
                </a:cubicBezTo>
                <a:cubicBezTo>
                  <a:pt x="5123174" y="-59668"/>
                  <a:pt x="5299897" y="20730"/>
                  <a:pt x="5412542" y="0"/>
                </a:cubicBezTo>
                <a:cubicBezTo>
                  <a:pt x="5525187" y="-20730"/>
                  <a:pt x="5860767" y="32980"/>
                  <a:pt x="6092014" y="0"/>
                </a:cubicBezTo>
                <a:cubicBezTo>
                  <a:pt x="6323261" y="-32980"/>
                  <a:pt x="6575081" y="32636"/>
                  <a:pt x="6870212" y="0"/>
                </a:cubicBezTo>
                <a:cubicBezTo>
                  <a:pt x="7165343" y="-32636"/>
                  <a:pt x="7093184" y="5674"/>
                  <a:pt x="7253504" y="0"/>
                </a:cubicBezTo>
                <a:cubicBezTo>
                  <a:pt x="7413824" y="-5674"/>
                  <a:pt x="7459084" y="32365"/>
                  <a:pt x="7538069" y="0"/>
                </a:cubicBezTo>
                <a:cubicBezTo>
                  <a:pt x="7617054" y="-32365"/>
                  <a:pt x="7765142" y="9700"/>
                  <a:pt x="7921360" y="0"/>
                </a:cubicBezTo>
                <a:cubicBezTo>
                  <a:pt x="8077578" y="-9700"/>
                  <a:pt x="8178520" y="44881"/>
                  <a:pt x="8304652" y="0"/>
                </a:cubicBezTo>
                <a:cubicBezTo>
                  <a:pt x="8430784" y="-44881"/>
                  <a:pt x="8629813" y="18418"/>
                  <a:pt x="8786670" y="0"/>
                </a:cubicBezTo>
                <a:cubicBezTo>
                  <a:pt x="8943527" y="-18418"/>
                  <a:pt x="9214322" y="1840"/>
                  <a:pt x="9367415" y="0"/>
                </a:cubicBezTo>
                <a:cubicBezTo>
                  <a:pt x="9520509" y="-1840"/>
                  <a:pt x="9633433" y="45682"/>
                  <a:pt x="9872663" y="0"/>
                </a:cubicBezTo>
                <a:cubicBezTo>
                  <a:pt x="9914058" y="133279"/>
                  <a:pt x="9858827" y="301217"/>
                  <a:pt x="9872663" y="425321"/>
                </a:cubicBezTo>
                <a:cubicBezTo>
                  <a:pt x="9886499" y="549425"/>
                  <a:pt x="9832529" y="752853"/>
                  <a:pt x="9872663" y="850641"/>
                </a:cubicBezTo>
                <a:cubicBezTo>
                  <a:pt x="9912797" y="948429"/>
                  <a:pt x="9853758" y="1163296"/>
                  <a:pt x="9872663" y="1315425"/>
                </a:cubicBezTo>
                <a:cubicBezTo>
                  <a:pt x="9596044" y="1395454"/>
                  <a:pt x="9390034" y="1312667"/>
                  <a:pt x="9193191" y="1315425"/>
                </a:cubicBezTo>
                <a:cubicBezTo>
                  <a:pt x="8996348" y="1318183"/>
                  <a:pt x="9014365" y="1310913"/>
                  <a:pt x="8908626" y="1315425"/>
                </a:cubicBezTo>
                <a:cubicBezTo>
                  <a:pt x="8802887" y="1319937"/>
                  <a:pt x="8568833" y="1270462"/>
                  <a:pt x="8229155" y="1315425"/>
                </a:cubicBezTo>
                <a:cubicBezTo>
                  <a:pt x="7889477" y="1360388"/>
                  <a:pt x="7821307" y="1311112"/>
                  <a:pt x="7549683" y="1315425"/>
                </a:cubicBezTo>
                <a:cubicBezTo>
                  <a:pt x="7278059" y="1319738"/>
                  <a:pt x="7341627" y="1282293"/>
                  <a:pt x="7265118" y="1315425"/>
                </a:cubicBezTo>
                <a:cubicBezTo>
                  <a:pt x="7188609" y="1348557"/>
                  <a:pt x="7056263" y="1295420"/>
                  <a:pt x="6881827" y="1315425"/>
                </a:cubicBezTo>
                <a:cubicBezTo>
                  <a:pt x="6707391" y="1335430"/>
                  <a:pt x="6661753" y="1311253"/>
                  <a:pt x="6498535" y="1315425"/>
                </a:cubicBezTo>
                <a:cubicBezTo>
                  <a:pt x="6335317" y="1319597"/>
                  <a:pt x="6251353" y="1314162"/>
                  <a:pt x="6115244" y="1315425"/>
                </a:cubicBezTo>
                <a:cubicBezTo>
                  <a:pt x="5979135" y="1316688"/>
                  <a:pt x="5776458" y="1268979"/>
                  <a:pt x="5633225" y="1315425"/>
                </a:cubicBezTo>
                <a:cubicBezTo>
                  <a:pt x="5489992" y="1361871"/>
                  <a:pt x="5061435" y="1264821"/>
                  <a:pt x="4855027" y="1315425"/>
                </a:cubicBezTo>
                <a:cubicBezTo>
                  <a:pt x="4648619" y="1366029"/>
                  <a:pt x="4467861" y="1263666"/>
                  <a:pt x="4175556" y="1315425"/>
                </a:cubicBezTo>
                <a:cubicBezTo>
                  <a:pt x="3883251" y="1367184"/>
                  <a:pt x="3649886" y="1292459"/>
                  <a:pt x="3397358" y="1315425"/>
                </a:cubicBezTo>
                <a:cubicBezTo>
                  <a:pt x="3144830" y="1338391"/>
                  <a:pt x="2922927" y="1245857"/>
                  <a:pt x="2619159" y="1315425"/>
                </a:cubicBezTo>
                <a:cubicBezTo>
                  <a:pt x="2315391" y="1384993"/>
                  <a:pt x="2344325" y="1299128"/>
                  <a:pt x="2235868" y="1315425"/>
                </a:cubicBezTo>
                <a:cubicBezTo>
                  <a:pt x="2127411" y="1331722"/>
                  <a:pt x="1636715" y="1246734"/>
                  <a:pt x="1457670" y="1315425"/>
                </a:cubicBezTo>
                <a:cubicBezTo>
                  <a:pt x="1278625" y="1384116"/>
                  <a:pt x="1116311" y="1258116"/>
                  <a:pt x="876925" y="1315425"/>
                </a:cubicBezTo>
                <a:cubicBezTo>
                  <a:pt x="637540" y="1372734"/>
                  <a:pt x="713042" y="1311745"/>
                  <a:pt x="592360" y="1315425"/>
                </a:cubicBezTo>
                <a:cubicBezTo>
                  <a:pt x="471678" y="1319105"/>
                  <a:pt x="145543" y="1269301"/>
                  <a:pt x="0" y="1315425"/>
                </a:cubicBezTo>
                <a:cubicBezTo>
                  <a:pt x="-25439" y="1176616"/>
                  <a:pt x="53933" y="978785"/>
                  <a:pt x="0" y="863796"/>
                </a:cubicBezTo>
                <a:cubicBezTo>
                  <a:pt x="-53933" y="748807"/>
                  <a:pt x="40444" y="577155"/>
                  <a:pt x="0" y="464783"/>
                </a:cubicBezTo>
                <a:cubicBezTo>
                  <a:pt x="-40444" y="352411"/>
                  <a:pt x="15423" y="116503"/>
                  <a:pt x="0" y="0"/>
                </a:cubicBezTo>
                <a:close/>
              </a:path>
              <a:path w="9872663" h="1315425" stroke="0" extrusionOk="0">
                <a:moveTo>
                  <a:pt x="0" y="0"/>
                </a:moveTo>
                <a:cubicBezTo>
                  <a:pt x="278088" y="-80165"/>
                  <a:pt x="441704" y="2679"/>
                  <a:pt x="679472" y="0"/>
                </a:cubicBezTo>
                <a:cubicBezTo>
                  <a:pt x="917240" y="-2679"/>
                  <a:pt x="1018786" y="39385"/>
                  <a:pt x="1161490" y="0"/>
                </a:cubicBezTo>
                <a:cubicBezTo>
                  <a:pt x="1304194" y="-39385"/>
                  <a:pt x="1332391" y="5862"/>
                  <a:pt x="1446055" y="0"/>
                </a:cubicBezTo>
                <a:cubicBezTo>
                  <a:pt x="1559720" y="-5862"/>
                  <a:pt x="1930014" y="47340"/>
                  <a:pt x="2125526" y="0"/>
                </a:cubicBezTo>
                <a:cubicBezTo>
                  <a:pt x="2321038" y="-47340"/>
                  <a:pt x="2322195" y="24108"/>
                  <a:pt x="2410091" y="0"/>
                </a:cubicBezTo>
                <a:cubicBezTo>
                  <a:pt x="2497988" y="-24108"/>
                  <a:pt x="2618053" y="35395"/>
                  <a:pt x="2793383" y="0"/>
                </a:cubicBezTo>
                <a:cubicBezTo>
                  <a:pt x="2968713" y="-35395"/>
                  <a:pt x="2955941" y="18409"/>
                  <a:pt x="3077948" y="0"/>
                </a:cubicBezTo>
                <a:cubicBezTo>
                  <a:pt x="3199955" y="-18409"/>
                  <a:pt x="3298961" y="29403"/>
                  <a:pt x="3362513" y="0"/>
                </a:cubicBezTo>
                <a:cubicBezTo>
                  <a:pt x="3426065" y="-29403"/>
                  <a:pt x="3769606" y="63923"/>
                  <a:pt x="4041984" y="0"/>
                </a:cubicBezTo>
                <a:cubicBezTo>
                  <a:pt x="4314362" y="-63923"/>
                  <a:pt x="4464341" y="10055"/>
                  <a:pt x="4820183" y="0"/>
                </a:cubicBezTo>
                <a:cubicBezTo>
                  <a:pt x="5176025" y="-10055"/>
                  <a:pt x="5016860" y="26119"/>
                  <a:pt x="5104748" y="0"/>
                </a:cubicBezTo>
                <a:cubicBezTo>
                  <a:pt x="5192637" y="-26119"/>
                  <a:pt x="5307112" y="25906"/>
                  <a:pt x="5389313" y="0"/>
                </a:cubicBezTo>
                <a:cubicBezTo>
                  <a:pt x="5471515" y="-25906"/>
                  <a:pt x="5783431" y="7658"/>
                  <a:pt x="5970057" y="0"/>
                </a:cubicBezTo>
                <a:cubicBezTo>
                  <a:pt x="6156683" y="-7658"/>
                  <a:pt x="6172076" y="8806"/>
                  <a:pt x="6254622" y="0"/>
                </a:cubicBezTo>
                <a:cubicBezTo>
                  <a:pt x="6337168" y="-8806"/>
                  <a:pt x="6707318" y="35241"/>
                  <a:pt x="6835367" y="0"/>
                </a:cubicBezTo>
                <a:cubicBezTo>
                  <a:pt x="6963416" y="-35241"/>
                  <a:pt x="7301411" y="80210"/>
                  <a:pt x="7613565" y="0"/>
                </a:cubicBezTo>
                <a:cubicBezTo>
                  <a:pt x="7925719" y="-80210"/>
                  <a:pt x="7963109" y="56967"/>
                  <a:pt x="8095584" y="0"/>
                </a:cubicBezTo>
                <a:cubicBezTo>
                  <a:pt x="8228059" y="-56967"/>
                  <a:pt x="8473975" y="20558"/>
                  <a:pt x="8577602" y="0"/>
                </a:cubicBezTo>
                <a:cubicBezTo>
                  <a:pt x="8681229" y="-20558"/>
                  <a:pt x="8725817" y="30950"/>
                  <a:pt x="8862167" y="0"/>
                </a:cubicBezTo>
                <a:cubicBezTo>
                  <a:pt x="8998518" y="-30950"/>
                  <a:pt x="9591275" y="11406"/>
                  <a:pt x="9872663" y="0"/>
                </a:cubicBezTo>
                <a:cubicBezTo>
                  <a:pt x="9874791" y="180101"/>
                  <a:pt x="9851682" y="314936"/>
                  <a:pt x="9872663" y="438475"/>
                </a:cubicBezTo>
                <a:cubicBezTo>
                  <a:pt x="9893644" y="562014"/>
                  <a:pt x="9829460" y="709614"/>
                  <a:pt x="9872663" y="837487"/>
                </a:cubicBezTo>
                <a:cubicBezTo>
                  <a:pt x="9915866" y="965360"/>
                  <a:pt x="9835979" y="1161568"/>
                  <a:pt x="9872663" y="1315425"/>
                </a:cubicBezTo>
                <a:cubicBezTo>
                  <a:pt x="9558401" y="1324755"/>
                  <a:pt x="9478031" y="1224141"/>
                  <a:pt x="9094465" y="1315425"/>
                </a:cubicBezTo>
                <a:cubicBezTo>
                  <a:pt x="8710899" y="1406709"/>
                  <a:pt x="8824845" y="1309265"/>
                  <a:pt x="8711173" y="1315425"/>
                </a:cubicBezTo>
                <a:cubicBezTo>
                  <a:pt x="8597501" y="1321585"/>
                  <a:pt x="8553535" y="1290697"/>
                  <a:pt x="8426608" y="1315425"/>
                </a:cubicBezTo>
                <a:cubicBezTo>
                  <a:pt x="8299681" y="1340153"/>
                  <a:pt x="8114054" y="1276798"/>
                  <a:pt x="7845863" y="1315425"/>
                </a:cubicBezTo>
                <a:cubicBezTo>
                  <a:pt x="7577673" y="1354052"/>
                  <a:pt x="7646392" y="1281474"/>
                  <a:pt x="7561298" y="1315425"/>
                </a:cubicBezTo>
                <a:cubicBezTo>
                  <a:pt x="7476204" y="1349376"/>
                  <a:pt x="7387983" y="1301077"/>
                  <a:pt x="7276733" y="1315425"/>
                </a:cubicBezTo>
                <a:cubicBezTo>
                  <a:pt x="7165484" y="1329773"/>
                  <a:pt x="6730359" y="1228245"/>
                  <a:pt x="6498535" y="1315425"/>
                </a:cubicBezTo>
                <a:cubicBezTo>
                  <a:pt x="6266711" y="1402605"/>
                  <a:pt x="5960845" y="1225019"/>
                  <a:pt x="5720337" y="1315425"/>
                </a:cubicBezTo>
                <a:cubicBezTo>
                  <a:pt x="5479829" y="1405831"/>
                  <a:pt x="5338921" y="1306346"/>
                  <a:pt x="5139592" y="1315425"/>
                </a:cubicBezTo>
                <a:cubicBezTo>
                  <a:pt x="4940263" y="1324504"/>
                  <a:pt x="4716377" y="1313442"/>
                  <a:pt x="4460121" y="1315425"/>
                </a:cubicBezTo>
                <a:cubicBezTo>
                  <a:pt x="4203865" y="1317408"/>
                  <a:pt x="4150848" y="1313792"/>
                  <a:pt x="3879376" y="1315425"/>
                </a:cubicBezTo>
                <a:cubicBezTo>
                  <a:pt x="3607904" y="1317058"/>
                  <a:pt x="3663861" y="1298577"/>
                  <a:pt x="3496084" y="1315425"/>
                </a:cubicBezTo>
                <a:cubicBezTo>
                  <a:pt x="3328307" y="1332273"/>
                  <a:pt x="3205521" y="1304148"/>
                  <a:pt x="3112793" y="1315425"/>
                </a:cubicBezTo>
                <a:cubicBezTo>
                  <a:pt x="3020065" y="1326702"/>
                  <a:pt x="2887269" y="1300260"/>
                  <a:pt x="2729501" y="1315425"/>
                </a:cubicBezTo>
                <a:cubicBezTo>
                  <a:pt x="2571733" y="1330590"/>
                  <a:pt x="2324089" y="1282594"/>
                  <a:pt x="1951303" y="1315425"/>
                </a:cubicBezTo>
                <a:cubicBezTo>
                  <a:pt x="1578517" y="1348256"/>
                  <a:pt x="1785256" y="1283438"/>
                  <a:pt x="1666738" y="1315425"/>
                </a:cubicBezTo>
                <a:cubicBezTo>
                  <a:pt x="1548221" y="1347412"/>
                  <a:pt x="1349514" y="1274642"/>
                  <a:pt x="1085993" y="1315425"/>
                </a:cubicBezTo>
                <a:cubicBezTo>
                  <a:pt x="822472" y="1356208"/>
                  <a:pt x="836806" y="1305174"/>
                  <a:pt x="702701" y="1315425"/>
                </a:cubicBezTo>
                <a:cubicBezTo>
                  <a:pt x="568596" y="1325676"/>
                  <a:pt x="159861" y="1297260"/>
                  <a:pt x="0" y="1315425"/>
                </a:cubicBezTo>
                <a:cubicBezTo>
                  <a:pt x="-30220" y="1205252"/>
                  <a:pt x="28025" y="1061172"/>
                  <a:pt x="0" y="850642"/>
                </a:cubicBezTo>
                <a:cubicBezTo>
                  <a:pt x="-28025" y="640112"/>
                  <a:pt x="20741" y="561962"/>
                  <a:pt x="0" y="385858"/>
                </a:cubicBezTo>
                <a:cubicBezTo>
                  <a:pt x="-20741" y="209754"/>
                  <a:pt x="14714" y="163385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37358451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indent="-190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6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</a:t>
            </a:r>
            <a:r>
              <a:rPr lang="en-GB" sz="3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:Tỉ số phần trăm của 30 và 150 là:</a:t>
            </a:r>
            <a:endParaRPr lang="en-US" sz="36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190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2% </a:t>
            </a:r>
            <a:r>
              <a:rPr lang="vi-VN" sz="3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GB" sz="3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5%</a:t>
            </a:r>
            <a:r>
              <a:rPr lang="vi-VN" sz="3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GB" sz="3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20%</a:t>
            </a:r>
            <a:r>
              <a:rPr lang="vi-VN" sz="3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GB" sz="3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50%</a:t>
            </a:r>
            <a:endParaRPr lang="en-US" sz="36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913A89-F343-49A5-8D15-198776E0A4EF}"/>
              </a:ext>
            </a:extLst>
          </p:cNvPr>
          <p:cNvSpPr txBox="1"/>
          <p:nvPr/>
        </p:nvSpPr>
        <p:spPr>
          <a:xfrm>
            <a:off x="728662" y="4632511"/>
            <a:ext cx="10359001" cy="1315425"/>
          </a:xfrm>
          <a:custGeom>
            <a:avLst/>
            <a:gdLst>
              <a:gd name="connsiteX0" fmla="*/ 0 w 10359001"/>
              <a:gd name="connsiteY0" fmla="*/ 0 h 1315425"/>
              <a:gd name="connsiteX1" fmla="*/ 679090 w 10359001"/>
              <a:gd name="connsiteY1" fmla="*/ 0 h 1315425"/>
              <a:gd name="connsiteX2" fmla="*/ 1254590 w 10359001"/>
              <a:gd name="connsiteY2" fmla="*/ 0 h 1315425"/>
              <a:gd name="connsiteX3" fmla="*/ 1726500 w 10359001"/>
              <a:gd name="connsiteY3" fmla="*/ 0 h 1315425"/>
              <a:gd name="connsiteX4" fmla="*/ 2405590 w 10359001"/>
              <a:gd name="connsiteY4" fmla="*/ 0 h 1315425"/>
              <a:gd name="connsiteX5" fmla="*/ 3084680 w 10359001"/>
              <a:gd name="connsiteY5" fmla="*/ 0 h 1315425"/>
              <a:gd name="connsiteX6" fmla="*/ 3349410 w 10359001"/>
              <a:gd name="connsiteY6" fmla="*/ 0 h 1315425"/>
              <a:gd name="connsiteX7" fmla="*/ 3614140 w 10359001"/>
              <a:gd name="connsiteY7" fmla="*/ 0 h 1315425"/>
              <a:gd name="connsiteX8" fmla="*/ 3878870 w 10359001"/>
              <a:gd name="connsiteY8" fmla="*/ 0 h 1315425"/>
              <a:gd name="connsiteX9" fmla="*/ 4661550 w 10359001"/>
              <a:gd name="connsiteY9" fmla="*/ 0 h 1315425"/>
              <a:gd name="connsiteX10" fmla="*/ 5133460 w 10359001"/>
              <a:gd name="connsiteY10" fmla="*/ 0 h 1315425"/>
              <a:gd name="connsiteX11" fmla="*/ 5812551 w 10359001"/>
              <a:gd name="connsiteY11" fmla="*/ 0 h 1315425"/>
              <a:gd name="connsiteX12" fmla="*/ 6595231 w 10359001"/>
              <a:gd name="connsiteY12" fmla="*/ 0 h 1315425"/>
              <a:gd name="connsiteX13" fmla="*/ 7377911 w 10359001"/>
              <a:gd name="connsiteY13" fmla="*/ 0 h 1315425"/>
              <a:gd name="connsiteX14" fmla="*/ 7642641 w 10359001"/>
              <a:gd name="connsiteY14" fmla="*/ 0 h 1315425"/>
              <a:gd name="connsiteX15" fmla="*/ 7907371 w 10359001"/>
              <a:gd name="connsiteY15" fmla="*/ 0 h 1315425"/>
              <a:gd name="connsiteX16" fmla="*/ 8482871 w 10359001"/>
              <a:gd name="connsiteY16" fmla="*/ 0 h 1315425"/>
              <a:gd name="connsiteX17" fmla="*/ 8851191 w 10359001"/>
              <a:gd name="connsiteY17" fmla="*/ 0 h 1315425"/>
              <a:gd name="connsiteX18" fmla="*/ 9219511 w 10359001"/>
              <a:gd name="connsiteY18" fmla="*/ 0 h 1315425"/>
              <a:gd name="connsiteX19" fmla="*/ 9795011 w 10359001"/>
              <a:gd name="connsiteY19" fmla="*/ 0 h 1315425"/>
              <a:gd name="connsiteX20" fmla="*/ 10359001 w 10359001"/>
              <a:gd name="connsiteY20" fmla="*/ 0 h 1315425"/>
              <a:gd name="connsiteX21" fmla="*/ 10359001 w 10359001"/>
              <a:gd name="connsiteY21" fmla="*/ 451629 h 1315425"/>
              <a:gd name="connsiteX22" fmla="*/ 10359001 w 10359001"/>
              <a:gd name="connsiteY22" fmla="*/ 863796 h 1315425"/>
              <a:gd name="connsiteX23" fmla="*/ 10359001 w 10359001"/>
              <a:gd name="connsiteY23" fmla="*/ 1315425 h 1315425"/>
              <a:gd name="connsiteX24" fmla="*/ 9783501 w 10359001"/>
              <a:gd name="connsiteY24" fmla="*/ 1315425 h 1315425"/>
              <a:gd name="connsiteX25" fmla="*/ 9104411 w 10359001"/>
              <a:gd name="connsiteY25" fmla="*/ 1315425 h 1315425"/>
              <a:gd name="connsiteX26" fmla="*/ 8736091 w 10359001"/>
              <a:gd name="connsiteY26" fmla="*/ 1315425 h 1315425"/>
              <a:gd name="connsiteX27" fmla="*/ 8160591 w 10359001"/>
              <a:gd name="connsiteY27" fmla="*/ 1315425 h 1315425"/>
              <a:gd name="connsiteX28" fmla="*/ 7792271 w 10359001"/>
              <a:gd name="connsiteY28" fmla="*/ 1315425 h 1315425"/>
              <a:gd name="connsiteX29" fmla="*/ 7320361 w 10359001"/>
              <a:gd name="connsiteY29" fmla="*/ 1315425 h 1315425"/>
              <a:gd name="connsiteX30" fmla="*/ 6537681 w 10359001"/>
              <a:gd name="connsiteY30" fmla="*/ 1315425 h 1315425"/>
              <a:gd name="connsiteX31" fmla="*/ 6272951 w 10359001"/>
              <a:gd name="connsiteY31" fmla="*/ 1315425 h 1315425"/>
              <a:gd name="connsiteX32" fmla="*/ 5490271 w 10359001"/>
              <a:gd name="connsiteY32" fmla="*/ 1315425 h 1315425"/>
              <a:gd name="connsiteX33" fmla="*/ 4811180 w 10359001"/>
              <a:gd name="connsiteY33" fmla="*/ 1315425 h 1315425"/>
              <a:gd name="connsiteX34" fmla="*/ 4028500 w 10359001"/>
              <a:gd name="connsiteY34" fmla="*/ 1315425 h 1315425"/>
              <a:gd name="connsiteX35" fmla="*/ 3245820 w 10359001"/>
              <a:gd name="connsiteY35" fmla="*/ 1315425 h 1315425"/>
              <a:gd name="connsiteX36" fmla="*/ 2670320 w 10359001"/>
              <a:gd name="connsiteY36" fmla="*/ 1315425 h 1315425"/>
              <a:gd name="connsiteX37" fmla="*/ 2405590 w 10359001"/>
              <a:gd name="connsiteY37" fmla="*/ 1315425 h 1315425"/>
              <a:gd name="connsiteX38" fmla="*/ 1622910 w 10359001"/>
              <a:gd name="connsiteY38" fmla="*/ 1315425 h 1315425"/>
              <a:gd name="connsiteX39" fmla="*/ 1254590 w 10359001"/>
              <a:gd name="connsiteY39" fmla="*/ 1315425 h 1315425"/>
              <a:gd name="connsiteX40" fmla="*/ 989860 w 10359001"/>
              <a:gd name="connsiteY40" fmla="*/ 1315425 h 1315425"/>
              <a:gd name="connsiteX41" fmla="*/ 621540 w 10359001"/>
              <a:gd name="connsiteY41" fmla="*/ 1315425 h 1315425"/>
              <a:gd name="connsiteX42" fmla="*/ 0 w 10359001"/>
              <a:gd name="connsiteY42" fmla="*/ 1315425 h 1315425"/>
              <a:gd name="connsiteX43" fmla="*/ 0 w 10359001"/>
              <a:gd name="connsiteY43" fmla="*/ 916413 h 1315425"/>
              <a:gd name="connsiteX44" fmla="*/ 0 w 10359001"/>
              <a:gd name="connsiteY44" fmla="*/ 517401 h 1315425"/>
              <a:gd name="connsiteX45" fmla="*/ 0 w 10359001"/>
              <a:gd name="connsiteY45" fmla="*/ 0 h 131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359001" h="1315425" fill="none" extrusionOk="0">
                <a:moveTo>
                  <a:pt x="0" y="0"/>
                </a:moveTo>
                <a:cubicBezTo>
                  <a:pt x="304269" y="-59565"/>
                  <a:pt x="452828" y="11684"/>
                  <a:pt x="679090" y="0"/>
                </a:cubicBezTo>
                <a:cubicBezTo>
                  <a:pt x="905352" y="-11684"/>
                  <a:pt x="1044867" y="59611"/>
                  <a:pt x="1254590" y="0"/>
                </a:cubicBezTo>
                <a:cubicBezTo>
                  <a:pt x="1464313" y="-59611"/>
                  <a:pt x="1554171" y="6011"/>
                  <a:pt x="1726500" y="0"/>
                </a:cubicBezTo>
                <a:cubicBezTo>
                  <a:pt x="1898829" y="-6011"/>
                  <a:pt x="2224825" y="21887"/>
                  <a:pt x="2405590" y="0"/>
                </a:cubicBezTo>
                <a:cubicBezTo>
                  <a:pt x="2586355" y="-21887"/>
                  <a:pt x="2875728" y="21756"/>
                  <a:pt x="3084680" y="0"/>
                </a:cubicBezTo>
                <a:cubicBezTo>
                  <a:pt x="3293632" y="-21756"/>
                  <a:pt x="3217299" y="16980"/>
                  <a:pt x="3349410" y="0"/>
                </a:cubicBezTo>
                <a:cubicBezTo>
                  <a:pt x="3481521" y="-16980"/>
                  <a:pt x="3505683" y="11972"/>
                  <a:pt x="3614140" y="0"/>
                </a:cubicBezTo>
                <a:cubicBezTo>
                  <a:pt x="3722597" y="-11972"/>
                  <a:pt x="3796770" y="5239"/>
                  <a:pt x="3878870" y="0"/>
                </a:cubicBezTo>
                <a:cubicBezTo>
                  <a:pt x="3960970" y="-5239"/>
                  <a:pt x="4451490" y="60129"/>
                  <a:pt x="4661550" y="0"/>
                </a:cubicBezTo>
                <a:cubicBezTo>
                  <a:pt x="4871610" y="-60129"/>
                  <a:pt x="4968382" y="31147"/>
                  <a:pt x="5133460" y="0"/>
                </a:cubicBezTo>
                <a:cubicBezTo>
                  <a:pt x="5298538" y="-31147"/>
                  <a:pt x="5510440" y="5916"/>
                  <a:pt x="5812551" y="0"/>
                </a:cubicBezTo>
                <a:cubicBezTo>
                  <a:pt x="6114662" y="-5916"/>
                  <a:pt x="6223014" y="5393"/>
                  <a:pt x="6595231" y="0"/>
                </a:cubicBezTo>
                <a:cubicBezTo>
                  <a:pt x="6967448" y="-5393"/>
                  <a:pt x="6993536" y="36594"/>
                  <a:pt x="7377911" y="0"/>
                </a:cubicBezTo>
                <a:cubicBezTo>
                  <a:pt x="7762286" y="-36594"/>
                  <a:pt x="7531325" y="29596"/>
                  <a:pt x="7642641" y="0"/>
                </a:cubicBezTo>
                <a:cubicBezTo>
                  <a:pt x="7753957" y="-29596"/>
                  <a:pt x="7818841" y="26000"/>
                  <a:pt x="7907371" y="0"/>
                </a:cubicBezTo>
                <a:cubicBezTo>
                  <a:pt x="7995901" y="-26000"/>
                  <a:pt x="8221311" y="21468"/>
                  <a:pt x="8482871" y="0"/>
                </a:cubicBezTo>
                <a:cubicBezTo>
                  <a:pt x="8744431" y="-21468"/>
                  <a:pt x="8761032" y="9459"/>
                  <a:pt x="8851191" y="0"/>
                </a:cubicBezTo>
                <a:cubicBezTo>
                  <a:pt x="8941350" y="-9459"/>
                  <a:pt x="9131822" y="391"/>
                  <a:pt x="9219511" y="0"/>
                </a:cubicBezTo>
                <a:cubicBezTo>
                  <a:pt x="9307200" y="-391"/>
                  <a:pt x="9661136" y="31837"/>
                  <a:pt x="9795011" y="0"/>
                </a:cubicBezTo>
                <a:cubicBezTo>
                  <a:pt x="9928886" y="-31837"/>
                  <a:pt x="10217457" y="10364"/>
                  <a:pt x="10359001" y="0"/>
                </a:cubicBezTo>
                <a:cubicBezTo>
                  <a:pt x="10392580" y="216230"/>
                  <a:pt x="10358898" y="279424"/>
                  <a:pt x="10359001" y="451629"/>
                </a:cubicBezTo>
                <a:cubicBezTo>
                  <a:pt x="10359104" y="623834"/>
                  <a:pt x="10332446" y="682166"/>
                  <a:pt x="10359001" y="863796"/>
                </a:cubicBezTo>
                <a:cubicBezTo>
                  <a:pt x="10385556" y="1045426"/>
                  <a:pt x="10344754" y="1201188"/>
                  <a:pt x="10359001" y="1315425"/>
                </a:cubicBezTo>
                <a:cubicBezTo>
                  <a:pt x="10209745" y="1327341"/>
                  <a:pt x="10003007" y="1307608"/>
                  <a:pt x="9783501" y="1315425"/>
                </a:cubicBezTo>
                <a:cubicBezTo>
                  <a:pt x="9563995" y="1323242"/>
                  <a:pt x="9404841" y="1243100"/>
                  <a:pt x="9104411" y="1315425"/>
                </a:cubicBezTo>
                <a:cubicBezTo>
                  <a:pt x="8803981" y="1387750"/>
                  <a:pt x="8890035" y="1294342"/>
                  <a:pt x="8736091" y="1315425"/>
                </a:cubicBezTo>
                <a:cubicBezTo>
                  <a:pt x="8582147" y="1336508"/>
                  <a:pt x="8415976" y="1303005"/>
                  <a:pt x="8160591" y="1315425"/>
                </a:cubicBezTo>
                <a:cubicBezTo>
                  <a:pt x="7905206" y="1327845"/>
                  <a:pt x="7898042" y="1276203"/>
                  <a:pt x="7792271" y="1315425"/>
                </a:cubicBezTo>
                <a:cubicBezTo>
                  <a:pt x="7686500" y="1354647"/>
                  <a:pt x="7528625" y="1271895"/>
                  <a:pt x="7320361" y="1315425"/>
                </a:cubicBezTo>
                <a:cubicBezTo>
                  <a:pt x="7112097" y="1358955"/>
                  <a:pt x="6805438" y="1260841"/>
                  <a:pt x="6537681" y="1315425"/>
                </a:cubicBezTo>
                <a:cubicBezTo>
                  <a:pt x="6269924" y="1370009"/>
                  <a:pt x="6355170" y="1310547"/>
                  <a:pt x="6272951" y="1315425"/>
                </a:cubicBezTo>
                <a:cubicBezTo>
                  <a:pt x="6190732" y="1320303"/>
                  <a:pt x="5662516" y="1275604"/>
                  <a:pt x="5490271" y="1315425"/>
                </a:cubicBezTo>
                <a:cubicBezTo>
                  <a:pt x="5318026" y="1355246"/>
                  <a:pt x="5060034" y="1240622"/>
                  <a:pt x="4811180" y="1315425"/>
                </a:cubicBezTo>
                <a:cubicBezTo>
                  <a:pt x="4562326" y="1390228"/>
                  <a:pt x="4350469" y="1235108"/>
                  <a:pt x="4028500" y="1315425"/>
                </a:cubicBezTo>
                <a:cubicBezTo>
                  <a:pt x="3706531" y="1395742"/>
                  <a:pt x="3552024" y="1261505"/>
                  <a:pt x="3245820" y="1315425"/>
                </a:cubicBezTo>
                <a:cubicBezTo>
                  <a:pt x="2939616" y="1369345"/>
                  <a:pt x="2795950" y="1259718"/>
                  <a:pt x="2670320" y="1315425"/>
                </a:cubicBezTo>
                <a:cubicBezTo>
                  <a:pt x="2544690" y="1371132"/>
                  <a:pt x="2537803" y="1301087"/>
                  <a:pt x="2405590" y="1315425"/>
                </a:cubicBezTo>
                <a:cubicBezTo>
                  <a:pt x="2273377" y="1329763"/>
                  <a:pt x="1844164" y="1227171"/>
                  <a:pt x="1622910" y="1315425"/>
                </a:cubicBezTo>
                <a:cubicBezTo>
                  <a:pt x="1401656" y="1403679"/>
                  <a:pt x="1380161" y="1291700"/>
                  <a:pt x="1254590" y="1315425"/>
                </a:cubicBezTo>
                <a:cubicBezTo>
                  <a:pt x="1129019" y="1339150"/>
                  <a:pt x="1090205" y="1286071"/>
                  <a:pt x="989860" y="1315425"/>
                </a:cubicBezTo>
                <a:cubicBezTo>
                  <a:pt x="889515" y="1344779"/>
                  <a:pt x="698711" y="1306219"/>
                  <a:pt x="621540" y="1315425"/>
                </a:cubicBezTo>
                <a:cubicBezTo>
                  <a:pt x="544369" y="1324631"/>
                  <a:pt x="279067" y="1251524"/>
                  <a:pt x="0" y="1315425"/>
                </a:cubicBezTo>
                <a:cubicBezTo>
                  <a:pt x="-36931" y="1128637"/>
                  <a:pt x="22655" y="1007482"/>
                  <a:pt x="0" y="916413"/>
                </a:cubicBezTo>
                <a:cubicBezTo>
                  <a:pt x="-22655" y="825344"/>
                  <a:pt x="12693" y="658286"/>
                  <a:pt x="0" y="517401"/>
                </a:cubicBezTo>
                <a:cubicBezTo>
                  <a:pt x="-12693" y="376516"/>
                  <a:pt x="19036" y="200631"/>
                  <a:pt x="0" y="0"/>
                </a:cubicBezTo>
                <a:close/>
              </a:path>
              <a:path w="10359001" h="1315425" stroke="0" extrusionOk="0">
                <a:moveTo>
                  <a:pt x="0" y="0"/>
                </a:moveTo>
                <a:cubicBezTo>
                  <a:pt x="199737" y="-81223"/>
                  <a:pt x="539061" y="78982"/>
                  <a:pt x="679090" y="0"/>
                </a:cubicBezTo>
                <a:cubicBezTo>
                  <a:pt x="819119" y="-78982"/>
                  <a:pt x="1135736" y="58881"/>
                  <a:pt x="1254590" y="0"/>
                </a:cubicBezTo>
                <a:cubicBezTo>
                  <a:pt x="1373444" y="-58881"/>
                  <a:pt x="1573575" y="10003"/>
                  <a:pt x="1726500" y="0"/>
                </a:cubicBezTo>
                <a:cubicBezTo>
                  <a:pt x="1879425" y="-10003"/>
                  <a:pt x="2067280" y="52719"/>
                  <a:pt x="2198410" y="0"/>
                </a:cubicBezTo>
                <a:cubicBezTo>
                  <a:pt x="2329540" y="-52719"/>
                  <a:pt x="2638769" y="31503"/>
                  <a:pt x="2773910" y="0"/>
                </a:cubicBezTo>
                <a:cubicBezTo>
                  <a:pt x="2909051" y="-31503"/>
                  <a:pt x="2983338" y="10157"/>
                  <a:pt x="3038640" y="0"/>
                </a:cubicBezTo>
                <a:cubicBezTo>
                  <a:pt x="3093942" y="-10157"/>
                  <a:pt x="3206256" y="12802"/>
                  <a:pt x="3303370" y="0"/>
                </a:cubicBezTo>
                <a:cubicBezTo>
                  <a:pt x="3400484" y="-12802"/>
                  <a:pt x="3761959" y="16478"/>
                  <a:pt x="4086050" y="0"/>
                </a:cubicBezTo>
                <a:cubicBezTo>
                  <a:pt x="4410141" y="-16478"/>
                  <a:pt x="4560876" y="74459"/>
                  <a:pt x="4765140" y="0"/>
                </a:cubicBezTo>
                <a:cubicBezTo>
                  <a:pt x="4969404" y="-74459"/>
                  <a:pt x="5187335" y="48371"/>
                  <a:pt x="5340641" y="0"/>
                </a:cubicBezTo>
                <a:cubicBezTo>
                  <a:pt x="5493947" y="-48371"/>
                  <a:pt x="5512214" y="5188"/>
                  <a:pt x="5605371" y="0"/>
                </a:cubicBezTo>
                <a:cubicBezTo>
                  <a:pt x="5698528" y="-5188"/>
                  <a:pt x="6112086" y="25622"/>
                  <a:pt x="6284461" y="0"/>
                </a:cubicBezTo>
                <a:cubicBezTo>
                  <a:pt x="6456836" y="-25622"/>
                  <a:pt x="6901431" y="25630"/>
                  <a:pt x="7067141" y="0"/>
                </a:cubicBezTo>
                <a:cubicBezTo>
                  <a:pt x="7232851" y="-25630"/>
                  <a:pt x="7516218" y="91246"/>
                  <a:pt x="7849821" y="0"/>
                </a:cubicBezTo>
                <a:cubicBezTo>
                  <a:pt x="8183424" y="-91246"/>
                  <a:pt x="8139020" y="33718"/>
                  <a:pt x="8218141" y="0"/>
                </a:cubicBezTo>
                <a:cubicBezTo>
                  <a:pt x="8297262" y="-33718"/>
                  <a:pt x="8601881" y="1616"/>
                  <a:pt x="8793641" y="0"/>
                </a:cubicBezTo>
                <a:cubicBezTo>
                  <a:pt x="8985401" y="-1616"/>
                  <a:pt x="9035278" y="29886"/>
                  <a:pt x="9161961" y="0"/>
                </a:cubicBezTo>
                <a:cubicBezTo>
                  <a:pt x="9288644" y="-29886"/>
                  <a:pt x="9362422" y="1972"/>
                  <a:pt x="9426691" y="0"/>
                </a:cubicBezTo>
                <a:cubicBezTo>
                  <a:pt x="9490960" y="-1972"/>
                  <a:pt x="10053997" y="60151"/>
                  <a:pt x="10359001" y="0"/>
                </a:cubicBezTo>
                <a:cubicBezTo>
                  <a:pt x="10406173" y="158062"/>
                  <a:pt x="10345773" y="305237"/>
                  <a:pt x="10359001" y="399012"/>
                </a:cubicBezTo>
                <a:cubicBezTo>
                  <a:pt x="10372229" y="492787"/>
                  <a:pt x="10354099" y="674792"/>
                  <a:pt x="10359001" y="824333"/>
                </a:cubicBezTo>
                <a:cubicBezTo>
                  <a:pt x="10363903" y="973874"/>
                  <a:pt x="10348956" y="1074010"/>
                  <a:pt x="10359001" y="1315425"/>
                </a:cubicBezTo>
                <a:cubicBezTo>
                  <a:pt x="10011924" y="1376089"/>
                  <a:pt x="9866353" y="1282338"/>
                  <a:pt x="9576321" y="1315425"/>
                </a:cubicBezTo>
                <a:cubicBezTo>
                  <a:pt x="9286289" y="1348512"/>
                  <a:pt x="9171605" y="1260971"/>
                  <a:pt x="9000821" y="1315425"/>
                </a:cubicBezTo>
                <a:cubicBezTo>
                  <a:pt x="8830037" y="1369879"/>
                  <a:pt x="8702720" y="1269482"/>
                  <a:pt x="8425321" y="1315425"/>
                </a:cubicBezTo>
                <a:cubicBezTo>
                  <a:pt x="8147922" y="1361368"/>
                  <a:pt x="8049133" y="1263563"/>
                  <a:pt x="7849821" y="1315425"/>
                </a:cubicBezTo>
                <a:cubicBezTo>
                  <a:pt x="7650509" y="1367287"/>
                  <a:pt x="7649378" y="1303019"/>
                  <a:pt x="7585091" y="1315425"/>
                </a:cubicBezTo>
                <a:cubicBezTo>
                  <a:pt x="7520804" y="1327831"/>
                  <a:pt x="7103502" y="1311555"/>
                  <a:pt x="6906001" y="1315425"/>
                </a:cubicBezTo>
                <a:cubicBezTo>
                  <a:pt x="6708500" y="1319295"/>
                  <a:pt x="6379431" y="1285232"/>
                  <a:pt x="6123321" y="1315425"/>
                </a:cubicBezTo>
                <a:cubicBezTo>
                  <a:pt x="5867211" y="1345618"/>
                  <a:pt x="5731069" y="1308832"/>
                  <a:pt x="5444231" y="1315425"/>
                </a:cubicBezTo>
                <a:cubicBezTo>
                  <a:pt x="5157393" y="1322018"/>
                  <a:pt x="4964258" y="1276716"/>
                  <a:pt x="4765140" y="1315425"/>
                </a:cubicBezTo>
                <a:cubicBezTo>
                  <a:pt x="4566022" y="1354134"/>
                  <a:pt x="4249240" y="1290906"/>
                  <a:pt x="4086050" y="1315425"/>
                </a:cubicBezTo>
                <a:cubicBezTo>
                  <a:pt x="3922860" y="1339944"/>
                  <a:pt x="3651673" y="1247599"/>
                  <a:pt x="3510550" y="1315425"/>
                </a:cubicBezTo>
                <a:cubicBezTo>
                  <a:pt x="3369427" y="1383251"/>
                  <a:pt x="3095716" y="1291093"/>
                  <a:pt x="2727870" y="1315425"/>
                </a:cubicBezTo>
                <a:cubicBezTo>
                  <a:pt x="2360024" y="1339757"/>
                  <a:pt x="2196813" y="1251503"/>
                  <a:pt x="2048780" y="1315425"/>
                </a:cubicBezTo>
                <a:cubicBezTo>
                  <a:pt x="1900747" y="1379347"/>
                  <a:pt x="1859998" y="1288053"/>
                  <a:pt x="1784050" y="1315425"/>
                </a:cubicBezTo>
                <a:cubicBezTo>
                  <a:pt x="1708102" y="1342797"/>
                  <a:pt x="1203684" y="1250831"/>
                  <a:pt x="1001370" y="1315425"/>
                </a:cubicBezTo>
                <a:cubicBezTo>
                  <a:pt x="799056" y="1380019"/>
                  <a:pt x="223393" y="1213686"/>
                  <a:pt x="0" y="1315425"/>
                </a:cubicBezTo>
                <a:cubicBezTo>
                  <a:pt x="-4809" y="1204008"/>
                  <a:pt x="44309" y="995688"/>
                  <a:pt x="0" y="903259"/>
                </a:cubicBezTo>
                <a:cubicBezTo>
                  <a:pt x="-44309" y="810830"/>
                  <a:pt x="33624" y="573538"/>
                  <a:pt x="0" y="491092"/>
                </a:cubicBezTo>
                <a:cubicBezTo>
                  <a:pt x="-33624" y="408646"/>
                  <a:pt x="23520" y="12064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412032782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indent="-190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6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3:</a:t>
            </a:r>
            <a:r>
              <a:rPr lang="en-GB" sz="3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20% của </a:t>
            </a:r>
            <a:r>
              <a:rPr lang="en-US" sz="3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GB" sz="3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vi-VN" sz="3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3600" baseline="30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3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là:</a:t>
            </a:r>
          </a:p>
          <a:p>
            <a:pPr marL="0" marR="0" indent="-190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20 </a:t>
            </a:r>
            <a:r>
              <a:rPr lang="en-GB" sz="3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3600" baseline="30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vi-VN" sz="3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B. 50 </a:t>
            </a:r>
            <a:r>
              <a:rPr lang="en-GB" sz="3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3600" baseline="30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vi-VN" sz="3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C. 10 </a:t>
            </a:r>
            <a:r>
              <a:rPr lang="en-GB" sz="3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3600" baseline="30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vi-VN" sz="3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D. 100 </a:t>
            </a:r>
            <a:r>
              <a:rPr lang="en-GB" sz="3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3600" baseline="30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36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raphic 4" descr="Checkmark with solid fill">
            <a:extLst>
              <a:ext uri="{FF2B5EF4-FFF2-40B4-BE49-F238E27FC236}">
                <a16:creationId xmlns:a16="http://schemas.microsoft.com/office/drawing/2014/main" id="{E1D92B11-665E-4342-A11A-5D31A67B4A2E}"/>
              </a:ext>
            </a:extLst>
          </p:cNvPr>
          <p:cNvSpPr/>
          <p:nvPr/>
        </p:nvSpPr>
        <p:spPr>
          <a:xfrm>
            <a:off x="4727197" y="1151909"/>
            <a:ext cx="568703" cy="611530"/>
          </a:xfrm>
          <a:custGeom>
            <a:avLst/>
            <a:gdLst>
              <a:gd name="connsiteX0" fmla="*/ 577126 w 632579"/>
              <a:gd name="connsiteY0" fmla="*/ 0 h 618172"/>
              <a:gd name="connsiteX1" fmla="*/ 226606 w 632579"/>
              <a:gd name="connsiteY1" fmla="*/ 461010 h 618172"/>
              <a:gd name="connsiteX2" fmla="*/ 58192 w 632579"/>
              <a:gd name="connsiteY2" fmla="*/ 220980 h 618172"/>
              <a:gd name="connsiteX3" fmla="*/ 0 w 632579"/>
              <a:gd name="connsiteY3" fmla="*/ 298132 h 618172"/>
              <a:gd name="connsiteX4" fmla="*/ 223867 w 632579"/>
              <a:gd name="connsiteY4" fmla="*/ 618173 h 618172"/>
              <a:gd name="connsiteX5" fmla="*/ 282744 w 632579"/>
              <a:gd name="connsiteY5" fmla="*/ 541973 h 618172"/>
              <a:gd name="connsiteX6" fmla="*/ 632579 w 632579"/>
              <a:gd name="connsiteY6" fmla="*/ 80010 h 61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2579" h="618172">
                <a:moveTo>
                  <a:pt x="577126" y="0"/>
                </a:moveTo>
                <a:lnTo>
                  <a:pt x="226606" y="461010"/>
                </a:lnTo>
                <a:lnTo>
                  <a:pt x="58192" y="220980"/>
                </a:lnTo>
                <a:lnTo>
                  <a:pt x="0" y="298132"/>
                </a:lnTo>
                <a:lnTo>
                  <a:pt x="223867" y="618173"/>
                </a:lnTo>
                <a:lnTo>
                  <a:pt x="282744" y="541973"/>
                </a:lnTo>
                <a:lnTo>
                  <a:pt x="632579" y="80010"/>
                </a:lnTo>
                <a:close/>
              </a:path>
            </a:pathLst>
          </a:custGeom>
          <a:solidFill>
            <a:srgbClr val="FF0000"/>
          </a:solidFill>
          <a:ln w="68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Graphic 4" descr="Checkmark with solid fill">
            <a:extLst>
              <a:ext uri="{FF2B5EF4-FFF2-40B4-BE49-F238E27FC236}">
                <a16:creationId xmlns:a16="http://schemas.microsoft.com/office/drawing/2014/main" id="{88F4C164-C071-4D97-A4BD-A283033B596B}"/>
              </a:ext>
            </a:extLst>
          </p:cNvPr>
          <p:cNvSpPr/>
          <p:nvPr/>
        </p:nvSpPr>
        <p:spPr>
          <a:xfrm>
            <a:off x="7679947" y="3123235"/>
            <a:ext cx="568703" cy="611530"/>
          </a:xfrm>
          <a:custGeom>
            <a:avLst/>
            <a:gdLst>
              <a:gd name="connsiteX0" fmla="*/ 577126 w 632579"/>
              <a:gd name="connsiteY0" fmla="*/ 0 h 618172"/>
              <a:gd name="connsiteX1" fmla="*/ 226606 w 632579"/>
              <a:gd name="connsiteY1" fmla="*/ 461010 h 618172"/>
              <a:gd name="connsiteX2" fmla="*/ 58192 w 632579"/>
              <a:gd name="connsiteY2" fmla="*/ 220980 h 618172"/>
              <a:gd name="connsiteX3" fmla="*/ 0 w 632579"/>
              <a:gd name="connsiteY3" fmla="*/ 298132 h 618172"/>
              <a:gd name="connsiteX4" fmla="*/ 223867 w 632579"/>
              <a:gd name="connsiteY4" fmla="*/ 618173 h 618172"/>
              <a:gd name="connsiteX5" fmla="*/ 282744 w 632579"/>
              <a:gd name="connsiteY5" fmla="*/ 541973 h 618172"/>
              <a:gd name="connsiteX6" fmla="*/ 632579 w 632579"/>
              <a:gd name="connsiteY6" fmla="*/ 80010 h 61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2579" h="618172">
                <a:moveTo>
                  <a:pt x="577126" y="0"/>
                </a:moveTo>
                <a:lnTo>
                  <a:pt x="226606" y="461010"/>
                </a:lnTo>
                <a:lnTo>
                  <a:pt x="58192" y="220980"/>
                </a:lnTo>
                <a:lnTo>
                  <a:pt x="0" y="298132"/>
                </a:lnTo>
                <a:lnTo>
                  <a:pt x="223867" y="618173"/>
                </a:lnTo>
                <a:lnTo>
                  <a:pt x="282744" y="541973"/>
                </a:lnTo>
                <a:lnTo>
                  <a:pt x="632579" y="80010"/>
                </a:lnTo>
                <a:close/>
              </a:path>
            </a:pathLst>
          </a:custGeom>
          <a:solidFill>
            <a:srgbClr val="FF0000"/>
          </a:solidFill>
          <a:ln w="68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4" descr="Checkmark with solid fill">
            <a:extLst>
              <a:ext uri="{FF2B5EF4-FFF2-40B4-BE49-F238E27FC236}">
                <a16:creationId xmlns:a16="http://schemas.microsoft.com/office/drawing/2014/main" id="{6119BEAE-483B-4D18-98DB-CDEA19FBA802}"/>
              </a:ext>
            </a:extLst>
          </p:cNvPr>
          <p:cNvSpPr/>
          <p:nvPr/>
        </p:nvSpPr>
        <p:spPr>
          <a:xfrm>
            <a:off x="7964298" y="5209210"/>
            <a:ext cx="568703" cy="611530"/>
          </a:xfrm>
          <a:custGeom>
            <a:avLst/>
            <a:gdLst>
              <a:gd name="connsiteX0" fmla="*/ 577126 w 632579"/>
              <a:gd name="connsiteY0" fmla="*/ 0 h 618172"/>
              <a:gd name="connsiteX1" fmla="*/ 226606 w 632579"/>
              <a:gd name="connsiteY1" fmla="*/ 461010 h 618172"/>
              <a:gd name="connsiteX2" fmla="*/ 58192 w 632579"/>
              <a:gd name="connsiteY2" fmla="*/ 220980 h 618172"/>
              <a:gd name="connsiteX3" fmla="*/ 0 w 632579"/>
              <a:gd name="connsiteY3" fmla="*/ 298132 h 618172"/>
              <a:gd name="connsiteX4" fmla="*/ 223867 w 632579"/>
              <a:gd name="connsiteY4" fmla="*/ 618173 h 618172"/>
              <a:gd name="connsiteX5" fmla="*/ 282744 w 632579"/>
              <a:gd name="connsiteY5" fmla="*/ 541973 h 618172"/>
              <a:gd name="connsiteX6" fmla="*/ 632579 w 632579"/>
              <a:gd name="connsiteY6" fmla="*/ 80010 h 61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2579" h="618172">
                <a:moveTo>
                  <a:pt x="577126" y="0"/>
                </a:moveTo>
                <a:lnTo>
                  <a:pt x="226606" y="461010"/>
                </a:lnTo>
                <a:lnTo>
                  <a:pt x="58192" y="220980"/>
                </a:lnTo>
                <a:lnTo>
                  <a:pt x="0" y="298132"/>
                </a:lnTo>
                <a:lnTo>
                  <a:pt x="223867" y="618173"/>
                </a:lnTo>
                <a:lnTo>
                  <a:pt x="282744" y="541973"/>
                </a:lnTo>
                <a:lnTo>
                  <a:pt x="632579" y="80010"/>
                </a:lnTo>
                <a:close/>
              </a:path>
            </a:pathLst>
          </a:custGeom>
          <a:solidFill>
            <a:srgbClr val="FF0000"/>
          </a:solidFill>
          <a:ln w="68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76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6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A894E3F-B598-41C4-9D64-2790C01998B0}"/>
              </a:ext>
            </a:extLst>
          </p:cNvPr>
          <p:cNvSpPr/>
          <p:nvPr/>
        </p:nvSpPr>
        <p:spPr>
          <a:xfrm>
            <a:off x="123825" y="256825"/>
            <a:ext cx="888275" cy="888275"/>
          </a:xfrm>
          <a:prstGeom prst="ellipse">
            <a:avLst/>
          </a:prstGeom>
          <a:solidFill>
            <a:srgbClr val="00B0F0"/>
          </a:solidFill>
          <a:ln w="117475" cmpd="thinThick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latin typeface="Ganh Regular" panose="02000000000000000000" pitchFamily="50" charset="0"/>
              </a:rPr>
              <a:t>5</a:t>
            </a:r>
            <a:endParaRPr lang="en-US" sz="4000" b="1">
              <a:latin typeface="Ganh Regular" panose="020000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13FA91-6467-42C5-9EE6-E4AC4EFF0ED0}"/>
              </a:ext>
            </a:extLst>
          </p:cNvPr>
          <p:cNvSpPr txBox="1"/>
          <p:nvPr/>
        </p:nvSpPr>
        <p:spPr>
          <a:xfrm>
            <a:off x="1238250" y="85375"/>
            <a:ext cx="10829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>
                <a:latin typeface="Ganh Regular" panose="02000000000000000000" pitchFamily="50" charset="0"/>
              </a:rPr>
              <a:t>Một người bán hàng chi ra số tiền vốn là 2 000 000 đồng để mua hàng. Sau khi bán hết hàng thì người đó thu được số tiền là 2 200 000 đồng.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D8D75-DECB-4247-A271-F27A48B50B81}"/>
              </a:ext>
            </a:extLst>
          </p:cNvPr>
          <p:cNvSpPr txBox="1"/>
          <p:nvPr/>
        </p:nvSpPr>
        <p:spPr>
          <a:xfrm>
            <a:off x="276225" y="1655035"/>
            <a:ext cx="1137285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>
                <a:latin typeface="Ganh Regular" panose="02000000000000000000" pitchFamily="50" charset="0"/>
              </a:rPr>
              <a:t>Hỏi: </a:t>
            </a:r>
          </a:p>
          <a:p>
            <a:pPr algn="just"/>
            <a:r>
              <a:rPr lang="vi-VN" sz="3600">
                <a:solidFill>
                  <a:srgbClr val="0070C0"/>
                </a:solidFill>
                <a:latin typeface="Ganh Regular" panose="02000000000000000000" pitchFamily="50" charset="0"/>
              </a:rPr>
              <a:t>a) Người bán hàng đó đã được lãi bao nhiêu tiền?</a:t>
            </a:r>
          </a:p>
          <a:p>
            <a:pPr algn="just"/>
            <a:r>
              <a:rPr lang="vi-VN" sz="3600">
                <a:solidFill>
                  <a:srgbClr val="7030A0"/>
                </a:solidFill>
                <a:latin typeface="Ganh Regular" panose="02000000000000000000" pitchFamily="50" charset="0"/>
              </a:rPr>
              <a:t>b) Tiền lãi bằng bao nhiêu phần trăm của tiền vốn?</a:t>
            </a:r>
          </a:p>
          <a:p>
            <a:pPr algn="just"/>
            <a:r>
              <a:rPr lang="vi-VN" sz="2800" i="1">
                <a:latin typeface="Ganh Regular" panose="02000000000000000000" pitchFamily="50" charset="0"/>
              </a:rPr>
              <a:t>(Ghi chú: Tiền lãi = Tiền thu được – Tiền vốn)</a:t>
            </a:r>
            <a:endParaRPr lang="en-US" sz="2800" i="1">
              <a:latin typeface="Ganh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7988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6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A894E3F-B598-41C4-9D64-2790C01998B0}"/>
              </a:ext>
            </a:extLst>
          </p:cNvPr>
          <p:cNvSpPr/>
          <p:nvPr/>
        </p:nvSpPr>
        <p:spPr>
          <a:xfrm>
            <a:off x="123825" y="256825"/>
            <a:ext cx="888275" cy="888275"/>
          </a:xfrm>
          <a:prstGeom prst="ellipse">
            <a:avLst/>
          </a:prstGeom>
          <a:solidFill>
            <a:srgbClr val="00B0F0"/>
          </a:solidFill>
          <a:ln w="117475" cmpd="thinThick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latin typeface="Ganh Regular" panose="02000000000000000000" pitchFamily="50" charset="0"/>
              </a:rPr>
              <a:t>5</a:t>
            </a:r>
            <a:endParaRPr lang="en-US" sz="4000" b="1">
              <a:latin typeface="Ganh Regular" panose="020000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D8D75-DECB-4247-A271-F27A48B50B81}"/>
              </a:ext>
            </a:extLst>
          </p:cNvPr>
          <p:cNvSpPr txBox="1"/>
          <p:nvPr/>
        </p:nvSpPr>
        <p:spPr>
          <a:xfrm>
            <a:off x="276225" y="1655035"/>
            <a:ext cx="113728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>
                <a:solidFill>
                  <a:schemeClr val="accent6">
                    <a:lumMod val="50000"/>
                  </a:schemeClr>
                </a:solidFill>
                <a:latin typeface="Ganh Regular" panose="02000000000000000000" pitchFamily="50" charset="0"/>
              </a:rPr>
              <a:t>Giải</a:t>
            </a:r>
          </a:p>
          <a:p>
            <a:pPr algn="ctr"/>
            <a:r>
              <a:rPr lang="vi-VN" sz="3600">
                <a:solidFill>
                  <a:srgbClr val="0070C0"/>
                </a:solidFill>
                <a:latin typeface="Ganh Regular" panose="02000000000000000000" pitchFamily="50" charset="0"/>
              </a:rPr>
              <a:t>a) Số tiền người bán hàng đó đã được lãi là:</a:t>
            </a:r>
          </a:p>
          <a:p>
            <a:pPr algn="ctr"/>
            <a:r>
              <a:rPr lang="vi-VN" sz="3600">
                <a:solidFill>
                  <a:srgbClr val="FF0000"/>
                </a:solidFill>
                <a:latin typeface="Ganh Regular" panose="02000000000000000000" pitchFamily="50" charset="0"/>
              </a:rPr>
              <a:t>2 200 000 – 2 000 000 = 200 000 (đồng)</a:t>
            </a:r>
          </a:p>
          <a:p>
            <a:pPr algn="ctr"/>
            <a:r>
              <a:rPr lang="vi-VN" sz="3600">
                <a:solidFill>
                  <a:srgbClr val="7030A0"/>
                </a:solidFill>
                <a:latin typeface="Ganh Regular" panose="02000000000000000000" pitchFamily="50" charset="0"/>
              </a:rPr>
              <a:t>b) Tỉ số phần trăm giữa số tiền lãi và số tiền vốn là:</a:t>
            </a:r>
          </a:p>
          <a:p>
            <a:pPr algn="ctr"/>
            <a:r>
              <a:rPr lang="vi-VN" sz="3600">
                <a:solidFill>
                  <a:srgbClr val="FF0000"/>
                </a:solidFill>
                <a:latin typeface="Ganh Regular" panose="02000000000000000000" pitchFamily="50" charset="0"/>
              </a:rPr>
              <a:t>200 000 : 2 000 000 = 0,1 = 10%</a:t>
            </a:r>
          </a:p>
          <a:p>
            <a:pPr indent="457200" algn="ctr"/>
            <a:r>
              <a:rPr lang="vi-VN" sz="3600" i="1">
                <a:latin typeface="Ganh Regular" panose="02000000000000000000" pitchFamily="50" charset="0"/>
              </a:rPr>
              <a:t>Đáp số: a) 200 000 đồng</a:t>
            </a:r>
          </a:p>
          <a:p>
            <a:pPr algn="ctr"/>
            <a:r>
              <a:rPr lang="vi-VN" sz="3600" i="1">
                <a:latin typeface="Ganh Regular" panose="02000000000000000000" pitchFamily="50" charset="0"/>
              </a:rPr>
              <a:t>b) 10%</a:t>
            </a:r>
            <a:endParaRPr lang="en-US" sz="3600" i="1">
              <a:latin typeface="Ganh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110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6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A894E3F-B598-41C4-9D64-2790C01998B0}"/>
              </a:ext>
            </a:extLst>
          </p:cNvPr>
          <p:cNvSpPr/>
          <p:nvPr/>
        </p:nvSpPr>
        <p:spPr>
          <a:xfrm>
            <a:off x="123825" y="256825"/>
            <a:ext cx="888275" cy="888275"/>
          </a:xfrm>
          <a:prstGeom prst="ellipse">
            <a:avLst/>
          </a:prstGeom>
          <a:solidFill>
            <a:srgbClr val="00B0F0"/>
          </a:solidFill>
          <a:ln w="117475" cmpd="thinThick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latin typeface="Ganh Regular" panose="02000000000000000000" pitchFamily="50" charset="0"/>
              </a:rPr>
              <a:t>6</a:t>
            </a:r>
            <a:endParaRPr lang="en-US" sz="4000" b="1">
              <a:latin typeface="Ganh Regular" panose="020000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13FA91-6467-42C5-9EE6-E4AC4EFF0ED0}"/>
              </a:ext>
            </a:extLst>
          </p:cNvPr>
          <p:cNvSpPr txBox="1"/>
          <p:nvPr/>
        </p:nvSpPr>
        <p:spPr>
          <a:xfrm>
            <a:off x="1238250" y="85375"/>
            <a:ext cx="10829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>
                <a:latin typeface="Ganh Regular" panose="02000000000000000000" pitchFamily="50" charset="0"/>
              </a:rPr>
              <a:t>Một người bán hàng chi ra số tiền vốn là 3 000 000 đồng để mua hàng. Sau khi bán hết hàng thì người đó thu được số tiền là 2 850 000 đồng.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D8D75-DECB-4247-A271-F27A48B50B81}"/>
              </a:ext>
            </a:extLst>
          </p:cNvPr>
          <p:cNvSpPr txBox="1"/>
          <p:nvPr/>
        </p:nvSpPr>
        <p:spPr>
          <a:xfrm>
            <a:off x="276225" y="1655035"/>
            <a:ext cx="1137285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>
                <a:latin typeface="Ganh Regular" panose="02000000000000000000" pitchFamily="50" charset="0"/>
              </a:rPr>
              <a:t>Hỏi: </a:t>
            </a:r>
          </a:p>
          <a:p>
            <a:pPr algn="just"/>
            <a:r>
              <a:rPr lang="vi-VN" sz="3600">
                <a:solidFill>
                  <a:srgbClr val="0070C0"/>
                </a:solidFill>
                <a:latin typeface="Ganh Regular" panose="02000000000000000000" pitchFamily="50" charset="0"/>
              </a:rPr>
              <a:t>a) Người bán hàng đó đã bị lỗ bao nhiêu tiền?</a:t>
            </a:r>
          </a:p>
          <a:p>
            <a:pPr algn="just"/>
            <a:r>
              <a:rPr lang="vi-VN" sz="3600">
                <a:solidFill>
                  <a:srgbClr val="7030A0"/>
                </a:solidFill>
                <a:latin typeface="Ganh Regular" panose="02000000000000000000" pitchFamily="50" charset="0"/>
              </a:rPr>
              <a:t>b) Tiền lỗ bằng bao nhiêu phần trăm của tiền vốn?</a:t>
            </a:r>
          </a:p>
          <a:p>
            <a:pPr algn="just"/>
            <a:r>
              <a:rPr lang="vi-VN" sz="2800" i="1">
                <a:latin typeface="Ganh Regular" panose="02000000000000000000" pitchFamily="50" charset="0"/>
              </a:rPr>
              <a:t>(Ghi chú: Tiền lỗ = Tiền vốn – Tiền thu được)</a:t>
            </a:r>
            <a:endParaRPr lang="en-US" sz="2800" i="1">
              <a:latin typeface="Ganh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5726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6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A894E3F-B598-41C4-9D64-2790C01998B0}"/>
              </a:ext>
            </a:extLst>
          </p:cNvPr>
          <p:cNvSpPr/>
          <p:nvPr/>
        </p:nvSpPr>
        <p:spPr>
          <a:xfrm>
            <a:off x="123825" y="256825"/>
            <a:ext cx="888275" cy="888275"/>
          </a:xfrm>
          <a:prstGeom prst="ellipse">
            <a:avLst/>
          </a:prstGeom>
          <a:solidFill>
            <a:srgbClr val="00B0F0"/>
          </a:solidFill>
          <a:ln w="117475" cmpd="thinThick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latin typeface="Ganh Regular" panose="02000000000000000000" pitchFamily="50" charset="0"/>
              </a:rPr>
              <a:t>6</a:t>
            </a:r>
            <a:endParaRPr lang="en-US" sz="4000" b="1">
              <a:latin typeface="Ganh Regular" panose="020000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D8D75-DECB-4247-A271-F27A48B50B81}"/>
              </a:ext>
            </a:extLst>
          </p:cNvPr>
          <p:cNvSpPr txBox="1"/>
          <p:nvPr/>
        </p:nvSpPr>
        <p:spPr>
          <a:xfrm>
            <a:off x="276225" y="1655035"/>
            <a:ext cx="113728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>
                <a:solidFill>
                  <a:schemeClr val="accent6">
                    <a:lumMod val="50000"/>
                  </a:schemeClr>
                </a:solidFill>
                <a:latin typeface="Ganh Regular" panose="02000000000000000000" pitchFamily="50" charset="0"/>
              </a:rPr>
              <a:t>Giải</a:t>
            </a:r>
          </a:p>
          <a:p>
            <a:pPr algn="ctr"/>
            <a:r>
              <a:rPr lang="vi-VN" sz="3600">
                <a:solidFill>
                  <a:srgbClr val="0070C0"/>
                </a:solidFill>
                <a:latin typeface="Ganh Regular" panose="02000000000000000000" pitchFamily="50" charset="0"/>
              </a:rPr>
              <a:t>a) Số tiền người bán hàng đó đã bị lỗ là:</a:t>
            </a:r>
          </a:p>
          <a:p>
            <a:pPr algn="ctr"/>
            <a:r>
              <a:rPr lang="vi-VN" sz="3600">
                <a:solidFill>
                  <a:srgbClr val="FF0000"/>
                </a:solidFill>
                <a:latin typeface="Ganh Regular" panose="02000000000000000000" pitchFamily="50" charset="0"/>
              </a:rPr>
              <a:t>3 000 000 – 2 850 000 = 150 000 (đồng)</a:t>
            </a:r>
          </a:p>
          <a:p>
            <a:pPr algn="ctr"/>
            <a:r>
              <a:rPr lang="vi-VN" sz="3600">
                <a:solidFill>
                  <a:srgbClr val="7030A0"/>
                </a:solidFill>
                <a:latin typeface="Ganh Regular" panose="02000000000000000000" pitchFamily="50" charset="0"/>
              </a:rPr>
              <a:t>b) Tỉ số phần trăm giữa số tiền lỗ và số tiền vốn là:</a:t>
            </a:r>
          </a:p>
          <a:p>
            <a:pPr algn="ctr"/>
            <a:r>
              <a:rPr lang="vi-VN" sz="3600">
                <a:solidFill>
                  <a:srgbClr val="FF0000"/>
                </a:solidFill>
                <a:latin typeface="Ganh Regular" panose="02000000000000000000" pitchFamily="50" charset="0"/>
              </a:rPr>
              <a:t>150 000 : 3 000 000 = 0,05 = 5%</a:t>
            </a:r>
          </a:p>
          <a:p>
            <a:pPr indent="457200" algn="ctr"/>
            <a:r>
              <a:rPr lang="vi-VN" sz="3600" i="1">
                <a:latin typeface="Ganh Regular" panose="02000000000000000000" pitchFamily="50" charset="0"/>
              </a:rPr>
              <a:t>Đáp số: a) 150 000 đồng</a:t>
            </a:r>
          </a:p>
          <a:p>
            <a:pPr algn="ctr"/>
            <a:r>
              <a:rPr lang="vi-VN" sz="3600" i="1">
                <a:latin typeface="Ganh Regular" panose="02000000000000000000" pitchFamily="50" charset="0"/>
              </a:rPr>
              <a:t>b) 5%</a:t>
            </a:r>
            <a:endParaRPr lang="en-US" sz="3600" i="1">
              <a:latin typeface="Ganh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926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8E18E7-F541-475E-9A29-F3709DE4B6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2424" r="14165" b="87879"/>
          <a:stretch/>
        </p:blipFill>
        <p:spPr>
          <a:xfrm>
            <a:off x="0" y="9525"/>
            <a:ext cx="12145566" cy="962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3D4E0B-F4A0-4CB9-9D5B-796324BE96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3" t="13737" r="37246" b="34547"/>
          <a:stretch/>
        </p:blipFill>
        <p:spPr>
          <a:xfrm>
            <a:off x="46434" y="971549"/>
            <a:ext cx="6478192" cy="48397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2FFD03-45B8-4075-9E3F-9F4D5AE94FAB}"/>
              </a:ext>
            </a:extLst>
          </p:cNvPr>
          <p:cNvSpPr txBox="1"/>
          <p:nvPr/>
        </p:nvSpPr>
        <p:spPr>
          <a:xfrm>
            <a:off x="6640997" y="971549"/>
            <a:ext cx="55620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/>
              <a:t>Đọc bảng trên và cho biết:</a:t>
            </a:r>
          </a:p>
          <a:p>
            <a:pPr algn="just"/>
            <a:r>
              <a:rPr lang="vi-VN" sz="3600">
                <a:solidFill>
                  <a:srgbClr val="00B050"/>
                </a:solidFill>
              </a:rPr>
              <a:t>a) Gia đình cô Lan đã chi tiêu tất cả bao nhiêu tiền vào tháng 8?</a:t>
            </a:r>
          </a:p>
          <a:p>
            <a:pPr algn="just"/>
            <a:r>
              <a:rPr lang="vi-VN" sz="3600"/>
              <a:t>b) Gia đình cô Lan đã chi bao nhiêu phần trăm cho tiền ăn? Bao nhiêu phần trăm cho tiết kiệm?</a:t>
            </a:r>
            <a:endParaRPr lang="en-US" sz="36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0B81E6-F2D3-4FFA-BD26-9F6A29B8C9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4" t="29360" r="15846" b="22830"/>
          <a:stretch/>
        </p:blipFill>
        <p:spPr>
          <a:xfrm>
            <a:off x="11066145" y="4819650"/>
            <a:ext cx="1125855" cy="20288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D33EC2B-2FF9-4BCA-8462-63CB8BC72700}"/>
              </a:ext>
            </a:extLst>
          </p:cNvPr>
          <p:cNvSpPr/>
          <p:nvPr/>
        </p:nvSpPr>
        <p:spPr>
          <a:xfrm>
            <a:off x="4400550" y="2009775"/>
            <a:ext cx="1885950" cy="370522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727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8E18E7-F541-475E-9A29-F3709DE4B6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2424" r="14165" b="87879"/>
          <a:stretch/>
        </p:blipFill>
        <p:spPr>
          <a:xfrm>
            <a:off x="0" y="9525"/>
            <a:ext cx="12145566" cy="962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3D4E0B-F4A0-4CB9-9D5B-796324BE96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3" t="13737" r="37246" b="34547"/>
          <a:stretch/>
        </p:blipFill>
        <p:spPr>
          <a:xfrm>
            <a:off x="46434" y="971549"/>
            <a:ext cx="6478192" cy="48397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2FFD03-45B8-4075-9E3F-9F4D5AE94FAB}"/>
              </a:ext>
            </a:extLst>
          </p:cNvPr>
          <p:cNvSpPr txBox="1"/>
          <p:nvPr/>
        </p:nvSpPr>
        <p:spPr>
          <a:xfrm>
            <a:off x="6640997" y="971549"/>
            <a:ext cx="55620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/>
              <a:t>Đọc bảng trên và cho biết:</a:t>
            </a:r>
          </a:p>
          <a:p>
            <a:pPr algn="just"/>
            <a:r>
              <a:rPr lang="vi-VN" sz="3600"/>
              <a:t>a) Gia đình cô Lan đã chi tiêu tất cả bao nhiêu tiền vào tháng 8?</a:t>
            </a:r>
          </a:p>
          <a:p>
            <a:pPr algn="just"/>
            <a:r>
              <a:rPr lang="vi-VN" sz="3600">
                <a:solidFill>
                  <a:srgbClr val="0070C0"/>
                </a:solidFill>
              </a:rPr>
              <a:t>b) Gia đình cô Lan đã chi bao nhiêu phần trăm cho tiền ăn? </a:t>
            </a:r>
            <a:r>
              <a:rPr lang="vi-VN" sz="3600"/>
              <a:t>Bao nhiêu phần trăm cho tiết kiệm?</a:t>
            </a:r>
            <a:endParaRPr lang="en-US" sz="36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0B81E6-F2D3-4FFA-BD26-9F6A29B8C9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4" t="29360" r="15846" b="22830"/>
          <a:stretch/>
        </p:blipFill>
        <p:spPr>
          <a:xfrm>
            <a:off x="11066145" y="4819650"/>
            <a:ext cx="1125855" cy="20288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D33EC2B-2FF9-4BCA-8462-63CB8BC72700}"/>
              </a:ext>
            </a:extLst>
          </p:cNvPr>
          <p:cNvSpPr/>
          <p:nvPr/>
        </p:nvSpPr>
        <p:spPr>
          <a:xfrm>
            <a:off x="4552950" y="2105025"/>
            <a:ext cx="1554480" cy="4572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0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8E18E7-F541-475E-9A29-F3709DE4B6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2424" r="14165" b="87879"/>
          <a:stretch/>
        </p:blipFill>
        <p:spPr>
          <a:xfrm>
            <a:off x="0" y="9525"/>
            <a:ext cx="12145566" cy="962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3D4E0B-F4A0-4CB9-9D5B-796324BE96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3" t="13737" r="37246" b="34547"/>
          <a:stretch/>
        </p:blipFill>
        <p:spPr>
          <a:xfrm>
            <a:off x="46434" y="971549"/>
            <a:ext cx="6478192" cy="48397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2FFD03-45B8-4075-9E3F-9F4D5AE94FAB}"/>
              </a:ext>
            </a:extLst>
          </p:cNvPr>
          <p:cNvSpPr txBox="1"/>
          <p:nvPr/>
        </p:nvSpPr>
        <p:spPr>
          <a:xfrm>
            <a:off x="6640997" y="971549"/>
            <a:ext cx="55620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/>
              <a:t>Đọc bảng trên và cho biết:</a:t>
            </a:r>
          </a:p>
          <a:p>
            <a:pPr algn="just"/>
            <a:r>
              <a:rPr lang="vi-VN" sz="3600"/>
              <a:t>a) Gia đình cô Lan đã chi tiêu tất cả bao nhiêu tiền vào tháng 8?</a:t>
            </a:r>
          </a:p>
          <a:p>
            <a:pPr algn="just"/>
            <a:r>
              <a:rPr lang="vi-VN" sz="3600"/>
              <a:t>b) Gia đình cô Lan đã chi bao nhiêu phần trăm cho tiền ăn? </a:t>
            </a:r>
            <a:r>
              <a:rPr lang="vi-VN" sz="3600">
                <a:solidFill>
                  <a:srgbClr val="FF0000"/>
                </a:solidFill>
              </a:rPr>
              <a:t>Bao nhiêu phần trăm cho tiết kiệm?</a:t>
            </a:r>
            <a:endParaRPr lang="en-US" sz="360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0B81E6-F2D3-4FFA-BD26-9F6A29B8C9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4" t="29360" r="15846" b="22830"/>
          <a:stretch/>
        </p:blipFill>
        <p:spPr>
          <a:xfrm>
            <a:off x="11066145" y="4819650"/>
            <a:ext cx="1125855" cy="20288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D33EC2B-2FF9-4BCA-8462-63CB8BC72700}"/>
              </a:ext>
            </a:extLst>
          </p:cNvPr>
          <p:cNvSpPr/>
          <p:nvPr/>
        </p:nvSpPr>
        <p:spPr>
          <a:xfrm>
            <a:off x="4591050" y="4619625"/>
            <a:ext cx="155448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9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653</Words>
  <Application>Microsoft Office PowerPoint</Application>
  <PresentationFormat>Widescreen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Ganh Regular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Tân Phạm</dc:creator>
  <cp:lastModifiedBy>Tân Phạm</cp:lastModifiedBy>
  <cp:revision>22</cp:revision>
  <dcterms:created xsi:type="dcterms:W3CDTF">2024-12-22T02:43:18Z</dcterms:created>
  <dcterms:modified xsi:type="dcterms:W3CDTF">2024-12-22T05:29:59Z</dcterms:modified>
</cp:coreProperties>
</file>