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sldIdLst>
    <p:sldId id="281" r:id="rId4"/>
    <p:sldId id="259" r:id="rId5"/>
    <p:sldId id="273" r:id="rId6"/>
    <p:sldId id="257" r:id="rId7"/>
    <p:sldId id="267" r:id="rId8"/>
    <p:sldId id="282" r:id="rId9"/>
    <p:sldId id="283" r:id="rId10"/>
    <p:sldId id="274" r:id="rId11"/>
    <p:sldId id="284" r:id="rId12"/>
    <p:sldId id="285" r:id="rId13"/>
    <p:sldId id="263" r:id="rId14"/>
    <p:sldId id="270" r:id="rId15"/>
    <p:sldId id="279" r:id="rId16"/>
    <p:sldId id="280" r:id="rId17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04"/>
  </p:normalViewPr>
  <p:slideViewPr>
    <p:cSldViewPr snapToGrid="0">
      <p:cViewPr varScale="1">
        <p:scale>
          <a:sx n="70" d="100"/>
          <a:sy n="70" d="100"/>
        </p:scale>
        <p:origin x="9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122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122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122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8F29496-1A23-93BD-8B98-920D11615CB0}"/>
              </a:ext>
            </a:extLst>
          </p:cNvPr>
          <p:cNvSpPr txBox="1">
            <a:spLocks/>
          </p:cNvSpPr>
          <p:nvPr/>
        </p:nvSpPr>
        <p:spPr>
          <a:xfrm>
            <a:off x="1640958" y="2047174"/>
            <a:ext cx="8910084" cy="248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Tuần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 35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Ôn tập cuối năm học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lang="vi-VN" sz="5400" b="1" kern="0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(Tiết 2)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50952-C3AA-0DA7-501F-3C8841BFFE53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AFAE6-6A63-972C-89E4-39C8906555F1}"/>
              </a:ext>
            </a:extLst>
          </p:cNvPr>
          <p:cNvSpPr txBox="1"/>
          <p:nvPr/>
        </p:nvSpPr>
        <p:spPr>
          <a:xfrm>
            <a:off x="10277475" y="771178"/>
            <a:ext cx="1673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599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1;p8">
            <a:extLst>
              <a:ext uri="{FF2B5EF4-FFF2-40B4-BE49-F238E27FC236}">
                <a16:creationId xmlns:a16="http://schemas.microsoft.com/office/drawing/2014/main" id="{ADD87C3E-3A6A-DA7C-5D0A-2580428DF605}"/>
              </a:ext>
            </a:extLst>
          </p:cNvPr>
          <p:cNvSpPr/>
          <p:nvPr/>
        </p:nvSpPr>
        <p:spPr>
          <a:xfrm>
            <a:off x="4460240" y="1731264"/>
            <a:ext cx="4775200" cy="1900936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rgbClr val="320B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334" b="1" i="0" u="none" strike="noStrike" cap="none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3. Tự sửa bài</a:t>
            </a:r>
            <a:endParaRPr>
              <a:latin typeface="UTM Avo" panose="02040603050506020204" pitchFamily="18"/>
            </a:endParaRPr>
          </a:p>
        </p:txBody>
      </p:sp>
      <p:sp>
        <p:nvSpPr>
          <p:cNvPr id="7" name="Google Shape;222;p8">
            <a:extLst>
              <a:ext uri="{FF2B5EF4-FFF2-40B4-BE49-F238E27FC236}">
                <a16:creationId xmlns:a16="http://schemas.microsoft.com/office/drawing/2014/main" id="{8D949E98-348D-B702-4E3E-F2E89D7B2D1A}"/>
              </a:ext>
            </a:extLst>
          </p:cNvPr>
          <p:cNvSpPr/>
          <p:nvPr/>
        </p:nvSpPr>
        <p:spPr>
          <a:xfrm>
            <a:off x="6364224" y="4101334"/>
            <a:ext cx="5059680" cy="203671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rgbClr val="320B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334" b="1" i="0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4. Đổi bài cho bạn để kiểm tra việc sửa lỗi</a:t>
            </a:r>
            <a:endParaRPr sz="3334" b="0" i="0" u="none" strike="noStrike" cap="none" dirty="0">
              <a:solidFill>
                <a:srgbClr val="FFFFFF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8" name="Google Shape;223;p8">
            <a:extLst>
              <a:ext uri="{FF2B5EF4-FFF2-40B4-BE49-F238E27FC236}">
                <a16:creationId xmlns:a16="http://schemas.microsoft.com/office/drawing/2014/main" id="{7F89DCC2-F37E-0476-40B4-56D2A0C605E3}"/>
              </a:ext>
            </a:extLst>
          </p:cNvPr>
          <p:cNvSpPr/>
          <p:nvPr/>
        </p:nvSpPr>
        <p:spPr>
          <a:xfrm>
            <a:off x="577088" y="2012920"/>
            <a:ext cx="4057757" cy="4845080"/>
          </a:xfrm>
          <a:custGeom>
            <a:avLst/>
            <a:gdLst/>
            <a:ahLst/>
            <a:cxnLst/>
            <a:rect l="l" t="t" r="r" b="b"/>
            <a:pathLst>
              <a:path w="910092" h="1086676" extrusionOk="0">
                <a:moveTo>
                  <a:pt x="0" y="0"/>
                </a:moveTo>
                <a:lnTo>
                  <a:pt x="910092" y="0"/>
                </a:lnTo>
                <a:lnTo>
                  <a:pt x="910092" y="1086676"/>
                </a:lnTo>
                <a:lnTo>
                  <a:pt x="0" y="1086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13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ABDB2CE-3D51-6509-91E7-80E5EDDDB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8;p9">
            <a:extLst>
              <a:ext uri="{FF2B5EF4-FFF2-40B4-BE49-F238E27FC236}">
                <a16:creationId xmlns:a16="http://schemas.microsoft.com/office/drawing/2014/main" id="{7233F4B1-0D0D-4A25-D366-9BBB272D0454}"/>
              </a:ext>
            </a:extLst>
          </p:cNvPr>
          <p:cNvSpPr>
            <a:spLocks noChangeAspect="1"/>
          </p:cNvSpPr>
          <p:nvPr/>
        </p:nvSpPr>
        <p:spPr>
          <a:xfrm flipH="1">
            <a:off x="449990" y="1718515"/>
            <a:ext cx="4792570" cy="5139485"/>
          </a:xfrm>
          <a:custGeom>
            <a:avLst/>
            <a:gdLst/>
            <a:ahLst/>
            <a:cxnLst/>
            <a:rect l="l" t="t" r="r" b="b"/>
            <a:pathLst>
              <a:path w="9088949" h="9746862" extrusionOk="0">
                <a:moveTo>
                  <a:pt x="9088949" y="0"/>
                </a:moveTo>
                <a:lnTo>
                  <a:pt x="0" y="0"/>
                </a:lnTo>
                <a:lnTo>
                  <a:pt x="0" y="9746862"/>
                </a:lnTo>
                <a:lnTo>
                  <a:pt x="9088949" y="9746862"/>
                </a:lnTo>
                <a:lnTo>
                  <a:pt x="908894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30;p9">
            <a:extLst>
              <a:ext uri="{FF2B5EF4-FFF2-40B4-BE49-F238E27FC236}">
                <a16:creationId xmlns:a16="http://schemas.microsoft.com/office/drawing/2014/main" id="{6DF55840-9710-95EE-8450-762C033E6E3C}"/>
              </a:ext>
            </a:extLst>
          </p:cNvPr>
          <p:cNvSpPr/>
          <p:nvPr/>
        </p:nvSpPr>
        <p:spPr>
          <a:xfrm>
            <a:off x="5498592" y="2218944"/>
            <a:ext cx="5718048" cy="2950464"/>
          </a:xfrm>
          <a:prstGeom prst="wedgeRectCallout">
            <a:avLst>
              <a:gd name="adj1" fmla="val -20621"/>
              <a:gd name="adj2" fmla="val 44859"/>
            </a:avLst>
          </a:prstGeom>
          <a:solidFill>
            <a:schemeClr val="lt1"/>
          </a:solidFill>
          <a:ln w="25400" cap="flat" cmpd="sng">
            <a:solidFill>
              <a:srgbClr val="FBD4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19" marR="0" lvl="0" indent="-381019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Arial"/>
              <a:buChar char="•"/>
            </a:pPr>
            <a:r>
              <a:rPr lang="vi-VN" sz="2800" b="0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Ôn lại kiến thức đã học</a:t>
            </a:r>
            <a:endParaRPr sz="2800" b="0" u="none" strike="noStrike" cap="none" dirty="0">
              <a:solidFill>
                <a:srgbClr val="00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  <a:p>
            <a:pPr marL="381019" marR="0" lvl="0" indent="-381019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Arial"/>
              <a:buChar char="•"/>
            </a:pPr>
            <a:r>
              <a:rPr lang="vi-VN" sz="2800" b="0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Chuẩn bị nội dung tiết sau: </a:t>
            </a:r>
            <a:r>
              <a:rPr lang="vi-VN" sz="2800" b="1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Ôn tập cuối học kì II (Tiết 3)</a:t>
            </a:r>
            <a:endParaRPr sz="2800" b="1" u="none" strike="noStrike" cap="none" dirty="0">
              <a:solidFill>
                <a:srgbClr val="FFFFFF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22B9963-47AA-E4D3-0E27-23CDFAB7B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1;p1">
            <a:extLst>
              <a:ext uri="{FF2B5EF4-FFF2-40B4-BE49-F238E27FC236}">
                <a16:creationId xmlns:a16="http://schemas.microsoft.com/office/drawing/2014/main" id="{264C31CA-046A-0C57-48B3-D59FA3A8738D}"/>
              </a:ext>
            </a:extLst>
          </p:cNvPr>
          <p:cNvSpPr txBox="1">
            <a:spLocks/>
          </p:cNvSpPr>
          <p:nvPr/>
        </p:nvSpPr>
        <p:spPr>
          <a:xfrm>
            <a:off x="820217" y="1367419"/>
            <a:ext cx="8116387" cy="1436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rgbClr val="261515"/>
              </a:buClr>
              <a:buSzPts val="2400"/>
              <a:buFont typeface="Arial" panose="020B0604020202020204" pitchFamily="34" charset="0"/>
              <a:buNone/>
            </a:pPr>
            <a:r>
              <a:rPr lang="vi-VN" sz="3200" b="1" dirty="0">
                <a:solidFill>
                  <a:srgbClr val="261515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Đố em</a:t>
            </a:r>
            <a:r>
              <a:rPr lang="vi-VN" sz="3200" b="1">
                <a:solidFill>
                  <a:srgbClr val="261515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: </a:t>
            </a:r>
            <a:endParaRPr lang="en-US" sz="3200" b="1">
              <a:solidFill>
                <a:srgbClr val="261515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61515"/>
              </a:buClr>
              <a:buSzPts val="2400"/>
              <a:buFont typeface="Arial" panose="020B0604020202020204" pitchFamily="34" charset="0"/>
              <a:buNone/>
            </a:pPr>
            <a:r>
              <a:rPr lang="vi-VN" sz="3200">
                <a:solidFill>
                  <a:srgbClr val="261515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Nắng </a:t>
            </a:r>
            <a:r>
              <a:rPr lang="vi-VN" sz="3200" dirty="0">
                <a:solidFill>
                  <a:srgbClr val="261515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lửa mưa dầu tôi đâu bỏ bạn.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61515"/>
              </a:buClr>
              <a:buSzPts val="2400"/>
              <a:buFont typeface="Arial" panose="020B0604020202020204" pitchFamily="34" charset="0"/>
              <a:buNone/>
            </a:pPr>
            <a:r>
              <a:rPr lang="vi-VN" sz="3200" dirty="0">
                <a:solidFill>
                  <a:srgbClr val="261515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Tối lửa tắt đèn sao bạn lại bỏ tôi</a:t>
            </a:r>
            <a:r>
              <a:rPr lang="vi-VN" sz="3200">
                <a:solidFill>
                  <a:srgbClr val="261515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. </a:t>
            </a:r>
            <a:endParaRPr lang="en-US" sz="3200">
              <a:solidFill>
                <a:srgbClr val="261515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261515"/>
              </a:buClr>
              <a:buSzPts val="2400"/>
              <a:buFont typeface="Arial" panose="020B0604020202020204" pitchFamily="34" charset="0"/>
              <a:buNone/>
            </a:pPr>
            <a:r>
              <a:rPr lang="en-US" sz="3200">
                <a:solidFill>
                  <a:srgbClr val="261515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(</a:t>
            </a:r>
            <a:r>
              <a:rPr lang="vi-VN" sz="3200">
                <a:solidFill>
                  <a:srgbClr val="261515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Đó </a:t>
            </a:r>
            <a:r>
              <a:rPr lang="vi-VN" sz="3200" dirty="0">
                <a:solidFill>
                  <a:srgbClr val="261515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là cái </a:t>
            </a:r>
            <a:r>
              <a:rPr lang="vi-VN" sz="3200">
                <a:solidFill>
                  <a:srgbClr val="261515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gì?</a:t>
            </a:r>
            <a:r>
              <a:rPr lang="en-US" sz="3200">
                <a:solidFill>
                  <a:srgbClr val="261515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)</a:t>
            </a:r>
            <a:endParaRPr lang="vi-VN" sz="3200" dirty="0">
              <a:latin typeface="UTM Avo" panose="02040603050506020204" pitchFamily="18"/>
            </a:endParaRPr>
          </a:p>
        </p:txBody>
      </p:sp>
      <p:pic>
        <p:nvPicPr>
          <p:cNvPr id="4" name="Google Shape;172;p1" descr="Ý nghĩa của cái bóng | VOV2.VN">
            <a:extLst>
              <a:ext uri="{FF2B5EF4-FFF2-40B4-BE49-F238E27FC236}">
                <a16:creationId xmlns:a16="http://schemas.microsoft.com/office/drawing/2014/main" id="{41364786-13E1-6DF1-F1FE-362BD32D3E0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0542" y="3714852"/>
            <a:ext cx="4058194" cy="30436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767CC0-EBBC-41F0-8C1B-8E287DFA469A}"/>
              </a:ext>
            </a:extLst>
          </p:cNvPr>
          <p:cNvSpPr txBox="1"/>
          <p:nvPr/>
        </p:nvSpPr>
        <p:spPr>
          <a:xfrm>
            <a:off x="1929094" y="506519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Clr>
                <a:srgbClr val="261515"/>
              </a:buClr>
              <a:buSzPts val="2400"/>
              <a:buFont typeface="Arial" panose="020B0604020202020204" pitchFamily="34" charset="0"/>
              <a:buNone/>
            </a:pPr>
            <a:r>
              <a:rPr lang="vi-VN" sz="2800" i="1" dirty="0">
                <a:solidFill>
                  <a:srgbClr val="261515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(Đáp án: Là cái bóng)</a:t>
            </a:r>
            <a:endParaRPr lang="vi-VN" sz="2800" dirty="0">
              <a:solidFill>
                <a:srgbClr val="261515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1)">
            <a:extLst>
              <a:ext uri="{FF2B5EF4-FFF2-40B4-BE49-F238E27FC236}">
                <a16:creationId xmlns:a16="http://schemas.microsoft.com/office/drawing/2014/main" id="{2561DA70-C5C3-4B1C-BCF1-5AE58EB49A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7CEA0DFC-51A0-C55B-82FC-6BB86D4F2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7;p3">
            <a:extLst>
              <a:ext uri="{FF2B5EF4-FFF2-40B4-BE49-F238E27FC236}">
                <a16:creationId xmlns:a16="http://schemas.microsoft.com/office/drawing/2014/main" id="{88B90971-DCB6-B510-D789-3CDD00E17A98}"/>
              </a:ext>
            </a:extLst>
          </p:cNvPr>
          <p:cNvSpPr>
            <a:spLocks noChangeAspect="1"/>
          </p:cNvSpPr>
          <p:nvPr/>
        </p:nvSpPr>
        <p:spPr>
          <a:xfrm>
            <a:off x="7148577" y="916842"/>
            <a:ext cx="3848607" cy="5706925"/>
          </a:xfrm>
          <a:custGeom>
            <a:avLst/>
            <a:gdLst/>
            <a:ahLst/>
            <a:cxnLst/>
            <a:rect l="l" t="t" r="r" b="b"/>
            <a:pathLst>
              <a:path w="6408065" h="9502229" extrusionOk="0">
                <a:moveTo>
                  <a:pt x="0" y="0"/>
                </a:moveTo>
                <a:lnTo>
                  <a:pt x="6408066" y="0"/>
                </a:lnTo>
                <a:lnTo>
                  <a:pt x="6408066" y="9502228"/>
                </a:lnTo>
                <a:lnTo>
                  <a:pt x="0" y="9502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bg1"/>
              </a:solidFill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78;p3">
            <a:extLst>
              <a:ext uri="{FF2B5EF4-FFF2-40B4-BE49-F238E27FC236}">
                <a16:creationId xmlns:a16="http://schemas.microsoft.com/office/drawing/2014/main" id="{37C14BFB-7294-55BF-35E4-D76F8F324CAF}"/>
              </a:ext>
            </a:extLst>
          </p:cNvPr>
          <p:cNvSpPr/>
          <p:nvPr/>
        </p:nvSpPr>
        <p:spPr>
          <a:xfrm>
            <a:off x="1503680" y="2014728"/>
            <a:ext cx="5182844" cy="4105829"/>
          </a:xfrm>
          <a:custGeom>
            <a:avLst/>
            <a:gdLst/>
            <a:ahLst/>
            <a:cxnLst/>
            <a:rect l="l" t="t" r="r" b="b"/>
            <a:pathLst>
              <a:path w="5137837" h="834467" extrusionOk="0">
                <a:moveTo>
                  <a:pt x="0" y="0"/>
                </a:moveTo>
                <a:lnTo>
                  <a:pt x="5137837" y="0"/>
                </a:lnTo>
                <a:lnTo>
                  <a:pt x="5137837" y="834467"/>
                </a:lnTo>
                <a:lnTo>
                  <a:pt x="0" y="834467"/>
                </a:lnTo>
                <a:close/>
              </a:path>
            </a:pathLst>
          </a:custGeom>
          <a:solidFill>
            <a:schemeClr val="lt1"/>
          </a:solidFill>
          <a:ln w="38100" cap="sq" cmpd="sng">
            <a:solidFill>
              <a:srgbClr val="FBD4B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bg1"/>
              </a:solidFill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79;p3">
            <a:extLst>
              <a:ext uri="{FF2B5EF4-FFF2-40B4-BE49-F238E27FC236}">
                <a16:creationId xmlns:a16="http://schemas.microsoft.com/office/drawing/2014/main" id="{FD19D586-51E9-1D41-0BE8-AA32208E9BF8}"/>
              </a:ext>
            </a:extLst>
          </p:cNvPr>
          <p:cNvSpPr txBox="1"/>
          <p:nvPr/>
        </p:nvSpPr>
        <p:spPr>
          <a:xfrm>
            <a:off x="1503680" y="2856810"/>
            <a:ext cx="5182844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i="0" u="none" strike="noStrike" cap="none">
                <a:solidFill>
                  <a:schemeClr val="bg1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Đánh giá kĩ năng </a:t>
            </a:r>
            <a:endParaRPr>
              <a:solidFill>
                <a:schemeClr val="bg1"/>
              </a:solidFill>
              <a:latin typeface="UTM Avo" panose="02040603050506020204" pitchFamily="18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i="0" u="none" strike="noStrike" cap="none">
                <a:solidFill>
                  <a:schemeClr val="bg1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đọc thành tiếng, </a:t>
            </a:r>
            <a:endParaRPr>
              <a:solidFill>
                <a:schemeClr val="bg1"/>
              </a:solidFill>
              <a:latin typeface="UTM Avo" panose="02040603050506020204" pitchFamily="18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i="0" u="none" strike="noStrike" cap="none">
                <a:solidFill>
                  <a:schemeClr val="bg1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học thuộc lòng</a:t>
            </a:r>
            <a:endParaRPr sz="4000" b="1" i="0" u="none" strike="noStrike" cap="none">
              <a:solidFill>
                <a:schemeClr val="bg1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5" name="Google Shape;180;p3">
            <a:extLst>
              <a:ext uri="{FF2B5EF4-FFF2-40B4-BE49-F238E27FC236}">
                <a16:creationId xmlns:a16="http://schemas.microsoft.com/office/drawing/2014/main" id="{C9990FBA-FD93-B899-B386-8A6DEF1DEA84}"/>
              </a:ext>
            </a:extLst>
          </p:cNvPr>
          <p:cNvSpPr/>
          <p:nvPr/>
        </p:nvSpPr>
        <p:spPr>
          <a:xfrm>
            <a:off x="3487685" y="1407311"/>
            <a:ext cx="1214834" cy="1214834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i="0" u="none" strike="noStrike" cap="none">
                <a:solidFill>
                  <a:schemeClr val="bg1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1</a:t>
            </a:r>
            <a:endParaRPr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313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5;p4">
            <a:extLst>
              <a:ext uri="{FF2B5EF4-FFF2-40B4-BE49-F238E27FC236}">
                <a16:creationId xmlns:a16="http://schemas.microsoft.com/office/drawing/2014/main" id="{52EFDFAE-8DFF-DDFE-8E3D-7778C49D694D}"/>
              </a:ext>
            </a:extLst>
          </p:cNvPr>
          <p:cNvSpPr txBox="1"/>
          <p:nvPr/>
        </p:nvSpPr>
        <p:spPr>
          <a:xfrm>
            <a:off x="429773" y="1855571"/>
            <a:ext cx="1097280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i="0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Em hãy đọc thành tiếng các bài đọc sau:</a:t>
            </a:r>
            <a:endParaRPr sz="2400" b="1" i="0" u="none" strike="noStrike" cap="none" dirty="0">
              <a:solidFill>
                <a:srgbClr val="00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7" name="Google Shape;186;p4">
            <a:extLst>
              <a:ext uri="{FF2B5EF4-FFF2-40B4-BE49-F238E27FC236}">
                <a16:creationId xmlns:a16="http://schemas.microsoft.com/office/drawing/2014/main" id="{BE5090D7-9EED-70F2-4116-BABD854ECABA}"/>
              </a:ext>
            </a:extLst>
          </p:cNvPr>
          <p:cNvSpPr/>
          <p:nvPr/>
        </p:nvSpPr>
        <p:spPr>
          <a:xfrm>
            <a:off x="429773" y="2814689"/>
            <a:ext cx="3543802" cy="1199525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0" i="1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Ngô Quyền đại phá quân Nam Hán</a:t>
            </a:r>
            <a:endParaRPr sz="2400" b="0" i="1" u="none" strike="noStrike" cap="none" dirty="0">
              <a:solidFill>
                <a:srgbClr val="00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8" name="Google Shape;187;p4">
            <a:extLst>
              <a:ext uri="{FF2B5EF4-FFF2-40B4-BE49-F238E27FC236}">
                <a16:creationId xmlns:a16="http://schemas.microsoft.com/office/drawing/2014/main" id="{DC805520-C33B-10CB-9BFB-90F8F8D24240}"/>
              </a:ext>
            </a:extLst>
          </p:cNvPr>
          <p:cNvSpPr/>
          <p:nvPr/>
        </p:nvSpPr>
        <p:spPr>
          <a:xfrm>
            <a:off x="4289049" y="2814689"/>
            <a:ext cx="3543802" cy="1199525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0" i="1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Mít tinh mừng độc lập</a:t>
            </a:r>
            <a:endParaRPr sz="2400" b="0" i="1" u="none" strike="noStrike" cap="none" dirty="0">
              <a:solidFill>
                <a:srgbClr val="00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9" name="Google Shape;188;p4">
            <a:extLst>
              <a:ext uri="{FF2B5EF4-FFF2-40B4-BE49-F238E27FC236}">
                <a16:creationId xmlns:a16="http://schemas.microsoft.com/office/drawing/2014/main" id="{A4365A88-74EF-C86E-3A55-61011E87845A}"/>
              </a:ext>
            </a:extLst>
          </p:cNvPr>
          <p:cNvSpPr/>
          <p:nvPr/>
        </p:nvSpPr>
        <p:spPr>
          <a:xfrm>
            <a:off x="8148326" y="2814691"/>
            <a:ext cx="3543802" cy="1199525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0" i="1" u="none" strike="noStrike" cap="none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Bức ảnh</a:t>
            </a:r>
            <a:endParaRPr sz="2400" b="0" i="1" u="none" strike="noStrike" cap="none">
              <a:solidFill>
                <a:srgbClr val="00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89;p4">
            <a:extLst>
              <a:ext uri="{FF2B5EF4-FFF2-40B4-BE49-F238E27FC236}">
                <a16:creationId xmlns:a16="http://schemas.microsoft.com/office/drawing/2014/main" id="{ACB41756-240D-1077-3867-50EE52A352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5502" y="4545967"/>
            <a:ext cx="8484523" cy="2312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6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4;p5">
            <a:extLst>
              <a:ext uri="{FF2B5EF4-FFF2-40B4-BE49-F238E27FC236}">
                <a16:creationId xmlns:a16="http://schemas.microsoft.com/office/drawing/2014/main" id="{45727AAB-CC41-C747-3A7C-F9009BA02431}"/>
              </a:ext>
            </a:extLst>
          </p:cNvPr>
          <p:cNvSpPr/>
          <p:nvPr/>
        </p:nvSpPr>
        <p:spPr>
          <a:xfrm flipH="1">
            <a:off x="457200" y="1817232"/>
            <a:ext cx="6132063" cy="4905650"/>
          </a:xfrm>
          <a:custGeom>
            <a:avLst/>
            <a:gdLst/>
            <a:ahLst/>
            <a:cxnLst/>
            <a:rect l="l" t="t" r="r" b="b"/>
            <a:pathLst>
              <a:path w="9198094" h="7358475" extrusionOk="0">
                <a:moveTo>
                  <a:pt x="9198094" y="0"/>
                </a:moveTo>
                <a:lnTo>
                  <a:pt x="0" y="0"/>
                </a:lnTo>
                <a:lnTo>
                  <a:pt x="0" y="7358475"/>
                </a:lnTo>
                <a:lnTo>
                  <a:pt x="9198094" y="7358475"/>
                </a:lnTo>
                <a:lnTo>
                  <a:pt x="919809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bg1"/>
              </a:solidFill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95;p5">
            <a:extLst>
              <a:ext uri="{FF2B5EF4-FFF2-40B4-BE49-F238E27FC236}">
                <a16:creationId xmlns:a16="http://schemas.microsoft.com/office/drawing/2014/main" id="{7C047C1C-A6CF-D249-F34A-D16E201C9DAF}"/>
              </a:ext>
            </a:extLst>
          </p:cNvPr>
          <p:cNvSpPr/>
          <p:nvPr/>
        </p:nvSpPr>
        <p:spPr>
          <a:xfrm>
            <a:off x="6951472" y="2394712"/>
            <a:ext cx="4164356" cy="2540000"/>
          </a:xfrm>
          <a:custGeom>
            <a:avLst/>
            <a:gdLst/>
            <a:ahLst/>
            <a:cxnLst/>
            <a:rect l="l" t="t" r="r" b="b"/>
            <a:pathLst>
              <a:path w="5137837" h="834467" extrusionOk="0">
                <a:moveTo>
                  <a:pt x="0" y="0"/>
                </a:moveTo>
                <a:lnTo>
                  <a:pt x="5137837" y="0"/>
                </a:lnTo>
                <a:lnTo>
                  <a:pt x="5137837" y="834467"/>
                </a:lnTo>
                <a:lnTo>
                  <a:pt x="0" y="834467"/>
                </a:lnTo>
                <a:close/>
              </a:path>
            </a:pathLst>
          </a:custGeom>
          <a:solidFill>
            <a:schemeClr val="lt1"/>
          </a:solidFill>
          <a:ln w="38100" cap="sq" cmpd="sng">
            <a:solidFill>
              <a:srgbClr val="FBD4B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bg1"/>
              </a:solidFill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96;p5">
            <a:extLst>
              <a:ext uri="{FF2B5EF4-FFF2-40B4-BE49-F238E27FC236}">
                <a16:creationId xmlns:a16="http://schemas.microsoft.com/office/drawing/2014/main" id="{C9C16A61-41C8-6AFB-9A9D-41C9D26A068D}"/>
              </a:ext>
            </a:extLst>
          </p:cNvPr>
          <p:cNvSpPr txBox="1"/>
          <p:nvPr/>
        </p:nvSpPr>
        <p:spPr>
          <a:xfrm>
            <a:off x="7408672" y="3357206"/>
            <a:ext cx="32499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i="0" u="none" strike="noStrike" cap="none">
                <a:solidFill>
                  <a:schemeClr val="bg1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Trả bài viết</a:t>
            </a:r>
            <a:endParaRPr sz="4000" b="1" i="0" u="none" strike="noStrike" cap="none">
              <a:solidFill>
                <a:schemeClr val="bg1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5" name="Google Shape;197;p5">
            <a:extLst>
              <a:ext uri="{FF2B5EF4-FFF2-40B4-BE49-F238E27FC236}">
                <a16:creationId xmlns:a16="http://schemas.microsoft.com/office/drawing/2014/main" id="{265FA404-85D0-9945-E617-86290D7F668A}"/>
              </a:ext>
            </a:extLst>
          </p:cNvPr>
          <p:cNvSpPr/>
          <p:nvPr/>
        </p:nvSpPr>
        <p:spPr>
          <a:xfrm>
            <a:off x="8426233" y="1787294"/>
            <a:ext cx="1214834" cy="1214834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i="0" u="none" strike="noStrike" cap="none">
                <a:solidFill>
                  <a:schemeClr val="bg1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2</a:t>
            </a:r>
            <a:endParaRPr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519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2;p6">
            <a:extLst>
              <a:ext uri="{FF2B5EF4-FFF2-40B4-BE49-F238E27FC236}">
                <a16:creationId xmlns:a16="http://schemas.microsoft.com/office/drawing/2014/main" id="{9A9AE9AD-EB21-A6A5-8D0B-F50EE87B582C}"/>
              </a:ext>
            </a:extLst>
          </p:cNvPr>
          <p:cNvSpPr/>
          <p:nvPr/>
        </p:nvSpPr>
        <p:spPr>
          <a:xfrm>
            <a:off x="4031488" y="1571056"/>
            <a:ext cx="4622575" cy="59079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320B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i="0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1. Nhận xét chung</a:t>
            </a:r>
            <a:endParaRPr sz="2200" dirty="0">
              <a:latin typeface="UTM Avo" panose="02040603050506020204" pitchFamily="18"/>
            </a:endParaRPr>
          </a:p>
        </p:txBody>
      </p:sp>
      <p:sp>
        <p:nvSpPr>
          <p:cNvPr id="3" name="Google Shape;203;p6">
            <a:extLst>
              <a:ext uri="{FF2B5EF4-FFF2-40B4-BE49-F238E27FC236}">
                <a16:creationId xmlns:a16="http://schemas.microsoft.com/office/drawing/2014/main" id="{9533463A-1E3C-15A4-30AF-72B5CAB54757}"/>
              </a:ext>
            </a:extLst>
          </p:cNvPr>
          <p:cNvSpPr txBox="1"/>
          <p:nvPr/>
        </p:nvSpPr>
        <p:spPr>
          <a:xfrm>
            <a:off x="4031488" y="2848572"/>
            <a:ext cx="7569200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10" marR="0" lvl="0" indent="-19051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vi-VN" sz="2200" b="0" i="0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Bài văn có viết đúng đề tài đã chọn không? Các ý trong bài văn có được lựa chọn phù hợp với đề tài không, có được sắp xếp theo trình tự hợp lí không?</a:t>
            </a:r>
            <a:endParaRPr sz="2200" dirty="0">
              <a:latin typeface="UTM Avo" panose="02040603050506020204" pitchFamily="18"/>
            </a:endParaRPr>
          </a:p>
        </p:txBody>
      </p:sp>
      <p:sp>
        <p:nvSpPr>
          <p:cNvPr id="4" name="Google Shape;204;p6">
            <a:extLst>
              <a:ext uri="{FF2B5EF4-FFF2-40B4-BE49-F238E27FC236}">
                <a16:creationId xmlns:a16="http://schemas.microsoft.com/office/drawing/2014/main" id="{D200ABB9-300C-FDD8-4D33-27970316E024}"/>
              </a:ext>
            </a:extLst>
          </p:cNvPr>
          <p:cNvSpPr/>
          <p:nvPr/>
        </p:nvSpPr>
        <p:spPr>
          <a:xfrm>
            <a:off x="4031488" y="2299980"/>
            <a:ext cx="2489200" cy="54859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20B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i="0" u="none" strike="noStrike" cap="none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Về nội dung</a:t>
            </a:r>
            <a:endParaRPr sz="2200">
              <a:latin typeface="UTM Avo" panose="02040603050506020204" pitchFamily="18"/>
            </a:endParaRPr>
          </a:p>
        </p:txBody>
      </p:sp>
      <p:sp>
        <p:nvSpPr>
          <p:cNvPr id="5" name="Google Shape;205;p6">
            <a:extLst>
              <a:ext uri="{FF2B5EF4-FFF2-40B4-BE49-F238E27FC236}">
                <a16:creationId xmlns:a16="http://schemas.microsoft.com/office/drawing/2014/main" id="{4BCEA659-A001-1ADE-3172-4CFFEEB9FEA7}"/>
              </a:ext>
            </a:extLst>
          </p:cNvPr>
          <p:cNvSpPr txBox="1"/>
          <p:nvPr/>
        </p:nvSpPr>
        <p:spPr>
          <a:xfrm>
            <a:off x="4031488" y="5151084"/>
            <a:ext cx="7569200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0510" marR="0" lvl="0" indent="-19051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vi-VN" sz="2200" b="0" i="0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Ưu điểm và hạn chế phổ biến (về cấu tạo của bài văn, cách sử dụng từ, đặt câu, chính tả,...) ở các bài làm của HS trong lớp là gì?</a:t>
            </a:r>
            <a:endParaRPr sz="2200" b="0" i="0" u="none" strike="noStrike" cap="none" dirty="0">
              <a:solidFill>
                <a:srgbClr val="00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6" name="Google Shape;206;p6">
            <a:extLst>
              <a:ext uri="{FF2B5EF4-FFF2-40B4-BE49-F238E27FC236}">
                <a16:creationId xmlns:a16="http://schemas.microsoft.com/office/drawing/2014/main" id="{4B94C476-DB8F-A469-E324-EC2FAF8952D7}"/>
              </a:ext>
            </a:extLst>
          </p:cNvPr>
          <p:cNvSpPr/>
          <p:nvPr/>
        </p:nvSpPr>
        <p:spPr>
          <a:xfrm>
            <a:off x="4031488" y="4590196"/>
            <a:ext cx="2489200" cy="54256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20B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i="0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Về hình thức</a:t>
            </a:r>
            <a:endParaRPr sz="2200" dirty="0">
              <a:latin typeface="UTM Avo" panose="02040603050506020204" pitchFamily="18"/>
            </a:endParaRPr>
          </a:p>
        </p:txBody>
      </p:sp>
      <p:sp>
        <p:nvSpPr>
          <p:cNvPr id="7" name="Google Shape;207;p6">
            <a:extLst>
              <a:ext uri="{FF2B5EF4-FFF2-40B4-BE49-F238E27FC236}">
                <a16:creationId xmlns:a16="http://schemas.microsoft.com/office/drawing/2014/main" id="{F98DCFED-EBE6-99E0-6243-AE65C97F2155}"/>
              </a:ext>
            </a:extLst>
          </p:cNvPr>
          <p:cNvSpPr>
            <a:spLocks noChangeAspect="1"/>
          </p:cNvSpPr>
          <p:nvPr/>
        </p:nvSpPr>
        <p:spPr>
          <a:xfrm>
            <a:off x="457200" y="1817684"/>
            <a:ext cx="2738570" cy="5040316"/>
          </a:xfrm>
          <a:custGeom>
            <a:avLst/>
            <a:gdLst/>
            <a:ahLst/>
            <a:cxnLst/>
            <a:rect l="l" t="t" r="r" b="b"/>
            <a:pathLst>
              <a:path w="677732" h="1247360" extrusionOk="0">
                <a:moveTo>
                  <a:pt x="0" y="0"/>
                </a:moveTo>
                <a:lnTo>
                  <a:pt x="677733" y="0"/>
                </a:lnTo>
                <a:lnTo>
                  <a:pt x="677733" y="1247360"/>
                </a:lnTo>
                <a:lnTo>
                  <a:pt x="0" y="1247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000000"/>
              </a:solidFill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3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12;p7">
            <a:extLst>
              <a:ext uri="{FF2B5EF4-FFF2-40B4-BE49-F238E27FC236}">
                <a16:creationId xmlns:a16="http://schemas.microsoft.com/office/drawing/2014/main" id="{9C964046-B295-CE9E-F6FC-5D02E3F1D1E2}"/>
              </a:ext>
            </a:extLst>
          </p:cNvPr>
          <p:cNvSpPr/>
          <p:nvPr/>
        </p:nvSpPr>
        <p:spPr>
          <a:xfrm>
            <a:off x="1227328" y="1640567"/>
            <a:ext cx="5232175" cy="56125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320B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i="0" u="none" strike="noStrike" cap="none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2. Sửa bài cùng cả lớp</a:t>
            </a:r>
            <a:endParaRPr sz="2000">
              <a:latin typeface="UTM Avo" panose="02040603050506020204" pitchFamily="18"/>
            </a:endParaRPr>
          </a:p>
        </p:txBody>
      </p:sp>
      <p:sp>
        <p:nvSpPr>
          <p:cNvPr id="9" name="Google Shape;213;p7">
            <a:extLst>
              <a:ext uri="{FF2B5EF4-FFF2-40B4-BE49-F238E27FC236}">
                <a16:creationId xmlns:a16="http://schemas.microsoft.com/office/drawing/2014/main" id="{67E7F40C-8E77-25CD-37F6-875641F638B6}"/>
              </a:ext>
            </a:extLst>
          </p:cNvPr>
          <p:cNvSpPr txBox="1"/>
          <p:nvPr/>
        </p:nvSpPr>
        <p:spPr>
          <a:xfrm>
            <a:off x="1227329" y="2835081"/>
            <a:ext cx="6786347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i="0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- Bài văn không có đủ mở bài, thân bài, kết bài.</a:t>
            </a:r>
            <a:endParaRPr sz="2000" b="0" i="0" u="none" strike="noStrike" cap="none" dirty="0">
              <a:solidFill>
                <a:srgbClr val="00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i="0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- Sắp xếp các đoạn văn trong bài không hợp lí.</a:t>
            </a:r>
            <a:endParaRPr sz="2000" b="0" i="0" u="none" strike="noStrike" cap="none" dirty="0">
              <a:solidFill>
                <a:srgbClr val="00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i="0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- Sắp xếp các ý trong đoạn văn không hợp lí.</a:t>
            </a:r>
            <a:endParaRPr sz="2000" b="0" i="0" u="none" strike="noStrike" cap="none" dirty="0">
              <a:solidFill>
                <a:srgbClr val="00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14;p7">
            <a:extLst>
              <a:ext uri="{FF2B5EF4-FFF2-40B4-BE49-F238E27FC236}">
                <a16:creationId xmlns:a16="http://schemas.microsoft.com/office/drawing/2014/main" id="{13F12F68-A77A-7504-2C6E-57598F10EEF7}"/>
              </a:ext>
            </a:extLst>
          </p:cNvPr>
          <p:cNvSpPr/>
          <p:nvPr/>
        </p:nvSpPr>
        <p:spPr>
          <a:xfrm>
            <a:off x="1227329" y="2313344"/>
            <a:ext cx="2804916" cy="56125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20B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i="0" u="none" strike="noStrike" cap="none" dirty="0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Lỗi về cấu tạo</a:t>
            </a:r>
            <a:endParaRPr sz="2000" b="1" i="0" u="none" strike="noStrike" cap="none" dirty="0">
              <a:solidFill>
                <a:srgbClr val="FFFFFF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15;p7">
            <a:extLst>
              <a:ext uri="{FF2B5EF4-FFF2-40B4-BE49-F238E27FC236}">
                <a16:creationId xmlns:a16="http://schemas.microsoft.com/office/drawing/2014/main" id="{38119CFF-B9A3-22EA-C02C-E06AC0CC0B6F}"/>
              </a:ext>
            </a:extLst>
          </p:cNvPr>
          <p:cNvSpPr txBox="1"/>
          <p:nvPr/>
        </p:nvSpPr>
        <p:spPr>
          <a:xfrm>
            <a:off x="1227328" y="4901601"/>
            <a:ext cx="99568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i="0" u="none" strike="noStrike" cap="none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- Không cho biết em thuật lại sự việc gì (tiết học môn gì hoặc buổi tham quan, thi thể thao, biểu diễn nghệ thuật nào).</a:t>
            </a:r>
            <a:endParaRPr sz="2000">
              <a:latin typeface="UTM Avo" panose="02040603050506020204" pitchFamily="18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i="0" u="none" strike="noStrike" cap="none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- Không thuật lại được diễn biến chính hoặc những chuyện đáng nhớ.</a:t>
            </a:r>
            <a:endParaRPr sz="2000">
              <a:latin typeface="UTM Avo" panose="02040603050506020204" pitchFamily="18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i="0" u="none" strike="noStrike" cap="none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- Không nêu được cảm nghĩ của em.</a:t>
            </a:r>
            <a:endParaRPr sz="2000" b="0" i="0" u="none" strike="noStrike" cap="none">
              <a:solidFill>
                <a:srgbClr val="00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16;p7">
            <a:extLst>
              <a:ext uri="{FF2B5EF4-FFF2-40B4-BE49-F238E27FC236}">
                <a16:creationId xmlns:a16="http://schemas.microsoft.com/office/drawing/2014/main" id="{C681CDAB-1DC6-A5C3-9383-EFFE8D7714C7}"/>
              </a:ext>
            </a:extLst>
          </p:cNvPr>
          <p:cNvSpPr/>
          <p:nvPr/>
        </p:nvSpPr>
        <p:spPr>
          <a:xfrm>
            <a:off x="1227328" y="4364736"/>
            <a:ext cx="2804917" cy="561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20B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i="0" u="none" strike="noStrike" cap="none">
                <a:solidFill>
                  <a:srgbClr val="00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Lỗi về nội dung</a:t>
            </a:r>
            <a:endParaRPr sz="2000" b="1" i="0" u="none" strike="noStrike" cap="none">
              <a:solidFill>
                <a:srgbClr val="FFFFFF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672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369</Words>
  <Application>Microsoft Office PowerPoint</Application>
  <PresentationFormat>Widescreen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UTM Avo</vt:lpstr>
      <vt:lpstr>Calibri</vt:lpstr>
      <vt:lpstr>Arial</vt:lpstr>
      <vt:lpstr>Calibri Light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OnePercent</cp:lastModifiedBy>
  <cp:revision>37</cp:revision>
  <dcterms:created xsi:type="dcterms:W3CDTF">2023-10-19T01:39:18Z</dcterms:created>
  <dcterms:modified xsi:type="dcterms:W3CDTF">2024-02-23T03:30:50Z</dcterms:modified>
</cp:coreProperties>
</file>