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8"/>
  </p:notesMasterIdLst>
  <p:sldIdLst>
    <p:sldId id="256" r:id="rId5"/>
    <p:sldId id="257" r:id="rId6"/>
    <p:sldId id="258" r:id="rId7"/>
    <p:sldId id="384" r:id="rId8"/>
    <p:sldId id="259" r:id="rId9"/>
    <p:sldId id="260" r:id="rId10"/>
    <p:sldId id="385" r:id="rId11"/>
    <p:sldId id="386" r:id="rId12"/>
    <p:sldId id="387" r:id="rId13"/>
    <p:sldId id="388" r:id="rId14"/>
    <p:sldId id="261" r:id="rId15"/>
    <p:sldId id="378" r:id="rId16"/>
    <p:sldId id="389" r:id="rId17"/>
    <p:sldId id="390" r:id="rId18"/>
    <p:sldId id="391" r:id="rId19"/>
    <p:sldId id="392" r:id="rId20"/>
    <p:sldId id="393" r:id="rId21"/>
    <p:sldId id="394" r:id="rId22"/>
    <p:sldId id="263" r:id="rId23"/>
    <p:sldId id="264" r:id="rId24"/>
    <p:sldId id="265" r:id="rId25"/>
    <p:sldId id="266" r:id="rId26"/>
    <p:sldId id="296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06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981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18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82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923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40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979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912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68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527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1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9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727611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32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88: Biểu đồ cột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18D03F-12EE-5C78-19C3-D3E29491B4B5}"/>
                  </a:ext>
                </a:extLst>
              </p:cNvPr>
              <p:cNvSpPr/>
              <p:nvPr/>
            </p:nvSpPr>
            <p:spPr>
              <a:xfrm>
                <a:off x="440267" y="3114026"/>
                <a:ext cx="7474373" cy="1552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Ví dụ: </a:t>
                </a: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Nhìn vào biểu đồ, ta thấy ngay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Chó có số học sinh chọn nhiều hơn Mèo (8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–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2)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Mèo có số học sinh chọn nhiều hơn Thỏ (6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–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2)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18D03F-12EE-5C78-19C3-D3E29491B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7" y="3114026"/>
                <a:ext cx="7474373" cy="1552926"/>
              </a:xfrm>
              <a:prstGeom prst="rect">
                <a:avLst/>
              </a:prstGeom>
              <a:blipFill>
                <a:blip r:embed="rId5"/>
                <a:stretch>
                  <a:fillRect l="-1060" r="-245" b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6DB41ED-A7EF-81EA-4E62-F6E66997A720}"/>
              </a:ext>
            </a:extLst>
          </p:cNvPr>
          <p:cNvSpPr/>
          <p:nvPr/>
        </p:nvSpPr>
        <p:spPr>
          <a:xfrm>
            <a:off x="504613" y="1563336"/>
            <a:ext cx="6096000" cy="15439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19" marR="0" lvl="0" indent="-38101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Nhìn vào biểu đồ cột và kết hợp với việc thực hiện các phép tính, ta dễ dàng tìm được phần hơn,…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3CC74-DA17-DD90-B801-E29B44717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613" y="1053523"/>
            <a:ext cx="5481193" cy="26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1001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3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biểu đồ cột sau và trả lời câu hỏi</a:t>
            </a:r>
            <a:r>
              <a:rPr lang="en-US" sz="23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3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219222" y="2162499"/>
            <a:ext cx="6107687" cy="4118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Những nghề nghiệp nào được các bạn học sinh lớp 4A lựa chọn?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Có bao nhiêu học sinh muốn trở thành bác sĩ?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Nghề nghiệp nào được ưa thích nhất?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Có bao nhiêu học sinh đã tham gia bình chọn?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AB25F-AE2D-C1C8-42EE-F09237E84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169" y="2528539"/>
            <a:ext cx="5912831" cy="28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314037" y="2141296"/>
            <a:ext cx="10058399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Những nghề nghiệp được các bạn học sinh lớp 4A lựa chọn: Hoạ sĩ, Ca sĩ, Công an, Giáo viên, Bác sĩ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5A57C-2025-872A-8F1E-234833FC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855" y="2736666"/>
            <a:ext cx="5745018" cy="2775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9C07B0-7D85-7527-A4F1-D24375C84296}"/>
              </a:ext>
            </a:extLst>
          </p:cNvPr>
          <p:cNvSpPr txBox="1"/>
          <p:nvPr/>
        </p:nvSpPr>
        <p:spPr>
          <a:xfrm>
            <a:off x="369456" y="3414626"/>
            <a:ext cx="630843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Có 6 học sinh muốn trở thành Bác sĩ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17FCC-D299-8C91-8A63-87E0DB56A0AC}"/>
              </a:ext>
            </a:extLst>
          </p:cNvPr>
          <p:cNvSpPr txBox="1"/>
          <p:nvPr/>
        </p:nvSpPr>
        <p:spPr>
          <a:xfrm>
            <a:off x="369456" y="4188916"/>
            <a:ext cx="6216072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Các bạn ưa thích nghề Giáo viên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78815-F7D7-19B0-123A-6E182B778654}"/>
              </a:ext>
            </a:extLst>
          </p:cNvPr>
          <p:cNvSpPr txBox="1"/>
          <p:nvPr/>
        </p:nvSpPr>
        <p:spPr>
          <a:xfrm>
            <a:off x="323273" y="4944014"/>
            <a:ext cx="6991927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Có tất cả 34 học sinh tham gia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chọn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199DF-0CA6-1A38-518C-1FB0010DD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3656" y="3816927"/>
            <a:ext cx="2047004" cy="2156865"/>
          </a:xfrm>
          <a:prstGeom prst="rect">
            <a:avLst/>
          </a:prstGeom>
        </p:spPr>
      </p:pic>
      <p:sp>
        <p:nvSpPr>
          <p:cNvPr id="5" name="Rounded Rectangular Callout 2">
            <a:extLst>
              <a:ext uri="{FF2B5EF4-FFF2-40B4-BE49-F238E27FC236}">
                <a16:creationId xmlns:a16="http://schemas.microsoft.com/office/drawing/2014/main" id="{40FD11D2-F5A0-751B-DFDE-62573AA3667A}"/>
              </a:ext>
            </a:extLst>
          </p:cNvPr>
          <p:cNvSpPr/>
          <p:nvPr/>
        </p:nvSpPr>
        <p:spPr>
          <a:xfrm>
            <a:off x="432262" y="3816927"/>
            <a:ext cx="6360160" cy="2606040"/>
          </a:xfrm>
          <a:prstGeom prst="wedgeRoundRectCallout">
            <a:avLst>
              <a:gd name="adj1" fmla="val 63086"/>
              <a:gd name="adj2" fmla="val -12927"/>
              <a:gd name="adj3" fmla="val 1666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đồ này nói về điều gì ? 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 ngang bên dưới cho biết gì ?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 số bên trái cho biết gì ? 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cột thể hiện điều gì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F9A90-E755-1668-A90B-EF8C83BDB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674" y="884208"/>
            <a:ext cx="5745018" cy="27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biểu đồ cột sau và trả lời câu hỏi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642584" y="2087530"/>
            <a:ext cx="6245896" cy="4088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Khuê đã đọc bao nhiêu quyển sách?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Bạn nào đọc nhiều quyển sách nhất?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Những bạn nào đã đọc số quyển sách bằng nhau?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Cả 5 bạn đã đọc bao nhiêu quyển sách?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Nam dự kiến sẽ đọc 10 quyển sách. Hỏi Nam cần đọc bao nhiêu quyển sách nữa?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0F8F9-C688-E706-7595-8DDF6021E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0" y="2156063"/>
            <a:ext cx="5201874" cy="25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415635" y="2186776"/>
            <a:ext cx="8063347" cy="52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Khuê đã đọc 8 quyển sách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7D851-0EFF-01B8-0062-360BC7BA1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405" y="1171250"/>
            <a:ext cx="5552969" cy="271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802B4-01C8-FA07-4C71-C1741C347868}"/>
              </a:ext>
            </a:extLst>
          </p:cNvPr>
          <p:cNvSpPr txBox="1"/>
          <p:nvPr/>
        </p:nvSpPr>
        <p:spPr>
          <a:xfrm>
            <a:off x="415635" y="2926616"/>
            <a:ext cx="7453747" cy="52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Bạn Giang là người đọc nhiều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 nhất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264C6-34E7-C58E-299F-09324D0C57AF}"/>
              </a:ext>
            </a:extLst>
          </p:cNvPr>
          <p:cNvSpPr txBox="1"/>
          <p:nvPr/>
        </p:nvSpPr>
        <p:spPr>
          <a:xfrm>
            <a:off x="415635" y="3680228"/>
            <a:ext cx="8220364" cy="52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Những bạn đọc số sách bằng nhau: Ngân, Nguyên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55CDB-909F-1542-E74D-C1EEDF79A1B6}"/>
              </a:ext>
            </a:extLst>
          </p:cNvPr>
          <p:cNvSpPr txBox="1"/>
          <p:nvPr/>
        </p:nvSpPr>
        <p:spPr>
          <a:xfrm>
            <a:off x="406399" y="4369188"/>
            <a:ext cx="7453747" cy="52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Cả 5 bạn đã đọc được: 35 quyển sách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7EF646-783C-5222-7777-0765AFC2EB41}"/>
                  </a:ext>
                </a:extLst>
              </p:cNvPr>
              <p:cNvSpPr txBox="1"/>
              <p:nvPr/>
            </p:nvSpPr>
            <p:spPr>
              <a:xfrm>
                <a:off x="406398" y="5081320"/>
                <a:ext cx="7453747" cy="53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defRPr/>
                </a:pPr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Số sách 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 cần đọc là: 10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2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7EF646-783C-5222-7777-0765AFC2E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8" y="5081320"/>
                <a:ext cx="7453747" cy="534505"/>
              </a:xfrm>
              <a:prstGeom prst="rect">
                <a:avLst/>
              </a:prstGeom>
              <a:blipFill>
                <a:blip r:embed="rId5"/>
                <a:stretch>
                  <a:fillRect l="-1064" b="-2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9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biểu đồ cột sau và trả lời câu hỏi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455815" y="2153652"/>
            <a:ext cx="6245896" cy="3323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lượng xuất khẩu hạt tiêu của Việt Nam trong năm 2020 là bao nhiêu tấn?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Mặt hàng nào Việt Nam xuất khẩu nhiều nhất trong năm 2020?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Tổng khối số lượng xuất khẩu của bốn mặt hàng trên là bao nhiêu tấn?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982EF-DA36-910E-012C-742D7ED0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11" y="2153652"/>
            <a:ext cx="5490289" cy="31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3D0C7-AE82-FE37-F63B-3FE7FEE8986D}"/>
              </a:ext>
            </a:extLst>
          </p:cNvPr>
          <p:cNvSpPr txBox="1"/>
          <p:nvPr/>
        </p:nvSpPr>
        <p:spPr>
          <a:xfrm>
            <a:off x="308690" y="2313045"/>
            <a:ext cx="6415384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lượng xuất khẩu hạt tiêu của Việt Nam năm 2020 là: 285 292 tấn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3C9AC-6CE2-B588-FBDE-5FCA75D75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11" y="1451688"/>
            <a:ext cx="5490289" cy="3198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76A9C1-4024-75A3-FE5B-D6BC343FED06}"/>
                  </a:ext>
                </a:extLst>
              </p:cNvPr>
              <p:cNvSpPr txBox="1"/>
              <p:nvPr/>
            </p:nvSpPr>
            <p:spPr>
              <a:xfrm>
                <a:off x="308690" y="4210519"/>
                <a:ext cx="8215016" cy="1170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defRPr/>
                </a:pPr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Tổng khối lượng xuất khẩu của bốn mặt hàng trên là: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defRPr/>
                </a:pPr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514 718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1 565 280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285 292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134 964 </a:t>
                </a:r>
                <a14:m>
                  <m:oMath xmlns:m="http://schemas.openxmlformats.org/officeDocument/2006/math">
                    <m:r>
                      <a:rPr lang="vi-VN" sz="22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2 500 254 (tấn)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2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76A9C1-4024-75A3-FE5B-D6BC343FE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90" y="4210519"/>
                <a:ext cx="8215016" cy="1170577"/>
              </a:xfrm>
              <a:prstGeom prst="rect">
                <a:avLst/>
              </a:prstGeom>
              <a:blipFill>
                <a:blip r:embed="rId5"/>
                <a:stretch>
                  <a:fillRect l="-965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467D90-A0F1-757F-89EB-7571ECB584F9}"/>
              </a:ext>
            </a:extLst>
          </p:cNvPr>
          <p:cNvSpPr txBox="1"/>
          <p:nvPr/>
        </p:nvSpPr>
        <p:spPr>
          <a:xfrm>
            <a:off x="308690" y="3529454"/>
            <a:ext cx="6415384" cy="52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Mặt hàng xuất khẩu nhiều nhất là cà phê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447039" y="941200"/>
            <a:ext cx="10352506" cy="2196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Đọc và mô tả được các số liệu ở dạng biểu đồ cột.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Biết phân tích số liệu cho trên biểu đồ cột.</a:t>
            </a:r>
            <a:endParaRPr kumimoji="0" lang="vi-VN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75DB2AC-4791-F821-8B58-F505E36B00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4293" y="2675582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83A73DD-65BF-6FA2-73A4-898DAF48D7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88: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4597FB-9861-FA44-C134-1B08CB4BB7D0}"/>
              </a:ext>
            </a:extLst>
          </p:cNvPr>
          <p:cNvGrpSpPr/>
          <p:nvPr/>
        </p:nvGrpSpPr>
        <p:grpSpPr>
          <a:xfrm>
            <a:off x="8019772" y="848684"/>
            <a:ext cx="3958868" cy="961305"/>
            <a:chOff x="1295400" y="509551"/>
            <a:chExt cx="6332056" cy="14419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A23D91-55D0-9D4E-D5D3-2E2B9A63CDA6}"/>
                </a:ext>
              </a:extLst>
            </p:cNvPr>
            <p:cNvSpPr/>
            <p:nvPr/>
          </p:nvSpPr>
          <p:spPr>
            <a:xfrm>
              <a:off x="2928971" y="722699"/>
              <a:ext cx="4698485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Ai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nhanh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hơn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5DE0E5-9C57-324A-45B1-1C0786A8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790892F-CE87-2805-1A72-5F726A49D047}"/>
              </a:ext>
            </a:extLst>
          </p:cNvPr>
          <p:cNvSpPr/>
          <p:nvPr/>
        </p:nvSpPr>
        <p:spPr>
          <a:xfrm>
            <a:off x="1447800" y="2129227"/>
            <a:ext cx="9242356" cy="62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Số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nữ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trong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tổ</a:t>
            </a:r>
            <a:r>
              <a:rPr lang="en-US" sz="2667" dirty="0">
                <a:latin typeface="UTM Avo" panose="02040603050506020204" pitchFamily="18" charset="0"/>
              </a:rPr>
              <a:t>:               ;             ;             ;   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073BC908-809E-003D-4B60-D4438A843516}"/>
              </a:ext>
            </a:extLst>
          </p:cNvPr>
          <p:cNvSpPr/>
          <p:nvPr/>
        </p:nvSpPr>
        <p:spPr>
          <a:xfrm>
            <a:off x="4911102" y="2155389"/>
            <a:ext cx="1015710" cy="67056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58321C32-A621-C454-455E-1126F3AB647B}"/>
              </a:ext>
            </a:extLst>
          </p:cNvPr>
          <p:cNvSpPr/>
          <p:nvPr/>
        </p:nvSpPr>
        <p:spPr>
          <a:xfrm>
            <a:off x="6267245" y="2135775"/>
            <a:ext cx="1015710" cy="67056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59D1C5F7-4CE6-8D17-7585-1858D2FC20C8}"/>
              </a:ext>
            </a:extLst>
          </p:cNvPr>
          <p:cNvSpPr/>
          <p:nvPr/>
        </p:nvSpPr>
        <p:spPr>
          <a:xfrm>
            <a:off x="7570918" y="2117373"/>
            <a:ext cx="1015710" cy="67056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1AA95A4E-A7D3-E3C6-A91F-8385485D841A}"/>
              </a:ext>
            </a:extLst>
          </p:cNvPr>
          <p:cNvSpPr/>
          <p:nvPr/>
        </p:nvSpPr>
        <p:spPr>
          <a:xfrm>
            <a:off x="8924012" y="2135775"/>
            <a:ext cx="1015710" cy="670560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3B34B-D330-9115-001A-C28E9034925D}"/>
              </a:ext>
            </a:extLst>
          </p:cNvPr>
          <p:cNvSpPr/>
          <p:nvPr/>
        </p:nvSpPr>
        <p:spPr>
          <a:xfrm>
            <a:off x="619760" y="3048706"/>
            <a:ext cx="10779759" cy="1980493"/>
          </a:xfrm>
          <a:prstGeom prst="rect">
            <a:avLst/>
          </a:prstGeom>
          <a:solidFill>
            <a:srgbClr val="EEFF41">
              <a:lumMod val="20000"/>
              <a:lumOff val="80000"/>
            </a:srgbClr>
          </a:solidFill>
          <a:ln w="25400" cap="flat" cmpd="sng" algn="ctr">
            <a:solidFill>
              <a:srgbClr val="F8BC7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400" dirty="0">
                <a:latin typeface="UTM Avo" panose="02040603050506020204" pitchFamily="18" charset="0"/>
              </a:rPr>
              <a:t>Tổ trưởng đếm nhanh và lên viết trên bảng lớp (hoặc báo số lượng 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viên</a:t>
            </a:r>
            <a:r>
              <a:rPr lang="vi-VN" sz="2400" dirty="0">
                <a:latin typeface="UTM Avo" panose="02040603050506020204" pitchFamily="18" charset="0"/>
              </a:rPr>
              <a:t> viết)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vi-VN" sz="2400" dirty="0">
                <a:latin typeface="UTM Avo" panose="02040603050506020204" pitchFamily="18" charset="0"/>
              </a:rPr>
              <a:t>Tổ nào báo số lượng nhanh nhất và chính xác thì thắng lượt chơi đó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67D433-FCA1-8D08-214E-DB3B7C60C098}"/>
              </a:ext>
            </a:extLst>
          </p:cNvPr>
          <p:cNvSpPr/>
          <p:nvPr/>
        </p:nvSpPr>
        <p:spPr>
          <a:xfrm>
            <a:off x="711200" y="1612226"/>
            <a:ext cx="10346267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Biểu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diễn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liệu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vẽ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Ngoài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Toán</a:t>
            </a:r>
            <a:r>
              <a:rPr lang="en-US" sz="2400" dirty="0">
                <a:latin typeface="UTM Avo" panose="02040603050506020204" pitchFamily="18" charset="0"/>
              </a:rPr>
              <a:t> 2, </a:t>
            </a:r>
            <a:r>
              <a:rPr lang="en-US" sz="2400" dirty="0" err="1">
                <a:latin typeface="UTM Avo" panose="02040603050506020204" pitchFamily="18" charset="0"/>
              </a:rPr>
              <a:t>Toán</a:t>
            </a:r>
            <a:r>
              <a:rPr lang="en-US" sz="2400" dirty="0">
                <a:latin typeface="UTM Avo" panose="020406030505060202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cột</a:t>
            </a:r>
            <a:endParaRPr lang="en-US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Ví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kê</a:t>
            </a:r>
            <a:r>
              <a:rPr lang="en-US" sz="2400" dirty="0">
                <a:latin typeface="UTM Avo" panose="020406030505060202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</a:rPr>
              <a:t>kiến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lựa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nuôi</a:t>
            </a:r>
            <a:r>
              <a:rPr lang="en-US" sz="2400" dirty="0">
                <a:latin typeface="UTM Avo" panose="02040603050506020204" pitchFamily="18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</a:rPr>
              <a:t>gia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endParaRPr lang="en-US" sz="1200" dirty="0"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8D7BFF-DACE-13FF-994A-66AAFBC12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42" y="4497656"/>
            <a:ext cx="6724996" cy="18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6BBA077-E05D-F786-CB52-4B2D0E9749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C68A9F-0DC8-3557-897E-F1ED07AC2FEF}"/>
              </a:ext>
            </a:extLst>
          </p:cNvPr>
          <p:cNvSpPr/>
          <p:nvPr/>
        </p:nvSpPr>
        <p:spPr>
          <a:xfrm>
            <a:off x="648941" y="1590040"/>
            <a:ext cx="410593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Nhiệm vụ 1: </a:t>
            </a:r>
            <a:r>
              <a:rPr lang="vi-VN" sz="2400" dirty="0">
                <a:latin typeface="UTM Avo" panose="02040603050506020204" pitchFamily="18" charset="0"/>
              </a:rPr>
              <a:t>Hình thành kiến thức về biểu đồ cột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9E1D66DD-738E-BCD7-3A56-F943A199A8E2}"/>
              </a:ext>
            </a:extLst>
          </p:cNvPr>
          <p:cNvSpPr/>
          <p:nvPr/>
        </p:nvSpPr>
        <p:spPr>
          <a:xfrm>
            <a:off x="2722880" y="4323550"/>
            <a:ext cx="8077200" cy="1691758"/>
          </a:xfrm>
          <a:prstGeom prst="roundRect">
            <a:avLst/>
          </a:prstGeom>
          <a:solidFill>
            <a:srgbClr val="FFBF4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0960" tIns="30480" rIns="60960" bIns="30480" rtlCol="0" anchor="ctr"/>
          <a:lstStyle/>
          <a:p>
            <a:pPr lvl="0" algn="just">
              <a:lnSpc>
                <a:spcPct val="150000"/>
              </a:lnSpc>
              <a:buClrTx/>
            </a:pPr>
            <a:r>
              <a:rPr lang="vi-VN" sz="2400" dirty="0">
                <a:latin typeface="UTM Avo" panose="02040603050506020204" pitchFamily="18" charset="0"/>
              </a:rPr>
              <a:t>Tìm hiểu về số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sinh</a:t>
            </a:r>
            <a:r>
              <a:rPr lang="vi-VN" sz="2400" dirty="0">
                <a:latin typeface="UTM Avo" panose="02040603050506020204" pitchFamily="18" charset="0"/>
              </a:rPr>
              <a:t> lựa chọn vật nuôi, người ta thu thập, phân loại, kiểm đếm và thể hiện qua biểu đồ cột. Đây là </a:t>
            </a:r>
            <a:r>
              <a:rPr lang="vi-VN" sz="2400" b="1" dirty="0">
                <a:latin typeface="UTM Avo" panose="02040603050506020204" pitchFamily="18" charset="0"/>
              </a:rPr>
              <a:t>biểu đồ cột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EFEA88-3E52-12E3-2BD4-BA303AD869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6496" r="22687" b="8744"/>
          <a:stretch/>
        </p:blipFill>
        <p:spPr>
          <a:xfrm flipH="1">
            <a:off x="782320" y="4267907"/>
            <a:ext cx="1778000" cy="177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8A9779-0A49-90EC-6092-FA713CC0D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294" y="1363289"/>
            <a:ext cx="5481193" cy="2697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63BE41D5-E95F-BE14-CBC5-2C7101913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4376" y="1859788"/>
            <a:ext cx="1727149" cy="1660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442145-A91B-B873-A80A-DC11D5C25F15}"/>
              </a:ext>
            </a:extLst>
          </p:cNvPr>
          <p:cNvSpPr/>
          <p:nvPr/>
        </p:nvSpPr>
        <p:spPr>
          <a:xfrm>
            <a:off x="2678803" y="1702336"/>
            <a:ext cx="8432800" cy="223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Biểu đồ này biểu thị gì? </a:t>
            </a:r>
            <a:endParaRPr lang="en-US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Hàng ngang bên dưới cho biết gì?</a:t>
            </a:r>
            <a:endParaRPr lang="en-US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Nhận xét sự liên quan của độ cao các cột tô màu với số ghi ở cột bên trái? 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CC78D-2DCC-636B-ADA4-52B1A8045692}"/>
              </a:ext>
            </a:extLst>
          </p:cNvPr>
          <p:cNvSpPr/>
          <p:nvPr/>
        </p:nvSpPr>
        <p:spPr>
          <a:xfrm>
            <a:off x="673896" y="4069080"/>
            <a:ext cx="9374344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</a:rPr>
              <a:t>T</a:t>
            </a:r>
            <a:r>
              <a:rPr lang="vi-VN" sz="2400" dirty="0">
                <a:latin typeface="UTM Avo" panose="02040603050506020204" pitchFamily="18" charset="0"/>
              </a:rPr>
              <a:t>ên biểu đồ: Số học sinh lựa chọn vật nuôi trong gia đình)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Các con vật nuôi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Dựa vào các số này, ta biết số học sinh 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vi-VN" sz="2400" dirty="0">
                <a:latin typeface="UTM Avo" panose="02040603050506020204" pitchFamily="18" charset="0"/>
              </a:rPr>
              <a:t>lựa chọn vật nuôi trong nhà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C47646-AA37-C94A-8DF0-EF03C7FEAEFD}"/>
              </a:ext>
            </a:extLst>
          </p:cNvPr>
          <p:cNvSpPr/>
          <p:nvPr/>
        </p:nvSpPr>
        <p:spPr>
          <a:xfrm>
            <a:off x="304800" y="1529080"/>
            <a:ext cx="9956800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Nhiệm vụ 2: </a:t>
            </a:r>
            <a:r>
              <a:rPr lang="vi-VN" sz="2400" dirty="0">
                <a:latin typeface="UTM Avo" panose="02040603050506020204" pitchFamily="18" charset="0"/>
              </a:rPr>
              <a:t>Hình thành kiến thức về cách đọc biểu đồ cột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2A5AC-B541-45C4-67E0-E7CA0874A89E}"/>
              </a:ext>
            </a:extLst>
          </p:cNvPr>
          <p:cNvSpPr/>
          <p:nvPr/>
        </p:nvSpPr>
        <p:spPr>
          <a:xfrm>
            <a:off x="767080" y="2108201"/>
            <a:ext cx="9194800" cy="36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>
              <a:lnSpc>
                <a:spcPct val="20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Biểu đồ này có mấy cột? </a:t>
            </a:r>
          </a:p>
          <a:p>
            <a:pPr marL="381019" indent="-381019">
              <a:lnSpc>
                <a:spcPct val="20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Tại sao lại có  cột? </a:t>
            </a:r>
            <a:endParaRPr lang="en-US" sz="2400" dirty="0">
              <a:latin typeface="UTM Avo" panose="02040603050506020204" pitchFamily="18" charset="0"/>
            </a:endParaRPr>
          </a:p>
          <a:p>
            <a:pPr marL="381019" indent="-381019">
              <a:lnSpc>
                <a:spcPct val="20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Đó là những con vật nào? </a:t>
            </a:r>
            <a:endParaRPr lang="en-US" sz="2400" dirty="0">
              <a:latin typeface="UTM Avo" panose="02040603050506020204" pitchFamily="18" charset="0"/>
            </a:endParaRPr>
          </a:p>
          <a:p>
            <a:pPr marL="381019" indent="-381019">
              <a:lnSpc>
                <a:spcPct val="20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Bên dưới mỗi cột ghi gì? </a:t>
            </a:r>
            <a:endParaRPr lang="en-US" sz="2400" dirty="0">
              <a:latin typeface="UTM Avo" panose="02040603050506020204" pitchFamily="18" charset="0"/>
            </a:endParaRPr>
          </a:p>
          <a:p>
            <a:pPr marL="381019" indent="-381019">
              <a:lnSpc>
                <a:spcPct val="200000"/>
              </a:lnSpc>
              <a:buFont typeface="Arial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Trên đầu mỗi cột ghi gì? </a:t>
            </a:r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C67BEC38-F150-78D0-0A5E-C27DF1994C6A}"/>
              </a:ext>
            </a:extLst>
          </p:cNvPr>
          <p:cNvSpPr/>
          <p:nvPr/>
        </p:nvSpPr>
        <p:spPr>
          <a:xfrm>
            <a:off x="5273040" y="2321560"/>
            <a:ext cx="582592" cy="470920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FC3E5CDB-9B8A-C9A9-9A05-D31A7B7DF981}"/>
              </a:ext>
            </a:extLst>
          </p:cNvPr>
          <p:cNvSpPr/>
          <p:nvPr/>
        </p:nvSpPr>
        <p:spPr>
          <a:xfrm>
            <a:off x="5239216" y="3022600"/>
            <a:ext cx="582592" cy="470920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88E355A1-0609-8784-5CAF-634FE954CDD7}"/>
              </a:ext>
            </a:extLst>
          </p:cNvPr>
          <p:cNvSpPr/>
          <p:nvPr/>
        </p:nvSpPr>
        <p:spPr>
          <a:xfrm>
            <a:off x="5239216" y="3813121"/>
            <a:ext cx="582592" cy="470920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EC5EE1AE-48C1-7671-C7A4-84A71AA6699B}"/>
              </a:ext>
            </a:extLst>
          </p:cNvPr>
          <p:cNvSpPr/>
          <p:nvPr/>
        </p:nvSpPr>
        <p:spPr>
          <a:xfrm>
            <a:off x="5239216" y="4566920"/>
            <a:ext cx="582592" cy="470920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ight Arrow 8">
            <a:extLst>
              <a:ext uri="{FF2B5EF4-FFF2-40B4-BE49-F238E27FC236}">
                <a16:creationId xmlns:a16="http://schemas.microsoft.com/office/drawing/2014/main" id="{93402927-5DB4-9A01-52A7-A7823F7EE4F2}"/>
              </a:ext>
            </a:extLst>
          </p:cNvPr>
          <p:cNvSpPr/>
          <p:nvPr/>
        </p:nvSpPr>
        <p:spPr>
          <a:xfrm>
            <a:off x="5239216" y="5308600"/>
            <a:ext cx="582592" cy="470920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24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E86416-8AB1-7269-B700-10AA7B09C702}"/>
              </a:ext>
            </a:extLst>
          </p:cNvPr>
          <p:cNvSpPr/>
          <p:nvPr/>
        </p:nvSpPr>
        <p:spPr>
          <a:xfrm>
            <a:off x="6105863" y="2256489"/>
            <a:ext cx="982961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cột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07B2D-B5D0-5CD5-66FA-C0E2C92512CC}"/>
              </a:ext>
            </a:extLst>
          </p:cNvPr>
          <p:cNvSpPr/>
          <p:nvPr/>
        </p:nvSpPr>
        <p:spPr>
          <a:xfrm>
            <a:off x="6116320" y="2957529"/>
            <a:ext cx="35560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4 con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nuôi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D43B9-7927-BE1B-EEDF-CDBC543C8D82}"/>
              </a:ext>
            </a:extLst>
          </p:cNvPr>
          <p:cNvSpPr/>
          <p:nvPr/>
        </p:nvSpPr>
        <p:spPr>
          <a:xfrm>
            <a:off x="6116320" y="3688641"/>
            <a:ext cx="35560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Chó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mèo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thỏ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96217-FB9C-6E88-ABD7-A13C53318FA4}"/>
              </a:ext>
            </a:extLst>
          </p:cNvPr>
          <p:cNvSpPr/>
          <p:nvPr/>
        </p:nvSpPr>
        <p:spPr>
          <a:xfrm>
            <a:off x="6116320" y="4456303"/>
            <a:ext cx="28956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Tên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426F78-EC88-82D4-CDEF-26C00697B575}"/>
              </a:ext>
            </a:extLst>
          </p:cNvPr>
          <p:cNvSpPr/>
          <p:nvPr/>
        </p:nvSpPr>
        <p:spPr>
          <a:xfrm>
            <a:off x="6156959" y="5292809"/>
            <a:ext cx="1980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lựa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chọn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18D03F-12EE-5C78-19C3-D3E29491B4B5}"/>
              </a:ext>
            </a:extLst>
          </p:cNvPr>
          <p:cNvSpPr/>
          <p:nvPr/>
        </p:nvSpPr>
        <p:spPr>
          <a:xfrm>
            <a:off x="440267" y="3114026"/>
            <a:ext cx="7819813" cy="357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latin typeface="UTM Avo" panose="02040603050506020204" pitchFamily="18" charset="0"/>
              </a:rPr>
              <a:t>Ví dụ: </a:t>
            </a:r>
            <a:r>
              <a:rPr lang="vi-VN" sz="2200" dirty="0">
                <a:latin typeface="UTM Avo" panose="02040603050506020204" pitchFamily="18" charset="0"/>
              </a:rPr>
              <a:t>Nhìn vào biểu đồ cột, ta thấy ngay</a:t>
            </a: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200" dirty="0">
                <a:latin typeface="UTM Avo" panose="02040603050506020204" pitchFamily="18" charset="0"/>
              </a:rPr>
              <a:t>Chó có số học sinh lựa chọn nhiều nhất: 8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sinh</a:t>
            </a:r>
            <a:r>
              <a:rPr lang="vi-VN" sz="2200" dirty="0">
                <a:latin typeface="UTM Avo" panose="02040603050506020204" pitchFamily="18" charset="0"/>
              </a:rPr>
              <a:t> (cột cao nhất và trên đầu cột ghi số 8)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  <a:endParaRPr lang="vi-VN" sz="22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200" dirty="0">
                <a:latin typeface="UTM Avo" panose="02040603050506020204" pitchFamily="18" charset="0"/>
              </a:rPr>
              <a:t>Thỏ có số học sinh lựa chọn ít nhất: 4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sinh</a:t>
            </a:r>
            <a:r>
              <a:rPr lang="vi-VN" sz="2200" dirty="0">
                <a:latin typeface="UTM Avo" panose="02040603050506020204" pitchFamily="18" charset="0"/>
              </a:rPr>
              <a:t> (cột thấp nhất và trên đầu cột ghi số 4)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  <a:endParaRPr lang="vi-VN" sz="2200" dirty="0">
              <a:latin typeface="UTM Avo" panose="02040603050506020204" pitchFamily="18" charset="0"/>
            </a:endParaRPr>
          </a:p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200" dirty="0">
                <a:latin typeface="UTM Avo" panose="02040603050506020204" pitchFamily="18" charset="0"/>
              </a:rPr>
              <a:t>Chó có số học sinh chọn nhiều hơn Mèo (cột Chó cao hơn cột Mèo)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  <a:endParaRPr lang="vi-VN" sz="2200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B41ED-A7EF-81EA-4E62-F6E66997A720}"/>
              </a:ext>
            </a:extLst>
          </p:cNvPr>
          <p:cNvSpPr/>
          <p:nvPr/>
        </p:nvSpPr>
        <p:spPr>
          <a:xfrm>
            <a:off x="504613" y="1563336"/>
            <a:ext cx="6096000" cy="15439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2200" dirty="0">
                <a:latin typeface="UTM Avo" panose="02040603050506020204" pitchFamily="18" charset="0"/>
              </a:rPr>
              <a:t>Dựa vào độ cao, thấp của các cột màu, ta dễ dàng so sánh số học sinh ứng với vật nuôi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A277D-0BB7-7E0E-EBD2-00EC8C2A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807" y="986713"/>
            <a:ext cx="5481193" cy="26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1048</Words>
  <Application>Microsoft Office PowerPoint</Application>
  <PresentationFormat>Widescreen</PresentationFormat>
  <Paragraphs>91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 Light</vt:lpstr>
      <vt:lpstr>Wingdings</vt:lpstr>
      <vt:lpstr>UTM Avo</vt:lpstr>
      <vt:lpstr>Calibri</vt:lpstr>
      <vt:lpstr>Cambria Math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2023-10-24T04:45:10Z</dcterms:created>
  <dcterms:modified xsi:type="dcterms:W3CDTF">2024-02-20T02:23:30Z</dcterms:modified>
</cp:coreProperties>
</file>