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81" r:id="rId4"/>
    <p:sldId id="259" r:id="rId5"/>
    <p:sldId id="273" r:id="rId6"/>
    <p:sldId id="261" r:id="rId7"/>
    <p:sldId id="268" r:id="rId8"/>
    <p:sldId id="294" r:id="rId9"/>
    <p:sldId id="295" r:id="rId10"/>
    <p:sldId id="275" r:id="rId11"/>
    <p:sldId id="300" r:id="rId12"/>
    <p:sldId id="301" r:id="rId13"/>
    <p:sldId id="286" r:id="rId14"/>
    <p:sldId id="302" r:id="rId15"/>
    <p:sldId id="303" r:id="rId16"/>
    <p:sldId id="304" r:id="rId17"/>
    <p:sldId id="305" r:id="rId18"/>
    <p:sldId id="263" r:id="rId19"/>
    <p:sldId id="277" r:id="rId20"/>
    <p:sldId id="279" r:id="rId21"/>
    <p:sldId id="280" r:id="rId22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2378"/>
  </p:normalViewPr>
  <p:slideViewPr>
    <p:cSldViewPr snapToGrid="0">
      <p:cViewPr varScale="1">
        <p:scale>
          <a:sx n="70" d="100"/>
          <a:sy n="70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15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1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1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08294" y="2186874"/>
            <a:ext cx="8975412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31</a:t>
            </a:r>
          </a:p>
          <a:p>
            <a:pPr marL="0" marR="0" lvl="0" indent="0" algn="ctr" defTabSz="91437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Trao đổi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60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Em</a:t>
            </a:r>
            <a:r>
              <a:rPr lang="en-US" sz="60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60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đọc</a:t>
            </a:r>
            <a:r>
              <a:rPr lang="en-US" sz="60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60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sách</a:t>
            </a:r>
            <a:r>
              <a:rPr lang="en-US" sz="60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60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báo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277475" y="77117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BCF8C5-3B5D-9BDA-C19B-11AFE9BCD59A}"/>
              </a:ext>
            </a:extLst>
          </p:cNvPr>
          <p:cNvSpPr/>
          <p:nvPr/>
        </p:nvSpPr>
        <p:spPr>
          <a:xfrm>
            <a:off x="1419868" y="1695664"/>
            <a:ext cx="9352263" cy="1164713"/>
          </a:xfrm>
          <a:prstGeom prst="roundRect">
            <a:avLst>
              <a:gd name="adj" fmla="val 15806"/>
            </a:avLst>
          </a:prstGeom>
          <a:solidFill>
            <a:srgbClr val="3C591D"/>
          </a:solidFill>
          <a:ln w="381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Câu 1.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Khi chưa có chữ số, người ta đếm như thế nào? Những cách đếm đó có gì tiện và bất tiện?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C5D40-0174-EB50-AB9C-A84D65061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5" y="3385151"/>
            <a:ext cx="4131356" cy="2318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7488E7-CB4E-2494-A214-0A598A993154}"/>
              </a:ext>
            </a:extLst>
          </p:cNvPr>
          <p:cNvSpPr/>
          <p:nvPr/>
        </p:nvSpPr>
        <p:spPr>
          <a:xfrm>
            <a:off x="6726051" y="3069258"/>
            <a:ext cx="3557587" cy="719484"/>
          </a:xfrm>
          <a:prstGeom prst="roundRect">
            <a:avLst>
              <a:gd name="adj" fmla="val 13073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7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Cách đếm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064350-4B17-021B-A013-2D0EE3239ECF}"/>
              </a:ext>
            </a:extLst>
          </p:cNvPr>
          <p:cNvSpPr/>
          <p:nvPr/>
        </p:nvSpPr>
        <p:spPr>
          <a:xfrm>
            <a:off x="5868037" y="4458544"/>
            <a:ext cx="1081086" cy="1991395"/>
          </a:xfrm>
          <a:prstGeom prst="roundRect">
            <a:avLst>
              <a:gd name="adj" fmla="val 9105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167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Sử dụng ngón tay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9FF2B2E-18FF-6ECE-50CF-80BF0E128134}"/>
              </a:ext>
            </a:extLst>
          </p:cNvPr>
          <p:cNvSpPr/>
          <p:nvPr/>
        </p:nvSpPr>
        <p:spPr>
          <a:xfrm>
            <a:off x="7096478" y="4458545"/>
            <a:ext cx="1195047" cy="1981875"/>
          </a:xfrm>
          <a:prstGeom prst="roundRect">
            <a:avLst>
              <a:gd name="adj" fmla="val 9105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167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Sử dụng viên sỏi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A34C08-CA0D-144F-53B7-3F578A624018}"/>
              </a:ext>
            </a:extLst>
          </p:cNvPr>
          <p:cNvSpPr/>
          <p:nvPr/>
        </p:nvSpPr>
        <p:spPr>
          <a:xfrm>
            <a:off x="8423230" y="4468064"/>
            <a:ext cx="1204912" cy="1972356"/>
          </a:xfrm>
          <a:prstGeom prst="roundRect">
            <a:avLst>
              <a:gd name="adj" fmla="val 9105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167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Sử dụng viên đất sét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1FC9AD1-925B-679C-76F0-6AF1D45BF892}"/>
              </a:ext>
            </a:extLst>
          </p:cNvPr>
          <p:cNvSpPr/>
          <p:nvPr/>
        </p:nvSpPr>
        <p:spPr>
          <a:xfrm>
            <a:off x="9759845" y="4477584"/>
            <a:ext cx="1361235" cy="1972356"/>
          </a:xfrm>
          <a:prstGeom prst="roundRect">
            <a:avLst>
              <a:gd name="adj" fmla="val 9105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167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Sử dụng thắt nút dây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916865-3AFE-AEA2-EAFD-E2D8C160D358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6408580" y="3788742"/>
            <a:ext cx="2096265" cy="669802"/>
          </a:xfrm>
          <a:prstGeom prst="straightConnector1">
            <a:avLst/>
          </a:prstGeom>
          <a:ln w="38100">
            <a:solidFill>
              <a:srgbClr val="3C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732C4C-741B-9FB2-E8AD-962BC289C4FE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694002" y="3788742"/>
            <a:ext cx="810843" cy="669802"/>
          </a:xfrm>
          <a:prstGeom prst="straightConnector1">
            <a:avLst/>
          </a:prstGeom>
          <a:ln w="38100">
            <a:solidFill>
              <a:srgbClr val="3C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4833E3-9314-C10A-63F5-EFC43B966A20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8504845" y="3788742"/>
            <a:ext cx="520841" cy="679322"/>
          </a:xfrm>
          <a:prstGeom prst="straightConnector1">
            <a:avLst/>
          </a:prstGeom>
          <a:ln w="38100">
            <a:solidFill>
              <a:srgbClr val="3C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A664AA-1643-F636-F01D-33B5E5F0686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504845" y="3793501"/>
            <a:ext cx="1935618" cy="684083"/>
          </a:xfrm>
          <a:prstGeom prst="straightConnector1">
            <a:avLst/>
          </a:prstGeom>
          <a:ln w="38100">
            <a:solidFill>
              <a:srgbClr val="3C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>
            <a:extLst>
              <a:ext uri="{FF2B5EF4-FFF2-40B4-BE49-F238E27FC236}">
                <a16:creationId xmlns:a16="http://schemas.microsoft.com/office/drawing/2014/main" id="{7FF2FC90-80C9-2182-3845-4AC1CB21B416}"/>
              </a:ext>
            </a:extLst>
          </p:cNvPr>
          <p:cNvSpPr/>
          <p:nvPr/>
        </p:nvSpPr>
        <p:spPr>
          <a:xfrm>
            <a:off x="7870402" y="1768193"/>
            <a:ext cx="846637" cy="784225"/>
          </a:xfrm>
          <a:prstGeom prst="downArrow">
            <a:avLst/>
          </a:prstGeom>
          <a:solidFill>
            <a:srgbClr val="3C591D"/>
          </a:solidFill>
          <a:ln>
            <a:solidFill>
              <a:srgbClr val="3C5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EBD1B-A1AA-79EF-53DF-0C70D273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468" y="1831994"/>
            <a:ext cx="3368040" cy="421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B59E46-9A0B-CF31-090E-D07AF3D16CD5}"/>
              </a:ext>
            </a:extLst>
          </p:cNvPr>
          <p:cNvSpPr/>
          <p:nvPr/>
        </p:nvSpPr>
        <p:spPr>
          <a:xfrm>
            <a:off x="6229292" y="2573938"/>
            <a:ext cx="4128858" cy="2352675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Những cách đếm số này:</a:t>
            </a:r>
          </a:p>
          <a:p>
            <a:pPr marL="309582" indent="-30958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Thô sơ.</a:t>
            </a:r>
          </a:p>
          <a:p>
            <a:pPr marL="309582" indent="-30958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Hiệu quả ít.</a:t>
            </a:r>
          </a:p>
          <a:p>
            <a:pPr marL="309582" indent="-30958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Gây ra nhiều bất tiện.</a:t>
            </a:r>
          </a:p>
        </p:txBody>
      </p:sp>
    </p:spTree>
    <p:extLst>
      <p:ext uri="{BB962C8B-B14F-4D97-AF65-F5344CB8AC3E}">
        <p14:creationId xmlns:p14="http://schemas.microsoft.com/office/powerpoint/2010/main" val="36852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B967B97-5F99-1832-DAD0-7897A1138D07}"/>
              </a:ext>
            </a:extLst>
          </p:cNvPr>
          <p:cNvSpPr/>
          <p:nvPr/>
        </p:nvSpPr>
        <p:spPr>
          <a:xfrm rot="1002763">
            <a:off x="10140916" y="646437"/>
            <a:ext cx="2151728" cy="2768729"/>
          </a:xfrm>
          <a:custGeom>
            <a:avLst/>
            <a:gdLst/>
            <a:ahLst/>
            <a:cxnLst/>
            <a:rect l="l" t="t" r="r" b="b"/>
            <a:pathLst>
              <a:path w="4138184" h="5111499">
                <a:moveTo>
                  <a:pt x="4138184" y="0"/>
                </a:moveTo>
                <a:lnTo>
                  <a:pt x="0" y="0"/>
                </a:lnTo>
                <a:lnTo>
                  <a:pt x="0" y="5111500"/>
                </a:lnTo>
                <a:lnTo>
                  <a:pt x="4138184" y="5111500"/>
                </a:lnTo>
                <a:lnTo>
                  <a:pt x="413818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572">
              <a:latin typeface="UTM Avo" panose="02040603050506020204" pitchFamily="1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D3C9452-4361-E75C-C5F2-2B9A6F90BFFF}"/>
              </a:ext>
            </a:extLst>
          </p:cNvPr>
          <p:cNvSpPr/>
          <p:nvPr/>
        </p:nvSpPr>
        <p:spPr>
          <a:xfrm>
            <a:off x="2016978" y="1743590"/>
            <a:ext cx="8158043" cy="1122303"/>
          </a:xfrm>
          <a:prstGeom prst="roundRect">
            <a:avLst>
              <a:gd name="adj" fmla="val 15806"/>
            </a:avLst>
          </a:prstGeom>
          <a:solidFill>
            <a:srgbClr val="3C591D"/>
          </a:solidFill>
          <a:ln w="381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vi-VN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Câu 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2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Những cách ghi số lượng sự vật nào rất </a:t>
            </a:r>
          </a:p>
          <a:p>
            <a:pPr algn="ctr">
              <a:lnSpc>
                <a:spcPct val="14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gần với chữ số?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7C504-EA21-4A50-C5AC-F7571865C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17" y="3221264"/>
            <a:ext cx="4748799" cy="2285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D1E627-1B41-123F-99C1-61BCC7A06DE4}"/>
              </a:ext>
            </a:extLst>
          </p:cNvPr>
          <p:cNvSpPr/>
          <p:nvPr/>
        </p:nvSpPr>
        <p:spPr>
          <a:xfrm>
            <a:off x="6929945" y="3992108"/>
            <a:ext cx="3861864" cy="1996210"/>
          </a:xfrm>
          <a:prstGeom prst="roundRect">
            <a:avLst>
              <a:gd name="adj" fmla="val 9105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Khắc lên gỗ, lên các mảnh xương những vạch thẳng, vạch chéo, </a:t>
            </a:r>
            <a:r>
              <a:rPr lang="en-US" sz="23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hình tròn,…</a:t>
            </a:r>
            <a:endParaRPr lang="en-US" sz="23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54266-4CDC-FB7E-71CE-396DF6648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60180">
            <a:off x="6211947" y="3387405"/>
            <a:ext cx="581254" cy="6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AD2DE99-B9EE-1F01-2665-53AD31318DFB}"/>
              </a:ext>
            </a:extLst>
          </p:cNvPr>
          <p:cNvSpPr/>
          <p:nvPr/>
        </p:nvSpPr>
        <p:spPr>
          <a:xfrm rot="-649440" flipH="1">
            <a:off x="10415358" y="4847486"/>
            <a:ext cx="2241516" cy="2768729"/>
          </a:xfrm>
          <a:custGeom>
            <a:avLst/>
            <a:gdLst/>
            <a:ahLst/>
            <a:cxnLst/>
            <a:rect l="l" t="t" r="r" b="b"/>
            <a:pathLst>
              <a:path w="4138184" h="5111499">
                <a:moveTo>
                  <a:pt x="4138184" y="0"/>
                </a:moveTo>
                <a:lnTo>
                  <a:pt x="0" y="0"/>
                </a:lnTo>
                <a:lnTo>
                  <a:pt x="0" y="5111499"/>
                </a:lnTo>
                <a:lnTo>
                  <a:pt x="4138184" y="5111499"/>
                </a:lnTo>
                <a:lnTo>
                  <a:pt x="413818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23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EF34CF-30A2-AA77-D1A4-F9AB949441C4}"/>
              </a:ext>
            </a:extLst>
          </p:cNvPr>
          <p:cNvSpPr/>
          <p:nvPr/>
        </p:nvSpPr>
        <p:spPr>
          <a:xfrm>
            <a:off x="1638225" y="1691589"/>
            <a:ext cx="8915550" cy="1289689"/>
          </a:xfrm>
          <a:prstGeom prst="roundRect">
            <a:avLst>
              <a:gd name="adj" fmla="val 15806"/>
            </a:avLst>
          </a:prstGeom>
          <a:solidFill>
            <a:srgbClr val="3C591D"/>
          </a:solidFill>
          <a:ln w="381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Câu 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3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Vì sao có thể nói việc sáng tạo ra chữ số là một bước tiến lớn của nhân loại?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486DD-C65A-5B71-4904-483DAB871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865" y="3295517"/>
            <a:ext cx="4278244" cy="3074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6E0BF2-3886-3E61-FF1B-DD7AC6BF691C}"/>
              </a:ext>
            </a:extLst>
          </p:cNvPr>
          <p:cNvSpPr/>
          <p:nvPr/>
        </p:nvSpPr>
        <p:spPr>
          <a:xfrm>
            <a:off x="6096000" y="3176617"/>
            <a:ext cx="4926227" cy="1289689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Chữ số ảnh hưởng tới tất cả các mặt của đời sống con người.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7077B4-9C55-9262-A982-1B6ED7AED310}"/>
              </a:ext>
            </a:extLst>
          </p:cNvPr>
          <p:cNvSpPr/>
          <p:nvPr/>
        </p:nvSpPr>
        <p:spPr>
          <a:xfrm>
            <a:off x="6678695" y="5059917"/>
            <a:ext cx="3760835" cy="99286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3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Chữ số là một bước tiến lớn của nhân loại</a:t>
            </a:r>
            <a:endParaRPr lang="vi-VN" sz="2300" b="1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414BB37-1995-196C-FDE4-7AA3768AADA7}"/>
              </a:ext>
            </a:extLst>
          </p:cNvPr>
          <p:cNvSpPr/>
          <p:nvPr/>
        </p:nvSpPr>
        <p:spPr>
          <a:xfrm>
            <a:off x="8270188" y="4482578"/>
            <a:ext cx="577850" cy="5365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756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FDF9404-917F-4CC6-6B01-2BDC48C1943B}"/>
              </a:ext>
            </a:extLst>
          </p:cNvPr>
          <p:cNvSpPr/>
          <p:nvPr/>
        </p:nvSpPr>
        <p:spPr>
          <a:xfrm rot="-828627">
            <a:off x="10477142" y="867207"/>
            <a:ext cx="1350792" cy="2184569"/>
          </a:xfrm>
          <a:custGeom>
            <a:avLst/>
            <a:gdLst/>
            <a:ahLst/>
            <a:cxnLst/>
            <a:rect l="l" t="t" r="r" b="b"/>
            <a:pathLst>
              <a:path w="2493770" h="4033050">
                <a:moveTo>
                  <a:pt x="0" y="0"/>
                </a:moveTo>
                <a:lnTo>
                  <a:pt x="2493770" y="0"/>
                </a:lnTo>
                <a:lnTo>
                  <a:pt x="2493770" y="4033050"/>
                </a:lnTo>
                <a:lnTo>
                  <a:pt x="0" y="403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57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ABD04A1-2860-D4C5-F13A-274AD12A09F7}"/>
              </a:ext>
            </a:extLst>
          </p:cNvPr>
          <p:cNvSpPr/>
          <p:nvPr/>
        </p:nvSpPr>
        <p:spPr>
          <a:xfrm>
            <a:off x="3974996" y="1442566"/>
            <a:ext cx="3957802" cy="637920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413C2D-5D28-0616-F1FC-89643F98398C}"/>
              </a:ext>
            </a:extLst>
          </p:cNvPr>
          <p:cNvSpPr/>
          <p:nvPr/>
        </p:nvSpPr>
        <p:spPr>
          <a:xfrm>
            <a:off x="2339975" y="2157066"/>
            <a:ext cx="7512050" cy="742950"/>
          </a:xfrm>
          <a:prstGeom prst="roundRect">
            <a:avLst>
              <a:gd name="adj" fmla="val 7227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 thích chi tiết nào trong câu chuyện? Vì sao?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6456D-06FF-1A3E-73DE-D1BBC151C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649" y="3222546"/>
            <a:ext cx="4437063" cy="3070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0DA22CC-50A0-FD83-90B0-D7E7CF2E150B}"/>
              </a:ext>
            </a:extLst>
          </p:cNvPr>
          <p:cNvSpPr/>
          <p:nvPr/>
        </p:nvSpPr>
        <p:spPr>
          <a:xfrm>
            <a:off x="6187607" y="3222546"/>
            <a:ext cx="5098807" cy="159944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Chi tiết người chăn cừu đếm số cừu bằng những viên đất sét và biết ngay có mấy con cừu bị lạc</a:t>
            </a:r>
            <a:r>
              <a:rPr lang="en-US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  <a:endParaRPr lang="vi-VN" sz="23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3B87ED-40F8-05B1-319D-60677BACBD55}"/>
              </a:ext>
            </a:extLst>
          </p:cNvPr>
          <p:cNvSpPr/>
          <p:nvPr/>
        </p:nvSpPr>
        <p:spPr>
          <a:xfrm>
            <a:off x="7049476" y="5467050"/>
            <a:ext cx="3431962" cy="99286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3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Người chăn cừu rất thông minh</a:t>
            </a:r>
            <a:endParaRPr lang="vi-VN" sz="2300" b="1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A067134-9F2C-B1B0-48F9-C40EC7684870}"/>
              </a:ext>
            </a:extLst>
          </p:cNvPr>
          <p:cNvSpPr/>
          <p:nvPr/>
        </p:nvSpPr>
        <p:spPr>
          <a:xfrm>
            <a:off x="8476532" y="4876233"/>
            <a:ext cx="577850" cy="5365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2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669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27A117E-FD1B-780A-E176-B4482BAEC6E5}"/>
              </a:ext>
            </a:extLst>
          </p:cNvPr>
          <p:cNvSpPr/>
          <p:nvPr/>
        </p:nvSpPr>
        <p:spPr>
          <a:xfrm>
            <a:off x="4117099" y="1448739"/>
            <a:ext cx="3957802" cy="637920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C347D1-D214-6B2C-D511-2921C6C600F2}"/>
              </a:ext>
            </a:extLst>
          </p:cNvPr>
          <p:cNvSpPr/>
          <p:nvPr/>
        </p:nvSpPr>
        <p:spPr>
          <a:xfrm>
            <a:off x="3433762" y="2178702"/>
            <a:ext cx="5324476" cy="742950"/>
          </a:xfrm>
          <a:prstGeom prst="roundRect">
            <a:avLst>
              <a:gd name="adj" fmla="val 7227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Câu chuyện đ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ó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nói lên điều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04561-1F9C-BDAD-8DDC-5CF646007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89" y="3245671"/>
            <a:ext cx="3602935" cy="2968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319EB4-71FA-967D-3716-4DBB0DA530DC}"/>
              </a:ext>
            </a:extLst>
          </p:cNvPr>
          <p:cNvSpPr/>
          <p:nvPr/>
        </p:nvSpPr>
        <p:spPr>
          <a:xfrm>
            <a:off x="6639003" y="3386883"/>
            <a:ext cx="4439079" cy="1294633"/>
          </a:xfrm>
          <a:prstGeom prst="roundRect">
            <a:avLst>
              <a:gd name="adj" fmla="val 801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Câu chuyện này cho thấy chữ số rất quan trọng</a:t>
            </a:r>
            <a:r>
              <a:rPr lang="en-US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3E957-3E8A-8435-085F-91284038F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50560" flipH="1" flipV="1">
            <a:off x="5856481" y="3341823"/>
            <a:ext cx="509715" cy="67037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901E25-AFDC-672C-1154-3EAE5C73ADAF}"/>
              </a:ext>
            </a:extLst>
          </p:cNvPr>
          <p:cNvSpPr/>
          <p:nvPr/>
        </p:nvSpPr>
        <p:spPr>
          <a:xfrm>
            <a:off x="6111338" y="4919857"/>
            <a:ext cx="4439079" cy="1294633"/>
          </a:xfrm>
          <a:prstGeom prst="roundRect">
            <a:avLst>
              <a:gd name="adj" fmla="val 801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Sáng tạo ra chữ số là một bước tiến lớn của nhân loại</a:t>
            </a:r>
            <a:r>
              <a:rPr lang="en-US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09EA3-6AFE-26D4-9E05-CF469E609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18457" flipV="1">
            <a:off x="5172454" y="5291144"/>
            <a:ext cx="553161" cy="6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77087C6-AE7B-5704-1F7B-8101075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59" y="2977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6;p18">
            <a:extLst>
              <a:ext uri="{FF2B5EF4-FFF2-40B4-BE49-F238E27FC236}">
                <a16:creationId xmlns:a16="http://schemas.microsoft.com/office/drawing/2014/main" id="{50686544-1AD7-A103-0AD8-861FA75CC7A5}"/>
              </a:ext>
            </a:extLst>
          </p:cNvPr>
          <p:cNvSpPr/>
          <p:nvPr/>
        </p:nvSpPr>
        <p:spPr>
          <a:xfrm rot="-1049429">
            <a:off x="9531971" y="3716451"/>
            <a:ext cx="3950047" cy="4545033"/>
          </a:xfrm>
          <a:custGeom>
            <a:avLst/>
            <a:gdLst/>
            <a:ahLst/>
            <a:cxnLst/>
            <a:rect l="l" t="t" r="r" b="b"/>
            <a:pathLst>
              <a:path w="5925070" h="6817549" extrusionOk="0">
                <a:moveTo>
                  <a:pt x="0" y="0"/>
                </a:moveTo>
                <a:lnTo>
                  <a:pt x="5925070" y="0"/>
                </a:lnTo>
                <a:lnTo>
                  <a:pt x="5925070" y="6817549"/>
                </a:lnTo>
                <a:lnTo>
                  <a:pt x="0" y="6817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Google Shape;307;p18">
            <a:extLst>
              <a:ext uri="{FF2B5EF4-FFF2-40B4-BE49-F238E27FC236}">
                <a16:creationId xmlns:a16="http://schemas.microsoft.com/office/drawing/2014/main" id="{70E79EDD-7901-5773-B9CD-57ED1268C399}"/>
              </a:ext>
            </a:extLst>
          </p:cNvPr>
          <p:cNvSpPr/>
          <p:nvPr/>
        </p:nvSpPr>
        <p:spPr>
          <a:xfrm rot="1074498">
            <a:off x="9394185" y="666390"/>
            <a:ext cx="4225621" cy="4626115"/>
          </a:xfrm>
          <a:custGeom>
            <a:avLst/>
            <a:gdLst/>
            <a:ahLst/>
            <a:cxnLst/>
            <a:rect l="l" t="t" r="r" b="b"/>
            <a:pathLst>
              <a:path w="6338431" h="6939172" extrusionOk="0">
                <a:moveTo>
                  <a:pt x="0" y="0"/>
                </a:moveTo>
                <a:lnTo>
                  <a:pt x="6338430" y="0"/>
                </a:lnTo>
                <a:lnTo>
                  <a:pt x="6338430" y="6939172"/>
                </a:lnTo>
                <a:lnTo>
                  <a:pt x="0" y="6939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Google Shape;308;p18">
            <a:extLst>
              <a:ext uri="{FF2B5EF4-FFF2-40B4-BE49-F238E27FC236}">
                <a16:creationId xmlns:a16="http://schemas.microsoft.com/office/drawing/2014/main" id="{7CAC77FB-A850-5893-A9D8-9EB2FD090A6A}"/>
              </a:ext>
            </a:extLst>
          </p:cNvPr>
          <p:cNvSpPr/>
          <p:nvPr/>
        </p:nvSpPr>
        <p:spPr>
          <a:xfrm rot="18955964">
            <a:off x="8449116" y="3628744"/>
            <a:ext cx="1644561" cy="1653580"/>
          </a:xfrm>
          <a:custGeom>
            <a:avLst/>
            <a:gdLst/>
            <a:ahLst/>
            <a:cxnLst/>
            <a:rect l="l" t="t" r="r" b="b"/>
            <a:pathLst>
              <a:path w="2466841" h="2480370" extrusionOk="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oogle Shape;310;p18">
            <a:extLst>
              <a:ext uri="{FF2B5EF4-FFF2-40B4-BE49-F238E27FC236}">
                <a16:creationId xmlns:a16="http://schemas.microsoft.com/office/drawing/2014/main" id="{4541AF00-5AFA-14FB-3E21-9DE1CA28A5AB}"/>
              </a:ext>
            </a:extLst>
          </p:cNvPr>
          <p:cNvGrpSpPr/>
          <p:nvPr/>
        </p:nvGrpSpPr>
        <p:grpSpPr>
          <a:xfrm>
            <a:off x="2019562" y="1268997"/>
            <a:ext cx="5838840" cy="5302491"/>
            <a:chOff x="2308230" y="835553"/>
            <a:chExt cx="6664835" cy="7953737"/>
          </a:xfrm>
        </p:grpSpPr>
        <p:sp>
          <p:nvSpPr>
            <p:cNvPr id="12" name="Google Shape;311;p18">
              <a:extLst>
                <a:ext uri="{FF2B5EF4-FFF2-40B4-BE49-F238E27FC236}">
                  <a16:creationId xmlns:a16="http://schemas.microsoft.com/office/drawing/2014/main" id="{73A9A926-D83C-211B-B766-4FB375E5A977}"/>
                </a:ext>
              </a:extLst>
            </p:cNvPr>
            <p:cNvSpPr/>
            <p:nvPr/>
          </p:nvSpPr>
          <p:spPr>
            <a:xfrm>
              <a:off x="2308230" y="835553"/>
              <a:ext cx="6664835" cy="7953737"/>
            </a:xfrm>
            <a:custGeom>
              <a:avLst/>
              <a:gdLst/>
              <a:ahLst/>
              <a:cxnLst/>
              <a:rect l="l" t="t" r="r" b="b"/>
              <a:pathLst>
                <a:path w="6510137" h="7127152" extrusionOk="0">
                  <a:moveTo>
                    <a:pt x="0" y="0"/>
                  </a:moveTo>
                  <a:lnTo>
                    <a:pt x="6510137" y="0"/>
                  </a:lnTo>
                  <a:lnTo>
                    <a:pt x="6510137" y="7127152"/>
                  </a:lnTo>
                  <a:lnTo>
                    <a:pt x="0" y="71271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312;p18">
              <a:extLst>
                <a:ext uri="{FF2B5EF4-FFF2-40B4-BE49-F238E27FC236}">
                  <a16:creationId xmlns:a16="http://schemas.microsoft.com/office/drawing/2014/main" id="{3C713127-74D0-EC7B-C9B9-3859392097C6}"/>
                </a:ext>
              </a:extLst>
            </p:cNvPr>
            <p:cNvSpPr txBox="1"/>
            <p:nvPr/>
          </p:nvSpPr>
          <p:spPr>
            <a:xfrm>
              <a:off x="3083421" y="4777585"/>
              <a:ext cx="5114453" cy="2031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dk1"/>
                  </a:solidFill>
                  <a:latin typeface="UTM Avo" panose="02040603050506020204" pitchFamily="18"/>
                </a:rPr>
                <a:t>2.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Chuẩn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6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trí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tuệ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Nam</a:t>
              </a:r>
            </a:p>
          </p:txBody>
        </p:sp>
      </p:grpSp>
      <p:sp>
        <p:nvSpPr>
          <p:cNvPr id="14" name="Google Shape;313;p18">
            <a:extLst>
              <a:ext uri="{FF2B5EF4-FFF2-40B4-BE49-F238E27FC236}">
                <a16:creationId xmlns:a16="http://schemas.microsoft.com/office/drawing/2014/main" id="{7C2EA611-466A-0E5D-3CEB-8C089A63104A}"/>
              </a:ext>
            </a:extLst>
          </p:cNvPr>
          <p:cNvSpPr txBox="1"/>
          <p:nvPr/>
        </p:nvSpPr>
        <p:spPr>
          <a:xfrm>
            <a:off x="2933452" y="2848465"/>
            <a:ext cx="5838840" cy="82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vi-VN" sz="2800" dirty="0">
                <a:solidFill>
                  <a:schemeClr val="dk1"/>
                </a:solidFill>
                <a:latin typeface="UTM Avo" panose="02040603050506020204" pitchFamily="18"/>
              </a:rPr>
              <a:t>1. Hoàn thành </a:t>
            </a:r>
            <a:r>
              <a:rPr lang="vi-VN" sz="2800" b="1" dirty="0">
                <a:solidFill>
                  <a:schemeClr val="dk1"/>
                </a:solidFill>
                <a:latin typeface="UTM Avo" panose="02040603050506020204" pitchFamily="18"/>
              </a:rPr>
              <a:t>Tự đánh giá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sz="500" b="1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9833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59" y="2977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DA7690A-899D-A057-620C-0111B839AFC9}"/>
              </a:ext>
            </a:extLst>
          </p:cNvPr>
          <p:cNvSpPr/>
          <p:nvPr/>
        </p:nvSpPr>
        <p:spPr>
          <a:xfrm>
            <a:off x="4052887" y="1441241"/>
            <a:ext cx="4086225" cy="90805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AC7903-1DCA-411A-13C5-8D5CA6DD4C33}"/>
              </a:ext>
            </a:extLst>
          </p:cNvPr>
          <p:cNvSpPr/>
          <p:nvPr/>
        </p:nvSpPr>
        <p:spPr>
          <a:xfrm>
            <a:off x="962942" y="3444092"/>
            <a:ext cx="4820020" cy="212923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 hãy trả lời câu hỏi sau: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 em đã đọc 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những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câu chuyện (hoặc bài thơ, bài văn, bài báo) về đề tài phát minh, sáng chế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nào?</a:t>
            </a:r>
            <a:endParaRPr lang="vi-VN" sz="24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4B38BF-0057-D196-66F3-2B8C1CCACE39}"/>
              </a:ext>
            </a:extLst>
          </p:cNvPr>
          <p:cNvGrpSpPr/>
          <p:nvPr/>
        </p:nvGrpSpPr>
        <p:grpSpPr>
          <a:xfrm>
            <a:off x="6509207" y="2530507"/>
            <a:ext cx="4533126" cy="3890059"/>
            <a:chOff x="9781378" y="3706190"/>
            <a:chExt cx="8368848" cy="71816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56C87F-A5F7-FE3B-644E-CE1C76A7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5164" y="3706190"/>
              <a:ext cx="7581275" cy="5058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3BD403B-4AE7-B40C-E405-6A40A9521CA4}"/>
                </a:ext>
              </a:extLst>
            </p:cNvPr>
            <p:cNvSpPr/>
            <p:nvPr/>
          </p:nvSpPr>
          <p:spPr>
            <a:xfrm>
              <a:off x="9781378" y="8764322"/>
              <a:ext cx="8368848" cy="2123514"/>
            </a:xfrm>
            <a:prstGeom prst="roundRect">
              <a:avLst>
                <a:gd name="adj" fmla="val 14312"/>
              </a:avLst>
            </a:prstGeom>
            <a:solidFill>
              <a:schemeClr val="bg1"/>
            </a:solidFill>
            <a:ln w="38100">
              <a:solidFill>
                <a:srgbClr val="3C5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167" dirty="0">
                  <a:solidFill>
                    <a:schemeClr val="tx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Giày “đặc biệt” làm từ rác của Adidas có thể tái chế 2 lần</a:t>
              </a:r>
              <a:endParaRPr lang="vi-VN" sz="2167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C5023-7F9B-F1FC-8233-B3C05C933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841" y="1954796"/>
            <a:ext cx="1400745" cy="11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05E19EAB-BA55-3499-750A-4B536B98E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59" y="2977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83;p4">
            <a:extLst>
              <a:ext uri="{FF2B5EF4-FFF2-40B4-BE49-F238E27FC236}">
                <a16:creationId xmlns:a16="http://schemas.microsoft.com/office/drawing/2014/main" id="{8054F810-D0F1-C7E3-B36C-127B545E4A52}"/>
              </a:ext>
            </a:extLst>
          </p:cNvPr>
          <p:cNvSpPr/>
          <p:nvPr/>
        </p:nvSpPr>
        <p:spPr>
          <a:xfrm>
            <a:off x="2449620" y="2565500"/>
            <a:ext cx="7292758" cy="25733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5B8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latin typeface="UTM Avo" panose="02040603050506020204" pitchFamily="18"/>
              </a:rPr>
              <a:t>01.</a:t>
            </a:r>
            <a:endParaRPr sz="40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latin typeface="UTM Avo" panose="02040603050506020204" pitchFamily="18"/>
              </a:rPr>
              <a:t>CHUẨN BỊ</a:t>
            </a:r>
          </a:p>
        </p:txBody>
      </p:sp>
      <p:sp>
        <p:nvSpPr>
          <p:cNvPr id="24" name="Google Shape;184;p4">
            <a:extLst>
              <a:ext uri="{FF2B5EF4-FFF2-40B4-BE49-F238E27FC236}">
                <a16:creationId xmlns:a16="http://schemas.microsoft.com/office/drawing/2014/main" id="{4E726E61-A3B5-5C65-887D-B1B9957B9BEC}"/>
              </a:ext>
            </a:extLst>
          </p:cNvPr>
          <p:cNvSpPr/>
          <p:nvPr/>
        </p:nvSpPr>
        <p:spPr>
          <a:xfrm>
            <a:off x="5719363" y="1692001"/>
            <a:ext cx="753271" cy="1012801"/>
          </a:xfrm>
          <a:custGeom>
            <a:avLst/>
            <a:gdLst/>
            <a:ahLst/>
            <a:cxnLst/>
            <a:rect l="l" t="t" r="r" b="b"/>
            <a:pathLst>
              <a:path w="827893" h="1113134" extrusionOk="0">
                <a:moveTo>
                  <a:pt x="0" y="0"/>
                </a:moveTo>
                <a:lnTo>
                  <a:pt x="827893" y="0"/>
                </a:lnTo>
                <a:lnTo>
                  <a:pt x="827893" y="1113134"/>
                </a:lnTo>
                <a:lnTo>
                  <a:pt x="0" y="1113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Google Shape;125;p4">
            <a:extLst>
              <a:ext uri="{FF2B5EF4-FFF2-40B4-BE49-F238E27FC236}">
                <a16:creationId xmlns:a16="http://schemas.microsoft.com/office/drawing/2014/main" id="{1FE399E8-18D5-481A-A0F6-366115907404}"/>
              </a:ext>
            </a:extLst>
          </p:cNvPr>
          <p:cNvSpPr/>
          <p:nvPr/>
        </p:nvSpPr>
        <p:spPr>
          <a:xfrm rot="-6672235">
            <a:off x="10606934" y="1190480"/>
            <a:ext cx="1019177" cy="1003040"/>
          </a:xfrm>
          <a:custGeom>
            <a:avLst/>
            <a:gdLst/>
            <a:ahLst/>
            <a:cxnLst/>
            <a:rect l="l" t="t" r="r" b="b"/>
            <a:pathLst>
              <a:path w="1881558" h="1851767" extrusionOk="0">
                <a:moveTo>
                  <a:pt x="0" y="0"/>
                </a:moveTo>
                <a:lnTo>
                  <a:pt x="1881558" y="0"/>
                </a:lnTo>
                <a:lnTo>
                  <a:pt x="1881558" y="1851767"/>
                </a:lnTo>
                <a:lnTo>
                  <a:pt x="0" y="1851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26;p4">
            <a:extLst>
              <a:ext uri="{FF2B5EF4-FFF2-40B4-BE49-F238E27FC236}">
                <a16:creationId xmlns:a16="http://schemas.microsoft.com/office/drawing/2014/main" id="{0671B6DF-560E-E29D-8FC3-E00312268919}"/>
              </a:ext>
            </a:extLst>
          </p:cNvPr>
          <p:cNvSpPr/>
          <p:nvPr/>
        </p:nvSpPr>
        <p:spPr>
          <a:xfrm rot="-6192146">
            <a:off x="387064" y="4515452"/>
            <a:ext cx="1266882" cy="1246823"/>
          </a:xfrm>
          <a:custGeom>
            <a:avLst/>
            <a:gdLst/>
            <a:ahLst/>
            <a:cxnLst/>
            <a:rect l="l" t="t" r="r" b="b"/>
            <a:pathLst>
              <a:path w="2338859" h="2301827" extrusionOk="0">
                <a:moveTo>
                  <a:pt x="0" y="0"/>
                </a:moveTo>
                <a:lnTo>
                  <a:pt x="2338859" y="0"/>
                </a:lnTo>
                <a:lnTo>
                  <a:pt x="2338859" y="2301827"/>
                </a:lnTo>
                <a:lnTo>
                  <a:pt x="0" y="230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127;p4">
            <a:extLst>
              <a:ext uri="{FF2B5EF4-FFF2-40B4-BE49-F238E27FC236}">
                <a16:creationId xmlns:a16="http://schemas.microsoft.com/office/drawing/2014/main" id="{26B7065B-8DED-5FA4-38E0-46B9B908CC1C}"/>
              </a:ext>
            </a:extLst>
          </p:cNvPr>
          <p:cNvSpPr/>
          <p:nvPr/>
        </p:nvSpPr>
        <p:spPr>
          <a:xfrm rot="1796091">
            <a:off x="9545464" y="2410553"/>
            <a:ext cx="393825" cy="542584"/>
          </a:xfrm>
          <a:custGeom>
            <a:avLst/>
            <a:gdLst/>
            <a:ahLst/>
            <a:cxnLst/>
            <a:rect l="l" t="t" r="r" b="b"/>
            <a:pathLst>
              <a:path w="727062" h="1001693" extrusionOk="0">
                <a:moveTo>
                  <a:pt x="0" y="0"/>
                </a:moveTo>
                <a:lnTo>
                  <a:pt x="727061" y="0"/>
                </a:lnTo>
                <a:lnTo>
                  <a:pt x="727061" y="1001692"/>
                </a:lnTo>
                <a:lnTo>
                  <a:pt x="0" y="1001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8;p4">
            <a:extLst>
              <a:ext uri="{FF2B5EF4-FFF2-40B4-BE49-F238E27FC236}">
                <a16:creationId xmlns:a16="http://schemas.microsoft.com/office/drawing/2014/main" id="{098FC46E-2426-E4BE-FED3-F6881075DEB2}"/>
              </a:ext>
            </a:extLst>
          </p:cNvPr>
          <p:cNvSpPr/>
          <p:nvPr/>
        </p:nvSpPr>
        <p:spPr>
          <a:xfrm rot="-1559888">
            <a:off x="1171660" y="2433510"/>
            <a:ext cx="393825" cy="542584"/>
          </a:xfrm>
          <a:custGeom>
            <a:avLst/>
            <a:gdLst/>
            <a:ahLst/>
            <a:cxnLst/>
            <a:rect l="l" t="t" r="r" b="b"/>
            <a:pathLst>
              <a:path w="727062" h="1001693" extrusionOk="0">
                <a:moveTo>
                  <a:pt x="0" y="0"/>
                </a:moveTo>
                <a:lnTo>
                  <a:pt x="727062" y="0"/>
                </a:lnTo>
                <a:lnTo>
                  <a:pt x="727062" y="1001692"/>
                </a:lnTo>
                <a:lnTo>
                  <a:pt x="0" y="1001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C6E5CB63-35F7-8F19-A95A-3F63FC591A61}"/>
              </a:ext>
            </a:extLst>
          </p:cNvPr>
          <p:cNvSpPr/>
          <p:nvPr/>
        </p:nvSpPr>
        <p:spPr>
          <a:xfrm>
            <a:off x="753763" y="1825393"/>
            <a:ext cx="4793879" cy="2606934"/>
          </a:xfrm>
          <a:prstGeom prst="wedgeEllipseCallout">
            <a:avLst>
              <a:gd name="adj1" fmla="val 48917"/>
              <a:gd name="adj2" fmla="val 46238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 hãy trình bày những câu chuyện về phát minh, sáng chế mà em sưu tầm được.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12DF6CF-8594-BB56-EBB1-54F58C792A46}"/>
              </a:ext>
            </a:extLst>
          </p:cNvPr>
          <p:cNvSpPr/>
          <p:nvPr/>
        </p:nvSpPr>
        <p:spPr>
          <a:xfrm flipH="1">
            <a:off x="7468033" y="2201786"/>
            <a:ext cx="3621877" cy="1854148"/>
          </a:xfrm>
          <a:prstGeom prst="wedgeEllipseCallout">
            <a:avLst>
              <a:gd name="adj1" fmla="val 48573"/>
              <a:gd name="adj2" fmla="val 52539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 hãy đọc bài mẫu </a:t>
            </a:r>
            <a:r>
              <a:rPr lang="en-US" sz="23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“Từ viên sỏi đến chữ số”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71724-9685-8520-AFBA-723724A74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04" y="3876272"/>
            <a:ext cx="2420429" cy="28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83;p4">
            <a:extLst>
              <a:ext uri="{FF2B5EF4-FFF2-40B4-BE49-F238E27FC236}">
                <a16:creationId xmlns:a16="http://schemas.microsoft.com/office/drawing/2014/main" id="{8054F810-D0F1-C7E3-B36C-127B545E4A52}"/>
              </a:ext>
            </a:extLst>
          </p:cNvPr>
          <p:cNvSpPr/>
          <p:nvPr/>
        </p:nvSpPr>
        <p:spPr>
          <a:xfrm>
            <a:off x="2449620" y="2565500"/>
            <a:ext cx="7292758" cy="25733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5B8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latin typeface="UTM Avo" panose="02040603050506020204" pitchFamily="18"/>
              </a:rPr>
              <a:t>02.</a:t>
            </a:r>
            <a:endParaRPr sz="40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latin typeface="UTM Avo" panose="02040603050506020204" pitchFamily="18"/>
              </a:rPr>
              <a:t>GIỚI THIỆU VÀ TRAO ĐỔI</a:t>
            </a:r>
          </a:p>
        </p:txBody>
      </p:sp>
      <p:sp>
        <p:nvSpPr>
          <p:cNvPr id="24" name="Google Shape;184;p4">
            <a:extLst>
              <a:ext uri="{FF2B5EF4-FFF2-40B4-BE49-F238E27FC236}">
                <a16:creationId xmlns:a16="http://schemas.microsoft.com/office/drawing/2014/main" id="{4E726E61-A3B5-5C65-887D-B1B9957B9BEC}"/>
              </a:ext>
            </a:extLst>
          </p:cNvPr>
          <p:cNvSpPr/>
          <p:nvPr/>
        </p:nvSpPr>
        <p:spPr>
          <a:xfrm>
            <a:off x="5719363" y="1692001"/>
            <a:ext cx="753271" cy="1012801"/>
          </a:xfrm>
          <a:custGeom>
            <a:avLst/>
            <a:gdLst/>
            <a:ahLst/>
            <a:cxnLst/>
            <a:rect l="l" t="t" r="r" b="b"/>
            <a:pathLst>
              <a:path w="827893" h="1113134" extrusionOk="0">
                <a:moveTo>
                  <a:pt x="0" y="0"/>
                </a:moveTo>
                <a:lnTo>
                  <a:pt x="827893" y="0"/>
                </a:lnTo>
                <a:lnTo>
                  <a:pt x="827893" y="1113134"/>
                </a:lnTo>
                <a:lnTo>
                  <a:pt x="0" y="1113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Google Shape;125;p4">
            <a:extLst>
              <a:ext uri="{FF2B5EF4-FFF2-40B4-BE49-F238E27FC236}">
                <a16:creationId xmlns:a16="http://schemas.microsoft.com/office/drawing/2014/main" id="{1FE399E8-18D5-481A-A0F6-366115907404}"/>
              </a:ext>
            </a:extLst>
          </p:cNvPr>
          <p:cNvSpPr/>
          <p:nvPr/>
        </p:nvSpPr>
        <p:spPr>
          <a:xfrm rot="-6672235">
            <a:off x="10606934" y="1190480"/>
            <a:ext cx="1019177" cy="1003040"/>
          </a:xfrm>
          <a:custGeom>
            <a:avLst/>
            <a:gdLst/>
            <a:ahLst/>
            <a:cxnLst/>
            <a:rect l="l" t="t" r="r" b="b"/>
            <a:pathLst>
              <a:path w="1881558" h="1851767" extrusionOk="0">
                <a:moveTo>
                  <a:pt x="0" y="0"/>
                </a:moveTo>
                <a:lnTo>
                  <a:pt x="1881558" y="0"/>
                </a:lnTo>
                <a:lnTo>
                  <a:pt x="1881558" y="1851767"/>
                </a:lnTo>
                <a:lnTo>
                  <a:pt x="0" y="1851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26;p4">
            <a:extLst>
              <a:ext uri="{FF2B5EF4-FFF2-40B4-BE49-F238E27FC236}">
                <a16:creationId xmlns:a16="http://schemas.microsoft.com/office/drawing/2014/main" id="{0671B6DF-560E-E29D-8FC3-E00312268919}"/>
              </a:ext>
            </a:extLst>
          </p:cNvPr>
          <p:cNvSpPr/>
          <p:nvPr/>
        </p:nvSpPr>
        <p:spPr>
          <a:xfrm rot="-6192146">
            <a:off x="387064" y="4515452"/>
            <a:ext cx="1266882" cy="1246823"/>
          </a:xfrm>
          <a:custGeom>
            <a:avLst/>
            <a:gdLst/>
            <a:ahLst/>
            <a:cxnLst/>
            <a:rect l="l" t="t" r="r" b="b"/>
            <a:pathLst>
              <a:path w="2338859" h="2301827" extrusionOk="0">
                <a:moveTo>
                  <a:pt x="0" y="0"/>
                </a:moveTo>
                <a:lnTo>
                  <a:pt x="2338859" y="0"/>
                </a:lnTo>
                <a:lnTo>
                  <a:pt x="2338859" y="2301827"/>
                </a:lnTo>
                <a:lnTo>
                  <a:pt x="0" y="230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127;p4">
            <a:extLst>
              <a:ext uri="{FF2B5EF4-FFF2-40B4-BE49-F238E27FC236}">
                <a16:creationId xmlns:a16="http://schemas.microsoft.com/office/drawing/2014/main" id="{26B7065B-8DED-5FA4-38E0-46B9B908CC1C}"/>
              </a:ext>
            </a:extLst>
          </p:cNvPr>
          <p:cNvSpPr/>
          <p:nvPr/>
        </p:nvSpPr>
        <p:spPr>
          <a:xfrm rot="1796091">
            <a:off x="9545464" y="2410553"/>
            <a:ext cx="393825" cy="542584"/>
          </a:xfrm>
          <a:custGeom>
            <a:avLst/>
            <a:gdLst/>
            <a:ahLst/>
            <a:cxnLst/>
            <a:rect l="l" t="t" r="r" b="b"/>
            <a:pathLst>
              <a:path w="727062" h="1001693" extrusionOk="0">
                <a:moveTo>
                  <a:pt x="0" y="0"/>
                </a:moveTo>
                <a:lnTo>
                  <a:pt x="727061" y="0"/>
                </a:lnTo>
                <a:lnTo>
                  <a:pt x="727061" y="1001692"/>
                </a:lnTo>
                <a:lnTo>
                  <a:pt x="0" y="1001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8;p4">
            <a:extLst>
              <a:ext uri="{FF2B5EF4-FFF2-40B4-BE49-F238E27FC236}">
                <a16:creationId xmlns:a16="http://schemas.microsoft.com/office/drawing/2014/main" id="{098FC46E-2426-E4BE-FED3-F6881075DEB2}"/>
              </a:ext>
            </a:extLst>
          </p:cNvPr>
          <p:cNvSpPr/>
          <p:nvPr/>
        </p:nvSpPr>
        <p:spPr>
          <a:xfrm rot="-1559888">
            <a:off x="1171660" y="2433510"/>
            <a:ext cx="393825" cy="542584"/>
          </a:xfrm>
          <a:custGeom>
            <a:avLst/>
            <a:gdLst/>
            <a:ahLst/>
            <a:cxnLst/>
            <a:rect l="l" t="t" r="r" b="b"/>
            <a:pathLst>
              <a:path w="727062" h="1001693" extrusionOk="0">
                <a:moveTo>
                  <a:pt x="0" y="0"/>
                </a:moveTo>
                <a:lnTo>
                  <a:pt x="727062" y="0"/>
                </a:lnTo>
                <a:lnTo>
                  <a:pt x="727062" y="1001692"/>
                </a:lnTo>
                <a:lnTo>
                  <a:pt x="0" y="1001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>
            <a:extLst>
              <a:ext uri="{FF2B5EF4-FFF2-40B4-BE49-F238E27FC236}">
                <a16:creationId xmlns:a16="http://schemas.microsoft.com/office/drawing/2014/main" id="{1436EDE7-C94A-4B9B-3635-610A72445155}"/>
              </a:ext>
            </a:extLst>
          </p:cNvPr>
          <p:cNvSpPr/>
          <p:nvPr/>
        </p:nvSpPr>
        <p:spPr>
          <a:xfrm>
            <a:off x="0" y="1722835"/>
            <a:ext cx="8031892" cy="637920"/>
          </a:xfrm>
          <a:prstGeom prst="homePlate">
            <a:avLst/>
          </a:prstGeom>
          <a:solidFill>
            <a:srgbClr val="3C591D"/>
          </a:solidFill>
          <a:ln>
            <a:solidFill>
              <a:srgbClr val="3C5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Nhiệm vụ 1: Giới thiệu và trao đổi trong nhóm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BEDBB08-9C17-C229-1835-308397D5FFF5}"/>
              </a:ext>
            </a:extLst>
          </p:cNvPr>
          <p:cNvSpPr/>
          <p:nvPr/>
        </p:nvSpPr>
        <p:spPr>
          <a:xfrm>
            <a:off x="1994311" y="2498478"/>
            <a:ext cx="3957802" cy="637920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HOẠT ĐỘNG CẶP ĐÔI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A682C72-0C5F-611F-07E9-9BF79B2170B7}"/>
              </a:ext>
            </a:extLst>
          </p:cNvPr>
          <p:cNvSpPr/>
          <p:nvPr/>
        </p:nvSpPr>
        <p:spPr>
          <a:xfrm>
            <a:off x="791862" y="3188935"/>
            <a:ext cx="6362700" cy="2859742"/>
          </a:xfrm>
          <a:prstGeom prst="roundRect">
            <a:avLst>
              <a:gd name="adj" fmla="val 7227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 em hãy:</a:t>
            </a:r>
          </a:p>
          <a:p>
            <a:pPr marL="309582" indent="-30958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Kể/ đọc rõ ràng, giọng biểu cảm, có thể thể hiện vẻ mặt, cử chỉ phù hợp.</a:t>
            </a:r>
          </a:p>
          <a:p>
            <a:pPr marL="309582" indent="-30958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Trao đổi về câu chuyện, nhân vật trong câu chuyện.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E2DD9F-62DD-6193-7614-D718E277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87" y="3188935"/>
            <a:ext cx="3704123" cy="28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E1D2C150-9597-D07A-27D0-DF3C1CCD7C30}"/>
              </a:ext>
            </a:extLst>
          </p:cNvPr>
          <p:cNvSpPr/>
          <p:nvPr/>
        </p:nvSpPr>
        <p:spPr>
          <a:xfrm flipH="1">
            <a:off x="4504682" y="1644779"/>
            <a:ext cx="7691566" cy="731709"/>
          </a:xfrm>
          <a:prstGeom prst="homePlate">
            <a:avLst/>
          </a:prstGeom>
          <a:solidFill>
            <a:srgbClr val="3C591D"/>
          </a:solidFill>
          <a:ln>
            <a:solidFill>
              <a:srgbClr val="3C5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Nhiệm vụ 2: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Giới thiệu và trao đổi trước lớp</a:t>
            </a:r>
            <a:endParaRPr lang="en-US" sz="2400" b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D53AA0C-060C-A3A5-45A3-C690C2820330}"/>
              </a:ext>
            </a:extLst>
          </p:cNvPr>
          <p:cNvSpPr/>
          <p:nvPr/>
        </p:nvSpPr>
        <p:spPr>
          <a:xfrm>
            <a:off x="762943" y="2728849"/>
            <a:ext cx="8689975" cy="3505328"/>
          </a:xfrm>
          <a:prstGeom prst="roundRect">
            <a:avLst>
              <a:gd name="adj" fmla="val 7227"/>
            </a:avLst>
          </a:prstGeom>
          <a:solidFill>
            <a:schemeClr val="tx1"/>
          </a:solidFill>
          <a:ln w="38100">
            <a:solidFill>
              <a:srgbClr val="3C59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 hãy trả lời các câu hỏi sau:</a:t>
            </a:r>
          </a:p>
          <a:p>
            <a:pPr marL="309582" indent="-30958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Khi chưa có chữ số, người ta đếm như thế nào? Những cách đếm đó có gì tiện và bất tiện?</a:t>
            </a:r>
          </a:p>
          <a:p>
            <a:pPr marL="309582" indent="-30958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Những cách ghi số lượng sự vật nào rất gần với chữ số?</a:t>
            </a:r>
          </a:p>
          <a:p>
            <a:pPr marL="309582" indent="-30958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Vì sao có thể nói việc sáng tạo ra chữ số là một bước tiến lớn của nhân loại?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5BDC3-8090-4979-95DF-4F9955762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13" y="3227543"/>
            <a:ext cx="1482425" cy="25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534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UTM Avo</vt:lpstr>
      <vt:lpstr>Calibri Light</vt:lpstr>
      <vt:lpstr>Calibri</vt:lpstr>
      <vt:lpstr>Arial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OnePercent</cp:lastModifiedBy>
  <cp:revision>57</cp:revision>
  <dcterms:created xsi:type="dcterms:W3CDTF">2023-10-19T01:39:18Z</dcterms:created>
  <dcterms:modified xsi:type="dcterms:W3CDTF">2024-02-26T10:00:55Z</dcterms:modified>
</cp:coreProperties>
</file>