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81" r:id="rId5"/>
    <p:sldId id="282" r:id="rId6"/>
    <p:sldId id="285" r:id="rId7"/>
    <p:sldId id="286" r:id="rId8"/>
    <p:sldId id="283" r:id="rId9"/>
    <p:sldId id="259" r:id="rId10"/>
    <p:sldId id="266" r:id="rId11"/>
    <p:sldId id="260" r:id="rId12"/>
    <p:sldId id="271" r:id="rId13"/>
    <p:sldId id="264" r:id="rId14"/>
    <p:sldId id="287" r:id="rId15"/>
    <p:sldId id="289" r:id="rId16"/>
    <p:sldId id="288" r:id="rId17"/>
    <p:sldId id="290" r:id="rId18"/>
    <p:sldId id="291" r:id="rId19"/>
    <p:sldId id="292" r:id="rId20"/>
    <p:sldId id="293" r:id="rId21"/>
    <p:sldId id="294" r:id="rId22"/>
    <p:sldId id="295" r:id="rId23"/>
    <p:sldId id="257" r:id="rId24"/>
    <p:sldId id="274" r:id="rId25"/>
    <p:sldId id="296" r:id="rId26"/>
    <p:sldId id="263" r:id="rId27"/>
    <p:sldId id="270" r:id="rId28"/>
    <p:sldId id="277" r:id="rId29"/>
    <p:sldId id="297" r:id="rId30"/>
    <p:sldId id="279" r:id="rId31"/>
    <p:sldId id="280" r:id="rId32"/>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exend Medium" panose="020B0604020202020204" charset="0"/>
      <p:regular r:id="rId39"/>
      <p:bold r:id="rId40"/>
      <p:italic r:id="rId41"/>
      <p:boldItalic r:id="rId42"/>
    </p:embeddedFont>
    <p:embeddedFont>
      <p:font typeface="UTM Avo" panose="02040603050506020204" pitchFamily="18" charset="0"/>
      <p:regular r:id="rId43"/>
      <p:bold r:id="rId44"/>
      <p:italic r:id="rId45"/>
      <p:boldItalic r:id="rId4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5" autoAdjust="0"/>
    <p:restoredTop sz="94609"/>
  </p:normalViewPr>
  <p:slideViewPr>
    <p:cSldViewPr snapToGrid="0">
      <p:cViewPr varScale="1">
        <p:scale>
          <a:sx n="68" d="100"/>
          <a:sy n="68" d="100"/>
        </p:scale>
        <p:origin x="72"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hoc10.vn/doc-sach/tieng-viet-4-tap-2/1/388/87/"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87/" TargetMode="Externa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hoc10.vn/luyen-tap/11591"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hoc10.vn/doc-sach/tieng-viet-4-tap-2/1/388/87/"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41.jpg"/><Relationship Id="rId1" Type="http://schemas.openxmlformats.org/officeDocument/2006/relationships/slideLayout" Target="../slideLayouts/slideLayout23.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hoc10.vn/doc-sach/tieng-viet-4-tap-2/1/388/87/"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tieng-viet-4-tap-2/1/388/87/"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30</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1657004" y="3036520"/>
            <a:ext cx="9144000" cy="2989730"/>
          </a:xfrm>
        </p:spPr>
        <p:txBody>
          <a:bodyPr>
            <a:normAutofit/>
          </a:body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1</a:t>
            </a:r>
            <a:r>
              <a:rPr lang="en-US" sz="5400" b="1">
                <a:solidFill>
                  <a:srgbClr val="FF0000"/>
                </a:solidFill>
                <a:latin typeface="UTM Avo" panose="02040603050506020204" pitchFamily="18" charset="0"/>
              </a:rPr>
              <a:t>: </a:t>
            </a:r>
          </a:p>
          <a:p>
            <a:pPr>
              <a:lnSpc>
                <a:spcPct val="130000"/>
              </a:lnSpc>
            </a:pPr>
            <a:r>
              <a:rPr lang="en-US" sz="5400" b="1">
                <a:solidFill>
                  <a:srgbClr val="FF0000"/>
                </a:solidFill>
                <a:latin typeface="UTM Avo" panose="02040603050506020204" pitchFamily="18" charset="0"/>
              </a:rPr>
              <a:t>Chẳng </a:t>
            </a:r>
            <a:r>
              <a:rPr lang="en-US" sz="5400" b="1" dirty="0" err="1">
                <a:solidFill>
                  <a:srgbClr val="FF0000"/>
                </a:solidFill>
                <a:latin typeface="UTM Avo" panose="02040603050506020204" pitchFamily="18" charset="0"/>
              </a:rPr>
              <a:t>phải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chuyện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đùa</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1028E-B8E5-409C-3988-996BAC27398C}"/>
              </a:ext>
            </a:extLst>
          </p:cNvPr>
          <p:cNvSpPr txBox="1"/>
          <p:nvPr/>
        </p:nvSpPr>
        <p:spPr>
          <a:xfrm>
            <a:off x="1038732" y="1558860"/>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1.</a:t>
            </a:r>
            <a:r>
              <a:rPr kumimoji="0" lang="vi-VN" sz="2400" b="1" u="none" strike="noStrike" kern="0" cap="none" spc="0" normalizeH="0" noProof="0" dirty="0">
                <a:ln>
                  <a:noFill/>
                </a:ln>
                <a:solidFill>
                  <a:schemeClr val="bg1"/>
                </a:solidFill>
                <a:effectLst/>
                <a:uLnTx/>
                <a:uFillTx/>
                <a:latin typeface="UTM Avo" panose="02040603050506020204" pitchFamily="18"/>
              </a:rPr>
              <a:t> </a:t>
            </a:r>
            <a:r>
              <a:rPr lang="vi-VN" sz="2400" b="1" kern="0" dirty="0">
                <a:solidFill>
                  <a:schemeClr val="bg1"/>
                </a:solidFill>
                <a:latin typeface="UTM Avo" panose="02040603050506020204" pitchFamily="18"/>
              </a:rPr>
              <a:t>ĐỌC THÀNH TIẾNG</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12" name="Google Shape;318;p9">
            <a:extLst>
              <a:ext uri="{FF2B5EF4-FFF2-40B4-BE49-F238E27FC236}">
                <a16:creationId xmlns:a16="http://schemas.microsoft.com/office/drawing/2014/main" id="{E5A0356B-7885-E85F-81DC-2CA215F4D7CD}"/>
              </a:ext>
            </a:extLst>
          </p:cNvPr>
          <p:cNvSpPr/>
          <p:nvPr/>
        </p:nvSpPr>
        <p:spPr>
          <a:xfrm>
            <a:off x="7084311" y="3278648"/>
            <a:ext cx="4592848" cy="3428022"/>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240000" tIns="60933" rIns="240000" bIns="60933"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Gây ấn tượng với những từ ngữ chỉ tên gọi bộ phận của sự vật, từ ngữ chỉ hành động: nhai, ngửi, mở,...</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13" name="Google Shape;319;p9">
            <a:extLst>
              <a:ext uri="{FF2B5EF4-FFF2-40B4-BE49-F238E27FC236}">
                <a16:creationId xmlns:a16="http://schemas.microsoft.com/office/drawing/2014/main" id="{2A090E68-A5AC-9A3A-9029-586C6A894D48}"/>
              </a:ext>
            </a:extLst>
          </p:cNvPr>
          <p:cNvSpPr/>
          <p:nvPr/>
        </p:nvSpPr>
        <p:spPr>
          <a:xfrm>
            <a:off x="819669" y="3265391"/>
            <a:ext cx="5504307" cy="1936679"/>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457189" marR="0" lvl="0" indent="-457189" algn="just" defTabSz="914400" eaLnBrk="1" fontAlgn="auto" latinLnBrk="0" hangingPunct="1">
              <a:lnSpc>
                <a:spcPct val="150000"/>
              </a:lnSpc>
              <a:spcBef>
                <a:spcPts val="0"/>
              </a:spcBef>
              <a:spcAft>
                <a:spcPts val="0"/>
              </a:spcAft>
              <a:buClr>
                <a:srgbClr val="000000"/>
              </a:buClr>
              <a:buSzPts val="20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Giọng vui nhộn, nhẹ nhàng.</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457189" marR="0" lvl="0" indent="-457189" algn="just" defTabSz="914400" eaLnBrk="1" fontAlgn="auto" latinLnBrk="0" hangingPunct="1">
              <a:lnSpc>
                <a:spcPct val="150000"/>
              </a:lnSpc>
              <a:spcBef>
                <a:spcPts val="0"/>
              </a:spcBef>
              <a:spcAft>
                <a:spcPts val="0"/>
              </a:spcAft>
              <a:buClr>
                <a:srgbClr val="000000"/>
              </a:buClr>
              <a:buSzPts val="20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Giọng đọc chậm rãi ở câu cuối.</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14" name="Google Shape;320;p9">
            <a:extLst>
              <a:ext uri="{FF2B5EF4-FFF2-40B4-BE49-F238E27FC236}">
                <a16:creationId xmlns:a16="http://schemas.microsoft.com/office/drawing/2014/main" id="{1D34DBA8-6EFC-4CF6-9793-BDAFE14DA03C}"/>
              </a:ext>
            </a:extLst>
          </p:cNvPr>
          <p:cNvSpPr txBox="1">
            <a:spLocks/>
          </p:cNvSpPr>
          <p:nvPr/>
        </p:nvSpPr>
        <p:spPr>
          <a:xfrm>
            <a:off x="1469036" y="2133248"/>
            <a:ext cx="9253928"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r>
              <a:rPr lang="vi-VN" sz="2400" b="1" kern="0" dirty="0">
                <a:latin typeface="UTM Avo" panose="02040603050506020204" pitchFamily="18"/>
                <a:ea typeface="Arial"/>
                <a:cs typeface="Arial"/>
                <a:sym typeface="Arial"/>
              </a:rPr>
              <a:t>Đọc mẫu bài "Chẳng phải chuyện đùa"</a:t>
            </a:r>
          </a:p>
        </p:txBody>
      </p:sp>
      <p:sp>
        <p:nvSpPr>
          <p:cNvPr id="15" name="Google Shape;322;p9">
            <a:extLst>
              <a:ext uri="{FF2B5EF4-FFF2-40B4-BE49-F238E27FC236}">
                <a16:creationId xmlns:a16="http://schemas.microsoft.com/office/drawing/2014/main" id="{FA4B0E42-3618-D41C-66BB-7D58BF038E1F}"/>
              </a:ext>
            </a:extLst>
          </p:cNvPr>
          <p:cNvSpPr/>
          <p:nvPr/>
        </p:nvSpPr>
        <p:spPr>
          <a:xfrm>
            <a:off x="7045333" y="8306875"/>
            <a:ext cx="96400" cy="96400"/>
          </a:xfrm>
          <a:prstGeom prst="ellipse">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6" name="Google Shape;323;p9">
            <a:extLst>
              <a:ext uri="{FF2B5EF4-FFF2-40B4-BE49-F238E27FC236}">
                <a16:creationId xmlns:a16="http://schemas.microsoft.com/office/drawing/2014/main" id="{804403E1-7239-4D39-FAE5-D771D9A501D0}"/>
              </a:ext>
            </a:extLst>
          </p:cNvPr>
          <p:cNvSpPr/>
          <p:nvPr/>
        </p:nvSpPr>
        <p:spPr>
          <a:xfrm rot="-4372078">
            <a:off x="1282374" y="8043119"/>
            <a:ext cx="172452" cy="149425"/>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7" name="Google Shape;325;p9">
            <a:extLst>
              <a:ext uri="{FF2B5EF4-FFF2-40B4-BE49-F238E27FC236}">
                <a16:creationId xmlns:a16="http://schemas.microsoft.com/office/drawing/2014/main" id="{9172ACB0-BB02-F660-09F2-D6E4EE514118}"/>
              </a:ext>
            </a:extLst>
          </p:cNvPr>
          <p:cNvSpPr/>
          <p:nvPr/>
        </p:nvSpPr>
        <p:spPr>
          <a:xfrm>
            <a:off x="2229371" y="2883591"/>
            <a:ext cx="2684904" cy="763600"/>
          </a:xfrm>
          <a:prstGeom prst="hexagon">
            <a:avLst>
              <a:gd name="adj" fmla="val 25000"/>
              <a:gd name="vf" fmla="val 115470"/>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a:sym typeface="Arial"/>
              </a:rPr>
              <a:t>Giọng đọc</a:t>
            </a:r>
            <a:endParaRPr kumimoji="0" sz="20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8" name="Google Shape;326;p9">
            <a:extLst>
              <a:ext uri="{FF2B5EF4-FFF2-40B4-BE49-F238E27FC236}">
                <a16:creationId xmlns:a16="http://schemas.microsoft.com/office/drawing/2014/main" id="{90E7DCA3-CD64-05A4-B364-C2C6A8459F08}"/>
              </a:ext>
            </a:extLst>
          </p:cNvPr>
          <p:cNvSpPr/>
          <p:nvPr/>
        </p:nvSpPr>
        <p:spPr>
          <a:xfrm>
            <a:off x="7832106" y="2896848"/>
            <a:ext cx="2958059" cy="763600"/>
          </a:xfrm>
          <a:prstGeom prst="hexagon">
            <a:avLst>
              <a:gd name="adj" fmla="val 25000"/>
              <a:gd name="vf" fmla="val 115470"/>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cs typeface="Arial"/>
                <a:sym typeface="Arial"/>
              </a:rPr>
              <a:t>Nhấn giọng</a:t>
            </a:r>
            <a:endParaRPr kumimoji="0" sz="20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pic>
        <p:nvPicPr>
          <p:cNvPr id="23" name="Picture 22">
            <a:hlinkClick r:id="rId3"/>
            <a:extLst>
              <a:ext uri="{FF2B5EF4-FFF2-40B4-BE49-F238E27FC236}">
                <a16:creationId xmlns:a16="http://schemas.microsoft.com/office/drawing/2014/main" id="{4D7C6F73-0662-6A7D-8544-7EFAA6D62ECE}"/>
              </a:ext>
            </a:extLst>
          </p:cNvPr>
          <p:cNvPicPr>
            <a:picLocks noChangeAspect="1"/>
          </p:cNvPicPr>
          <p:nvPr/>
        </p:nvPicPr>
        <p:blipFill>
          <a:blip r:embed="rId4"/>
          <a:stretch>
            <a:fillRect/>
          </a:stretch>
        </p:blipFill>
        <p:spPr>
          <a:xfrm>
            <a:off x="10732571" y="527758"/>
            <a:ext cx="1459429" cy="1605490"/>
          </a:xfrm>
          <a:prstGeom prst="rect">
            <a:avLst/>
          </a:prstGeom>
          <a:ln>
            <a:noFill/>
          </a:ln>
        </p:spPr>
      </p:pic>
      <p:sp>
        <p:nvSpPr>
          <p:cNvPr id="24" name="Google Shape;327;p9">
            <a:extLst>
              <a:ext uri="{FF2B5EF4-FFF2-40B4-BE49-F238E27FC236}">
                <a16:creationId xmlns:a16="http://schemas.microsoft.com/office/drawing/2014/main" id="{E55D08C8-F6C4-5BF0-9770-84AC71A4D53A}"/>
              </a:ext>
            </a:extLst>
          </p:cNvPr>
          <p:cNvSpPr/>
          <p:nvPr/>
        </p:nvSpPr>
        <p:spPr>
          <a:xfrm>
            <a:off x="1368600" y="5361497"/>
            <a:ext cx="1827789" cy="1496503"/>
          </a:xfrm>
          <a:custGeom>
            <a:avLst/>
            <a:gdLst/>
            <a:ahLst/>
            <a:cxnLst/>
            <a:rect l="l" t="t" r="r" b="b"/>
            <a:pathLst>
              <a:path w="1189160" h="973624" extrusionOk="0">
                <a:moveTo>
                  <a:pt x="0" y="0"/>
                </a:moveTo>
                <a:lnTo>
                  <a:pt x="1189159" y="0"/>
                </a:lnTo>
                <a:lnTo>
                  <a:pt x="1189159" y="973625"/>
                </a:lnTo>
                <a:lnTo>
                  <a:pt x="0" y="973625"/>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33;p10">
            <a:extLst>
              <a:ext uri="{FF2B5EF4-FFF2-40B4-BE49-F238E27FC236}">
                <a16:creationId xmlns:a16="http://schemas.microsoft.com/office/drawing/2014/main" id="{5716EC14-3BF1-F783-EDB5-F03E2CC6B5D6}"/>
              </a:ext>
            </a:extLst>
          </p:cNvPr>
          <p:cNvSpPr txBox="1">
            <a:spLocks/>
          </p:cNvSpPr>
          <p:nvPr/>
        </p:nvSpPr>
        <p:spPr>
          <a:xfrm>
            <a:off x="3787714" y="1567727"/>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3200" b="1" i="0" u="none" strike="noStrike" kern="0" cap="none" spc="0" normalizeH="0" baseline="0" noProof="0">
                <a:ln>
                  <a:noFill/>
                </a:ln>
                <a:solidFill>
                  <a:srgbClr val="1B4058"/>
                </a:solidFill>
                <a:effectLst/>
                <a:uLnTx/>
                <a:uFillTx/>
                <a:latin typeface="UTM Avo" panose="02040603050506020204" pitchFamily="18"/>
                <a:ea typeface="Arial"/>
                <a:cs typeface="Arial"/>
                <a:sym typeface="Arial"/>
              </a:rPr>
              <a:t>Luyện đọc từ khó</a:t>
            </a:r>
            <a:endParaRPr kumimoji="0" lang="vi-VN" sz="2800" b="0" i="0" u="none" strike="noStrike" kern="0" cap="none" spc="0" normalizeH="0" baseline="0" noProof="0">
              <a:ln>
                <a:noFill/>
              </a:ln>
              <a:solidFill>
                <a:srgbClr val="1B4058"/>
              </a:solidFill>
              <a:effectLst/>
              <a:uLnTx/>
              <a:uFillTx/>
              <a:latin typeface="UTM Avo" panose="02040603050506020204" pitchFamily="18"/>
              <a:sym typeface="Lexend Medium"/>
            </a:endParaRPr>
          </a:p>
        </p:txBody>
      </p:sp>
      <p:sp>
        <p:nvSpPr>
          <p:cNvPr id="3" name="Google Shape;334;p10">
            <a:extLst>
              <a:ext uri="{FF2B5EF4-FFF2-40B4-BE49-F238E27FC236}">
                <a16:creationId xmlns:a16="http://schemas.microsoft.com/office/drawing/2014/main" id="{4BEBCE4F-4951-B136-0872-4169464240E0}"/>
              </a:ext>
            </a:extLst>
          </p:cNvPr>
          <p:cNvSpPr/>
          <p:nvPr/>
        </p:nvSpPr>
        <p:spPr>
          <a:xfrm>
            <a:off x="4121223" y="4019261"/>
            <a:ext cx="3949554" cy="2838739"/>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335;p10">
            <a:extLst>
              <a:ext uri="{FF2B5EF4-FFF2-40B4-BE49-F238E27FC236}">
                <a16:creationId xmlns:a16="http://schemas.microsoft.com/office/drawing/2014/main" id="{0E779F95-9B53-B2E9-390D-1A0F6BC50F9F}"/>
              </a:ext>
            </a:extLst>
          </p:cNvPr>
          <p:cNvSpPr/>
          <p:nvPr/>
        </p:nvSpPr>
        <p:spPr>
          <a:xfrm>
            <a:off x="2424326" y="2707458"/>
            <a:ext cx="2726776" cy="930445"/>
          </a:xfrm>
          <a:prstGeom prst="wedgeRectCallout">
            <a:avLst>
              <a:gd name="adj1" fmla="val -20833"/>
              <a:gd name="adj2" fmla="val 62500"/>
            </a:avLst>
          </a:prstGeom>
          <a:solidFill>
            <a:srgbClr val="FFFFFF"/>
          </a:solidFill>
          <a:ln w="25400" cap="flat" cmpd="sng">
            <a:solidFill>
              <a:srgbClr val="B40758"/>
            </a:solid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D202C"/>
                </a:solidFill>
                <a:effectLst/>
                <a:uLnTx/>
                <a:uFillTx/>
                <a:latin typeface="UTM Avo" panose="02040603050506020204" pitchFamily="18"/>
                <a:cs typeface="Arial"/>
                <a:sym typeface="Arial"/>
              </a:rPr>
              <a:t>Lẳng lặng</a:t>
            </a:r>
            <a:endParaRPr kumimoji="0" sz="20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 name="Google Shape;336;p10">
            <a:extLst>
              <a:ext uri="{FF2B5EF4-FFF2-40B4-BE49-F238E27FC236}">
                <a16:creationId xmlns:a16="http://schemas.microsoft.com/office/drawing/2014/main" id="{B223590F-3E72-E8F2-8173-BD58956BC214}"/>
              </a:ext>
            </a:extLst>
          </p:cNvPr>
          <p:cNvSpPr/>
          <p:nvPr/>
        </p:nvSpPr>
        <p:spPr>
          <a:xfrm>
            <a:off x="7040896" y="2707458"/>
            <a:ext cx="2726776" cy="930445"/>
          </a:xfrm>
          <a:prstGeom prst="wedgeRectCallout">
            <a:avLst>
              <a:gd name="adj1" fmla="val -20833"/>
              <a:gd name="adj2" fmla="val 62500"/>
            </a:avLst>
          </a:prstGeom>
          <a:solidFill>
            <a:srgbClr val="FFFFFF"/>
          </a:solidFill>
          <a:ln w="25400" cap="flat" cmpd="sng">
            <a:solidFill>
              <a:srgbClr val="B40758"/>
            </a:solid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D202C"/>
                </a:solidFill>
                <a:effectLst/>
                <a:uLnTx/>
                <a:uFillTx/>
                <a:latin typeface="UTM Avo" panose="02040603050506020204" pitchFamily="18"/>
                <a:cs typeface="Arial"/>
                <a:sym typeface="Arial"/>
              </a:rPr>
              <a:t>Hoa gọng vó</a:t>
            </a:r>
            <a:endParaRPr kumimoji="0" sz="20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Google Shape;341;p11" descr="Gọng vó - Thực vật ăn thịt với tác dụng chữa ho khan">
            <a:extLst>
              <a:ext uri="{FF2B5EF4-FFF2-40B4-BE49-F238E27FC236}">
                <a16:creationId xmlns:a16="http://schemas.microsoft.com/office/drawing/2014/main" id="{B3FC98D6-1A7E-D02A-6F90-A11713437FEB}"/>
              </a:ext>
            </a:extLst>
          </p:cNvPr>
          <p:cNvPicPr preferRelativeResize="0"/>
          <p:nvPr/>
        </p:nvPicPr>
        <p:blipFill rotWithShape="1">
          <a:blip r:embed="rId3">
            <a:alphaModFix/>
          </a:blip>
          <a:srcRect l="13325" r="592"/>
          <a:stretch/>
        </p:blipFill>
        <p:spPr>
          <a:xfrm>
            <a:off x="7195874" y="3335693"/>
            <a:ext cx="3377787" cy="2206540"/>
          </a:xfrm>
          <a:prstGeom prst="roundRect">
            <a:avLst>
              <a:gd name="adj" fmla="val 16667"/>
            </a:avLst>
          </a:prstGeom>
          <a:noFill/>
          <a:ln>
            <a:noFill/>
          </a:ln>
        </p:spPr>
      </p:pic>
      <p:pic>
        <p:nvPicPr>
          <p:cNvPr id="28" name="Google Shape;342;p11" descr="Yên lặng ở nội tâm - Phật Giáo Đà Nẵng | Phật Giáo Đà Nẵng">
            <a:extLst>
              <a:ext uri="{FF2B5EF4-FFF2-40B4-BE49-F238E27FC236}">
                <a16:creationId xmlns:a16="http://schemas.microsoft.com/office/drawing/2014/main" id="{2A8B452F-F060-D586-2970-B80D56DF9D97}"/>
              </a:ext>
            </a:extLst>
          </p:cNvPr>
          <p:cNvPicPr preferRelativeResize="0"/>
          <p:nvPr/>
        </p:nvPicPr>
        <p:blipFill rotWithShape="1">
          <a:blip r:embed="rId4">
            <a:alphaModFix/>
          </a:blip>
          <a:srcRect l="20380"/>
          <a:stretch/>
        </p:blipFill>
        <p:spPr>
          <a:xfrm>
            <a:off x="1535608" y="3335692"/>
            <a:ext cx="3546431" cy="2206539"/>
          </a:xfrm>
          <a:prstGeom prst="roundRect">
            <a:avLst>
              <a:gd name="adj" fmla="val 16667"/>
            </a:avLst>
          </a:prstGeom>
          <a:noFill/>
          <a:ln>
            <a:noFill/>
          </a:ln>
        </p:spPr>
      </p:pic>
      <p:sp>
        <p:nvSpPr>
          <p:cNvPr id="29" name="Google Shape;343;p11">
            <a:extLst>
              <a:ext uri="{FF2B5EF4-FFF2-40B4-BE49-F238E27FC236}">
                <a16:creationId xmlns:a16="http://schemas.microsoft.com/office/drawing/2014/main" id="{EA79CAA5-696B-73C9-33F7-2A8771389EEF}"/>
              </a:ext>
            </a:extLst>
          </p:cNvPr>
          <p:cNvSpPr txBox="1">
            <a:spLocks/>
          </p:cNvSpPr>
          <p:nvPr/>
        </p:nvSpPr>
        <p:spPr>
          <a:xfrm>
            <a:off x="3477818" y="1544150"/>
            <a:ext cx="5236363"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4667"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2pPr>
            <a:lvl3pPr marR="0" lvl="2"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3pPr>
            <a:lvl4pPr marR="0" lvl="3"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4pPr>
            <a:lvl5pPr marR="0" lvl="4"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5pPr>
            <a:lvl6pPr marR="0" lvl="5"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6pPr>
            <a:lvl7pPr marR="0" lvl="6"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7pPr>
            <a:lvl8pPr marR="0" lvl="7"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8pPr>
            <a:lvl9pPr marR="0" lvl="8" algn="ctr" rtl="0">
              <a:lnSpc>
                <a:spcPct val="100000"/>
              </a:lnSpc>
              <a:spcBef>
                <a:spcPts val="0"/>
              </a:spcBef>
              <a:spcAft>
                <a:spcPts val="0"/>
              </a:spcAft>
              <a:buClr>
                <a:schemeClr val="dk1"/>
              </a:buClr>
              <a:buSzPts val="2300"/>
              <a:buFont typeface="Red Hat Display"/>
              <a:buNone/>
              <a:defRPr sz="3067" b="1" i="0" u="none" strike="noStrike" cap="none">
                <a:solidFill>
                  <a:schemeClr val="dk1"/>
                </a:solidFill>
                <a:latin typeface="Red Hat Display"/>
                <a:ea typeface="Red Hat Display"/>
                <a:cs typeface="Red Hat Display"/>
                <a:sym typeface="Red Hat Display"/>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2800" b="1" i="0" u="none" strike="noStrike" kern="0" cap="none" spc="0" normalizeH="0" baseline="0" noProof="0">
                <a:ln>
                  <a:noFill/>
                </a:ln>
                <a:solidFill>
                  <a:schemeClr val="bg1"/>
                </a:solidFill>
                <a:effectLst/>
                <a:uLnTx/>
                <a:uFillTx/>
                <a:latin typeface="UTM Avo" panose="02040603050506020204" pitchFamily="18"/>
                <a:ea typeface="Arial"/>
                <a:cs typeface="Arial"/>
                <a:sym typeface="Arial"/>
              </a:rPr>
              <a:t>Giải nghĩa từ khó</a:t>
            </a:r>
            <a:endParaRPr kumimoji="0" lang="vi-VN" sz="3600" b="0" i="0" u="none" strike="noStrike" kern="0" cap="none" spc="0" normalizeH="0" baseline="0" noProof="0">
              <a:ln>
                <a:noFill/>
              </a:ln>
              <a:solidFill>
                <a:schemeClr val="bg1"/>
              </a:solidFill>
              <a:effectLst/>
              <a:uLnTx/>
              <a:uFillTx/>
              <a:latin typeface="UTM Avo" panose="02040603050506020204" pitchFamily="18"/>
              <a:sym typeface="Lexend Medium"/>
            </a:endParaRPr>
          </a:p>
        </p:txBody>
      </p:sp>
      <p:sp>
        <p:nvSpPr>
          <p:cNvPr id="30" name="Google Shape;344;p11">
            <a:extLst>
              <a:ext uri="{FF2B5EF4-FFF2-40B4-BE49-F238E27FC236}">
                <a16:creationId xmlns:a16="http://schemas.microsoft.com/office/drawing/2014/main" id="{166E829B-5942-5CEA-25A1-53DBF60C92A9}"/>
              </a:ext>
            </a:extLst>
          </p:cNvPr>
          <p:cNvSpPr/>
          <p:nvPr/>
        </p:nvSpPr>
        <p:spPr>
          <a:xfrm>
            <a:off x="1945435" y="2313081"/>
            <a:ext cx="2726776" cy="759027"/>
          </a:xfrm>
          <a:prstGeom prst="wedgeRectCallout">
            <a:avLst>
              <a:gd name="adj1" fmla="val -20833"/>
              <a:gd name="adj2" fmla="val 62500"/>
            </a:avLst>
          </a:prstGeom>
          <a:solidFill>
            <a:srgbClr val="FFFFFF"/>
          </a:solidFill>
          <a:ln w="25400" cap="flat" cmpd="sng">
            <a:solidFill>
              <a:srgbClr val="B40758"/>
            </a:solid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chemeClr val="bg1"/>
                </a:solidFill>
                <a:effectLst/>
                <a:uLnTx/>
                <a:uFillTx/>
                <a:latin typeface="UTM Avo" panose="02040603050506020204" pitchFamily="18"/>
                <a:cs typeface="Arial"/>
                <a:sym typeface="Arial"/>
              </a:rPr>
              <a:t>Lẳng lặng</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31" name="Google Shape;345;p11">
            <a:extLst>
              <a:ext uri="{FF2B5EF4-FFF2-40B4-BE49-F238E27FC236}">
                <a16:creationId xmlns:a16="http://schemas.microsoft.com/office/drawing/2014/main" id="{139C9FCD-C472-FFA8-54FF-3451CFB5D4BC}"/>
              </a:ext>
            </a:extLst>
          </p:cNvPr>
          <p:cNvSpPr/>
          <p:nvPr/>
        </p:nvSpPr>
        <p:spPr>
          <a:xfrm>
            <a:off x="7521379" y="2313081"/>
            <a:ext cx="2726776" cy="759027"/>
          </a:xfrm>
          <a:prstGeom prst="wedgeRectCallout">
            <a:avLst>
              <a:gd name="adj1" fmla="val -20833"/>
              <a:gd name="adj2" fmla="val 62500"/>
            </a:avLst>
          </a:prstGeom>
          <a:solidFill>
            <a:srgbClr val="FFFFFF"/>
          </a:solidFill>
          <a:ln w="25400" cap="flat" cmpd="sng">
            <a:solidFill>
              <a:srgbClr val="B40758"/>
            </a:solid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chemeClr val="bg1"/>
                </a:solidFill>
                <a:effectLst/>
                <a:uLnTx/>
                <a:uFillTx/>
                <a:latin typeface="UTM Avo" panose="02040603050506020204" pitchFamily="18"/>
                <a:cs typeface="Arial"/>
                <a:sym typeface="Arial"/>
              </a:rPr>
              <a:t>Hoa gọng vó</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32" name="Google Shape;346;p11">
            <a:extLst>
              <a:ext uri="{FF2B5EF4-FFF2-40B4-BE49-F238E27FC236}">
                <a16:creationId xmlns:a16="http://schemas.microsoft.com/office/drawing/2014/main" id="{2605533A-7946-DFD7-4DD3-FA15101AA6F4}"/>
              </a:ext>
            </a:extLst>
          </p:cNvPr>
          <p:cNvSpPr txBox="1"/>
          <p:nvPr/>
        </p:nvSpPr>
        <p:spPr>
          <a:xfrm>
            <a:off x="1535608" y="5649785"/>
            <a:ext cx="3546431" cy="1231052"/>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SzPts val="2000"/>
            </a:pPr>
            <a:r>
              <a:rPr lang="vi-VN" sz="2400" kern="0">
                <a:solidFill>
                  <a:schemeClr val="bg1"/>
                </a:solidFill>
                <a:latin typeface="UTM Avo" panose="02040603050506020204" pitchFamily="18"/>
                <a:cs typeface="Arial"/>
                <a:sym typeface="Arial"/>
              </a:rPr>
              <a:t>Giữ im lặng, không lên tiếng.</a:t>
            </a:r>
            <a:endParaRPr sz="2400" kern="0">
              <a:solidFill>
                <a:schemeClr val="bg1"/>
              </a:solidFill>
              <a:latin typeface="UTM Avo" panose="02040603050506020204" pitchFamily="18"/>
              <a:cs typeface="Arial"/>
              <a:sym typeface="Arial"/>
            </a:endParaRPr>
          </a:p>
        </p:txBody>
      </p:sp>
      <p:sp>
        <p:nvSpPr>
          <p:cNvPr id="33" name="Google Shape;347;p11">
            <a:extLst>
              <a:ext uri="{FF2B5EF4-FFF2-40B4-BE49-F238E27FC236}">
                <a16:creationId xmlns:a16="http://schemas.microsoft.com/office/drawing/2014/main" id="{C966A569-5E8B-C5AD-2C6D-787E42E17CFD}"/>
              </a:ext>
            </a:extLst>
          </p:cNvPr>
          <p:cNvSpPr txBox="1"/>
          <p:nvPr/>
        </p:nvSpPr>
        <p:spPr>
          <a:xfrm>
            <a:off x="6636241" y="5649785"/>
            <a:ext cx="4497053" cy="1231052"/>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SzPts val="2000"/>
            </a:pPr>
            <a:r>
              <a:rPr lang="vi-VN" sz="2400" kern="0">
                <a:solidFill>
                  <a:schemeClr val="bg1"/>
                </a:solidFill>
                <a:latin typeface="UTM Avo" panose="02040603050506020204" pitchFamily="18"/>
                <a:cs typeface="Arial"/>
                <a:sym typeface="Arial"/>
              </a:rPr>
              <a:t>Loài hoa có khả năng bắt côn trùng làm thức ăn.</a:t>
            </a:r>
            <a:endParaRPr sz="2400" kern="0">
              <a:solidFill>
                <a:schemeClr val="bg1"/>
              </a:solidFill>
              <a:latin typeface="UTM Avo" panose="02040603050506020204" pitchFamily="18"/>
              <a:cs typeface="Arial"/>
              <a:sym typeface="Arial"/>
            </a:endParaRPr>
          </a:p>
        </p:txBody>
      </p:sp>
    </p:spTree>
    <p:extLst>
      <p:ext uri="{BB962C8B-B14F-4D97-AF65-F5344CB8AC3E}">
        <p14:creationId xmlns:p14="http://schemas.microsoft.com/office/powerpoint/2010/main" val="15613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352;p12">
            <a:extLst>
              <a:ext uri="{FF2B5EF4-FFF2-40B4-BE49-F238E27FC236}">
                <a16:creationId xmlns:a16="http://schemas.microsoft.com/office/drawing/2014/main" id="{16B6509F-3A97-5918-B849-3C576BA26C8D}"/>
              </a:ext>
            </a:extLst>
          </p:cNvPr>
          <p:cNvSpPr txBox="1">
            <a:spLocks/>
          </p:cNvSpPr>
          <p:nvPr/>
        </p:nvSpPr>
        <p:spPr>
          <a:xfrm>
            <a:off x="4527129" y="1570183"/>
            <a:ext cx="313774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r>
              <a:rPr lang="vi-VN" sz="3200" b="1" kern="0">
                <a:latin typeface="UTM Avo" panose="02040603050506020204" pitchFamily="18"/>
                <a:ea typeface="Arial"/>
                <a:cs typeface="Arial"/>
                <a:sym typeface="Arial"/>
              </a:rPr>
              <a:t>Luyện đọc</a:t>
            </a:r>
          </a:p>
        </p:txBody>
      </p:sp>
      <p:sp>
        <p:nvSpPr>
          <p:cNvPr id="7" name="Google Shape;353;p12">
            <a:extLst>
              <a:ext uri="{FF2B5EF4-FFF2-40B4-BE49-F238E27FC236}">
                <a16:creationId xmlns:a16="http://schemas.microsoft.com/office/drawing/2014/main" id="{6985CF2E-4DF2-1A93-5ED4-0C44A578CB50}"/>
              </a:ext>
            </a:extLst>
          </p:cNvPr>
          <p:cNvSpPr/>
          <p:nvPr/>
        </p:nvSpPr>
        <p:spPr>
          <a:xfrm>
            <a:off x="3671045" y="4253193"/>
            <a:ext cx="4849910" cy="2604807"/>
          </a:xfrm>
          <a:custGeom>
            <a:avLst/>
            <a:gdLst/>
            <a:ahLst/>
            <a:cxnLst/>
            <a:rect l="l" t="t" r="r" b="b"/>
            <a:pathLst>
              <a:path w="1682031" h="903391" extrusionOk="0">
                <a:moveTo>
                  <a:pt x="0" y="0"/>
                </a:moveTo>
                <a:lnTo>
                  <a:pt x="1682031" y="0"/>
                </a:lnTo>
                <a:lnTo>
                  <a:pt x="1682031" y="903391"/>
                </a:lnTo>
                <a:lnTo>
                  <a:pt x="0" y="903391"/>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354;p12">
            <a:extLst>
              <a:ext uri="{FF2B5EF4-FFF2-40B4-BE49-F238E27FC236}">
                <a16:creationId xmlns:a16="http://schemas.microsoft.com/office/drawing/2014/main" id="{5373C5B4-D6F3-C78F-4799-DF0332D674DA}"/>
              </a:ext>
            </a:extLst>
          </p:cNvPr>
          <p:cNvSpPr/>
          <p:nvPr/>
        </p:nvSpPr>
        <p:spPr>
          <a:xfrm>
            <a:off x="1156740" y="2376882"/>
            <a:ext cx="9878517" cy="1578963"/>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288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Luyện đọc bài thơ với giọng đọc diễn cảm, nhấn giọng </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đúng chỗ, phù hợp và đọc đúng các từ khó có trong bài đọc.</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336706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0FB20C-363F-4E60-E40D-D2905203CD26}"/>
              </a:ext>
            </a:extLst>
          </p:cNvPr>
          <p:cNvSpPr txBox="1"/>
          <p:nvPr/>
        </p:nvSpPr>
        <p:spPr>
          <a:xfrm>
            <a:off x="1038732" y="1502454"/>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2.</a:t>
            </a:r>
            <a:r>
              <a:rPr kumimoji="0" lang="vi-VN" sz="2400" b="1" u="none" strike="noStrike" kern="0" cap="none" spc="0" normalizeH="0" noProof="0" dirty="0">
                <a:ln>
                  <a:noFill/>
                </a:ln>
                <a:solidFill>
                  <a:schemeClr val="bg1"/>
                </a:solidFill>
                <a:effectLst/>
                <a:uLnTx/>
                <a:uFillTx/>
                <a:latin typeface="UTM Avo" panose="02040603050506020204" pitchFamily="18"/>
              </a:rPr>
              <a:t> </a:t>
            </a:r>
            <a:r>
              <a:rPr lang="vi-VN" sz="2400" b="1" kern="0" dirty="0">
                <a:solidFill>
                  <a:schemeClr val="bg1"/>
                </a:solidFill>
                <a:latin typeface="UTM Avo" panose="02040603050506020204" pitchFamily="18"/>
              </a:rPr>
              <a:t>ĐỌC HIỂU</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22" name="Google Shape;373;p14">
            <a:extLst>
              <a:ext uri="{FF2B5EF4-FFF2-40B4-BE49-F238E27FC236}">
                <a16:creationId xmlns:a16="http://schemas.microsoft.com/office/drawing/2014/main" id="{76ED41AB-0E3F-E3C2-7FFF-D4C0771A099A}"/>
              </a:ext>
            </a:extLst>
          </p:cNvPr>
          <p:cNvSpPr txBox="1">
            <a:spLocks/>
          </p:cNvSpPr>
          <p:nvPr/>
        </p:nvSpPr>
        <p:spPr>
          <a:xfrm>
            <a:off x="4267300" y="1962526"/>
            <a:ext cx="36574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2400" b="1" i="0" u="none" strike="noStrike" kern="0" cap="none" spc="0" normalizeH="0" baseline="0" noProof="0" dirty="0">
                <a:ln>
                  <a:noFill/>
                </a:ln>
                <a:solidFill>
                  <a:srgbClr val="1B4058"/>
                </a:solidFill>
                <a:effectLst/>
                <a:uLnTx/>
                <a:uFillTx/>
                <a:latin typeface="UTM Avo" panose="02040603050506020204" pitchFamily="18"/>
                <a:ea typeface="Arial"/>
                <a:cs typeface="Arial"/>
                <a:sym typeface="Arial"/>
              </a:rPr>
              <a:t>Trả lời câu hỏi</a:t>
            </a:r>
            <a:endParaRPr kumimoji="0" lang="vi-VN" sz="2000" b="0" i="0" u="none" strike="noStrike" kern="0" cap="none" spc="0" normalizeH="0" baseline="0" noProof="0" dirty="0">
              <a:ln>
                <a:noFill/>
              </a:ln>
              <a:solidFill>
                <a:srgbClr val="1B4058"/>
              </a:solidFill>
              <a:effectLst/>
              <a:uLnTx/>
              <a:uFillTx/>
              <a:latin typeface="UTM Avo" panose="02040603050506020204" pitchFamily="18"/>
              <a:sym typeface="Lexend Medium"/>
            </a:endParaRPr>
          </a:p>
        </p:txBody>
      </p:sp>
      <p:grpSp>
        <p:nvGrpSpPr>
          <p:cNvPr id="23" name="Google Shape;374;p14">
            <a:extLst>
              <a:ext uri="{FF2B5EF4-FFF2-40B4-BE49-F238E27FC236}">
                <a16:creationId xmlns:a16="http://schemas.microsoft.com/office/drawing/2014/main" id="{2517996C-356C-877B-0662-1FB3BFE77410}"/>
              </a:ext>
            </a:extLst>
          </p:cNvPr>
          <p:cNvGrpSpPr/>
          <p:nvPr/>
        </p:nvGrpSpPr>
        <p:grpSpPr>
          <a:xfrm>
            <a:off x="519986" y="2434253"/>
            <a:ext cx="11152027" cy="1355797"/>
            <a:chOff x="523600" y="719870"/>
            <a:chExt cx="8364020" cy="1016848"/>
          </a:xfrm>
        </p:grpSpPr>
        <p:sp>
          <p:nvSpPr>
            <p:cNvPr id="24" name="Google Shape;375;p14">
              <a:extLst>
                <a:ext uri="{FF2B5EF4-FFF2-40B4-BE49-F238E27FC236}">
                  <a16:creationId xmlns:a16="http://schemas.microsoft.com/office/drawing/2014/main" id="{78973744-73BE-090F-4CD7-C64BA2B9384E}"/>
                </a:ext>
              </a:extLst>
            </p:cNvPr>
            <p:cNvSpPr/>
            <p:nvPr/>
          </p:nvSpPr>
          <p:spPr>
            <a:xfrm>
              <a:off x="788778" y="946602"/>
              <a:ext cx="8098842" cy="790116"/>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Câu thơ sau nói đến sự vật nào? Tác giả thắc mắc về điều gì? </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a:t>
              </a:r>
              <a:r>
                <a:rPr kumimoji="0" lang="vi-VN" sz="2400" b="0" i="1" u="none" strike="noStrike" kern="0" cap="none" spc="0" normalizeH="0" baseline="0" noProof="0" dirty="0">
                  <a:ln>
                    <a:noFill/>
                  </a:ln>
                  <a:solidFill>
                    <a:srgbClr val="000000"/>
                  </a:solidFill>
                  <a:effectLst/>
                  <a:uLnTx/>
                  <a:uFillTx/>
                  <a:latin typeface="UTM Avo" panose="02040603050506020204" pitchFamily="18"/>
                  <a:cs typeface="Arial"/>
                  <a:sym typeface="Arial"/>
                </a:rPr>
                <a:t>Cái chai không đầu / Mà sao có cổ"</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25" name="Google Shape;376;p14">
              <a:extLst>
                <a:ext uri="{FF2B5EF4-FFF2-40B4-BE49-F238E27FC236}">
                  <a16:creationId xmlns:a16="http://schemas.microsoft.com/office/drawing/2014/main" id="{211EC126-EB8E-3138-0BD6-CDDF7FDB4FD8}"/>
                </a:ext>
              </a:extLst>
            </p:cNvPr>
            <p:cNvSpPr/>
            <p:nvPr/>
          </p:nvSpPr>
          <p:spPr>
            <a:xfrm>
              <a:off x="523600"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5FBFF"/>
                  </a:solidFill>
                  <a:effectLst/>
                  <a:uLnTx/>
                  <a:uFillTx/>
                  <a:latin typeface="UTM Avo" panose="02040603050506020204" pitchFamily="18"/>
                  <a:cs typeface="Arial"/>
                  <a:sym typeface="Arial"/>
                </a:rPr>
                <a:t>1</a:t>
              </a:r>
              <a:endParaRPr kumimoji="0" sz="2800" b="1"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grpSp>
      <p:grpSp>
        <p:nvGrpSpPr>
          <p:cNvPr id="26" name="Google Shape;377;p14">
            <a:extLst>
              <a:ext uri="{FF2B5EF4-FFF2-40B4-BE49-F238E27FC236}">
                <a16:creationId xmlns:a16="http://schemas.microsoft.com/office/drawing/2014/main" id="{39D393D4-5F3A-10FC-9954-3B8A29EAD8CC}"/>
              </a:ext>
            </a:extLst>
          </p:cNvPr>
          <p:cNvGrpSpPr/>
          <p:nvPr/>
        </p:nvGrpSpPr>
        <p:grpSpPr>
          <a:xfrm>
            <a:off x="519986" y="3853465"/>
            <a:ext cx="11152027" cy="906926"/>
            <a:chOff x="523600" y="719870"/>
            <a:chExt cx="8364020" cy="680194"/>
          </a:xfrm>
        </p:grpSpPr>
        <p:sp>
          <p:nvSpPr>
            <p:cNvPr id="34" name="Google Shape;378;p14">
              <a:extLst>
                <a:ext uri="{FF2B5EF4-FFF2-40B4-BE49-F238E27FC236}">
                  <a16:creationId xmlns:a16="http://schemas.microsoft.com/office/drawing/2014/main" id="{F0299AD1-26C8-2D9B-D3EF-991C58CA46AB}"/>
                </a:ext>
              </a:extLst>
            </p:cNvPr>
            <p:cNvSpPr/>
            <p:nvPr/>
          </p:nvSpPr>
          <p:spPr>
            <a:xfrm>
              <a:off x="788777" y="946602"/>
              <a:ext cx="8098843" cy="453462"/>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Tác giả còn phát hiện những điều gì lạ ở tên các sự vật khác?</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35" name="Google Shape;379;p14">
              <a:extLst>
                <a:ext uri="{FF2B5EF4-FFF2-40B4-BE49-F238E27FC236}">
                  <a16:creationId xmlns:a16="http://schemas.microsoft.com/office/drawing/2014/main" id="{A9044905-DA08-9C30-336B-ADE90F6355AB}"/>
                </a:ext>
              </a:extLst>
            </p:cNvPr>
            <p:cNvSpPr/>
            <p:nvPr/>
          </p:nvSpPr>
          <p:spPr>
            <a:xfrm>
              <a:off x="523600"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2</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36" name="Google Shape;380;p14">
            <a:extLst>
              <a:ext uri="{FF2B5EF4-FFF2-40B4-BE49-F238E27FC236}">
                <a16:creationId xmlns:a16="http://schemas.microsoft.com/office/drawing/2014/main" id="{B0F17997-EF9B-ACD0-610E-3246F36B3C0C}"/>
              </a:ext>
            </a:extLst>
          </p:cNvPr>
          <p:cNvGrpSpPr/>
          <p:nvPr/>
        </p:nvGrpSpPr>
        <p:grpSpPr>
          <a:xfrm>
            <a:off x="519985" y="4827186"/>
            <a:ext cx="11152029" cy="906926"/>
            <a:chOff x="523600" y="719870"/>
            <a:chExt cx="8364022" cy="680194"/>
          </a:xfrm>
        </p:grpSpPr>
        <p:sp>
          <p:nvSpPr>
            <p:cNvPr id="37" name="Google Shape;381;p14">
              <a:extLst>
                <a:ext uri="{FF2B5EF4-FFF2-40B4-BE49-F238E27FC236}">
                  <a16:creationId xmlns:a16="http://schemas.microsoft.com/office/drawing/2014/main" id="{FD0A4311-F156-26DB-3D09-184F70341AB9}"/>
                </a:ext>
              </a:extLst>
            </p:cNvPr>
            <p:cNvSpPr/>
            <p:nvPr/>
          </p:nvSpPr>
          <p:spPr>
            <a:xfrm>
              <a:off x="788778" y="946602"/>
              <a:ext cx="8098844" cy="453462"/>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Em thích câu thơ (đoạn thơ) nào nhất, vì sao?</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38" name="Google Shape;382;p14">
              <a:extLst>
                <a:ext uri="{FF2B5EF4-FFF2-40B4-BE49-F238E27FC236}">
                  <a16:creationId xmlns:a16="http://schemas.microsoft.com/office/drawing/2014/main" id="{36F13AA2-A362-2F75-B548-0693A0326314}"/>
                </a:ext>
              </a:extLst>
            </p:cNvPr>
            <p:cNvSpPr/>
            <p:nvPr/>
          </p:nvSpPr>
          <p:spPr>
            <a:xfrm>
              <a:off x="523600"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3</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39" name="Google Shape;383;p14">
            <a:extLst>
              <a:ext uri="{FF2B5EF4-FFF2-40B4-BE49-F238E27FC236}">
                <a16:creationId xmlns:a16="http://schemas.microsoft.com/office/drawing/2014/main" id="{87120AB1-94AE-CB75-6051-478E04BBDF05}"/>
              </a:ext>
            </a:extLst>
          </p:cNvPr>
          <p:cNvGrpSpPr/>
          <p:nvPr/>
        </p:nvGrpSpPr>
        <p:grpSpPr>
          <a:xfrm>
            <a:off x="519984" y="5797527"/>
            <a:ext cx="11152029" cy="988895"/>
            <a:chOff x="523600" y="719870"/>
            <a:chExt cx="8364022" cy="741671"/>
          </a:xfrm>
        </p:grpSpPr>
        <p:sp>
          <p:nvSpPr>
            <p:cNvPr id="40" name="Google Shape;384;p14">
              <a:extLst>
                <a:ext uri="{FF2B5EF4-FFF2-40B4-BE49-F238E27FC236}">
                  <a16:creationId xmlns:a16="http://schemas.microsoft.com/office/drawing/2014/main" id="{2F784EBD-4C93-60BE-A020-A017F7A3325D}"/>
                </a:ext>
              </a:extLst>
            </p:cNvPr>
            <p:cNvSpPr/>
            <p:nvPr/>
          </p:nvSpPr>
          <p:spPr>
            <a:xfrm>
              <a:off x="788777" y="946601"/>
              <a:ext cx="8098845"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Em hãy kể tên một vài sự vật khác có tên gọi "lạ" như trong bài thơ.</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41" name="Google Shape;385;p14">
              <a:extLst>
                <a:ext uri="{FF2B5EF4-FFF2-40B4-BE49-F238E27FC236}">
                  <a16:creationId xmlns:a16="http://schemas.microsoft.com/office/drawing/2014/main" id="{CDB681E2-72CB-621D-8384-67CB19F40A2D}"/>
                </a:ext>
              </a:extLst>
            </p:cNvPr>
            <p:cNvSpPr/>
            <p:nvPr/>
          </p:nvSpPr>
          <p:spPr>
            <a:xfrm>
              <a:off x="523600"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4</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Tree>
    <p:extLst>
      <p:ext uri="{BB962C8B-B14F-4D97-AF65-F5344CB8AC3E}">
        <p14:creationId xmlns:p14="http://schemas.microsoft.com/office/powerpoint/2010/main" val="17103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oogle Shape;390;p15">
            <a:extLst>
              <a:ext uri="{FF2B5EF4-FFF2-40B4-BE49-F238E27FC236}">
                <a16:creationId xmlns:a16="http://schemas.microsoft.com/office/drawing/2014/main" id="{929621E1-7AF1-7085-B1A4-75B2C941E5A4}"/>
              </a:ext>
            </a:extLst>
          </p:cNvPr>
          <p:cNvGrpSpPr/>
          <p:nvPr/>
        </p:nvGrpSpPr>
        <p:grpSpPr>
          <a:xfrm>
            <a:off x="879422" y="1734364"/>
            <a:ext cx="10433155" cy="1461977"/>
            <a:chOff x="793177" y="719870"/>
            <a:chExt cx="7824866" cy="1096483"/>
          </a:xfrm>
        </p:grpSpPr>
        <p:sp>
          <p:nvSpPr>
            <p:cNvPr id="10" name="Google Shape;391;p15">
              <a:extLst>
                <a:ext uri="{FF2B5EF4-FFF2-40B4-BE49-F238E27FC236}">
                  <a16:creationId xmlns:a16="http://schemas.microsoft.com/office/drawing/2014/main" id="{2FE830C4-370F-DC7A-25E3-7049667AB019}"/>
                </a:ext>
              </a:extLst>
            </p:cNvPr>
            <p:cNvSpPr/>
            <p:nvPr/>
          </p:nvSpPr>
          <p:spPr>
            <a:xfrm>
              <a:off x="1058355" y="946601"/>
              <a:ext cx="7559688" cy="869752"/>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Câu thơ sau nói đến sự vật nào? Tác giả thắc mắc về điều gì? </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a:t>
              </a:r>
              <a:r>
                <a:rPr kumimoji="0" lang="vi-VN" sz="2400" b="0" i="1" u="none" strike="noStrike" kern="0" cap="none" spc="0" normalizeH="0" baseline="0" noProof="0">
                  <a:ln>
                    <a:noFill/>
                  </a:ln>
                  <a:solidFill>
                    <a:schemeClr val="bg1"/>
                  </a:solidFill>
                  <a:effectLst/>
                  <a:uLnTx/>
                  <a:uFillTx/>
                  <a:latin typeface="UTM Avo" panose="02040603050506020204" pitchFamily="18"/>
                  <a:cs typeface="Arial"/>
                  <a:sym typeface="Arial"/>
                </a:rPr>
                <a:t>Cái chai không đầu / Mà sao có cổ"</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1" name="Google Shape;392;p15">
              <a:extLst>
                <a:ext uri="{FF2B5EF4-FFF2-40B4-BE49-F238E27FC236}">
                  <a16:creationId xmlns:a16="http://schemas.microsoft.com/office/drawing/2014/main" id="{96DF6362-5349-946E-7991-ADEF56312611}"/>
                </a:ext>
              </a:extLst>
            </p:cNvPr>
            <p:cNvSpPr/>
            <p:nvPr/>
          </p:nvSpPr>
          <p:spPr>
            <a:xfrm>
              <a:off x="793177"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effectLst/>
                  <a:uLnTx/>
                  <a:uFillTx/>
                  <a:latin typeface="UTM Avo" panose="02040603050506020204" pitchFamily="18"/>
                  <a:cs typeface="Arial"/>
                  <a:sym typeface="Arial"/>
                </a:rPr>
                <a:t>1</a:t>
              </a:r>
              <a:endParaRPr kumimoji="0" sz="2800" b="1" i="0" u="none" strike="noStrike" kern="0" cap="none" spc="0" normalizeH="0" baseline="0" noProof="0">
                <a:ln>
                  <a:noFill/>
                </a:ln>
                <a:effectLst/>
                <a:uLnTx/>
                <a:uFillTx/>
                <a:latin typeface="UTM Avo" panose="02040603050506020204" pitchFamily="18"/>
                <a:cs typeface="Arial"/>
                <a:sym typeface="Arial"/>
              </a:endParaRPr>
            </a:p>
          </p:txBody>
        </p:sp>
      </p:grpSp>
      <p:sp>
        <p:nvSpPr>
          <p:cNvPr id="12" name="Google Shape;393;p15">
            <a:extLst>
              <a:ext uri="{FF2B5EF4-FFF2-40B4-BE49-F238E27FC236}">
                <a16:creationId xmlns:a16="http://schemas.microsoft.com/office/drawing/2014/main" id="{CF840956-FF83-E391-042F-3D2E440DB6C6}"/>
              </a:ext>
            </a:extLst>
          </p:cNvPr>
          <p:cNvSpPr txBox="1"/>
          <p:nvPr/>
        </p:nvSpPr>
        <p:spPr>
          <a:xfrm>
            <a:off x="6247135" y="3429000"/>
            <a:ext cx="4626963" cy="2893045"/>
          </a:xfrm>
          <a:prstGeom prst="rect">
            <a:avLst/>
          </a:prstGeom>
          <a:noFill/>
          <a:ln>
            <a:noFill/>
          </a:ln>
        </p:spPr>
        <p:txBody>
          <a:bodyPr spcFirstLastPara="1" wrap="square" lIns="121900" tIns="60933" rIns="121900" bIns="60933" anchor="t" anchorCtr="0">
            <a:spAutoFit/>
          </a:bodyPr>
          <a:lstStyle/>
          <a:p>
            <a:pPr marL="457189" indent="-457189" algn="just">
              <a:lnSpc>
                <a:spcPct val="150000"/>
              </a:lnSpc>
              <a:buClr>
                <a:srgbClr val="000000"/>
              </a:buClr>
              <a:buSzPts val="2000"/>
              <a:buFont typeface="Arial"/>
              <a:buChar char="•"/>
            </a:pPr>
            <a:r>
              <a:rPr lang="vi-VN" sz="2400" kern="0" dirty="0">
                <a:solidFill>
                  <a:schemeClr val="bg1"/>
                </a:solidFill>
                <a:latin typeface="UTM Avo" panose="02040603050506020204" pitchFamily="18"/>
                <a:cs typeface="Arial"/>
                <a:sym typeface="Arial"/>
              </a:rPr>
              <a:t>Câu thơ nói về cái chai. </a:t>
            </a:r>
            <a:endParaRPr sz="2400" kern="0" dirty="0">
              <a:solidFill>
                <a:schemeClr val="bg1"/>
              </a:solidFill>
              <a:latin typeface="UTM Avo" panose="02040603050506020204" pitchFamily="18"/>
              <a:cs typeface="Arial"/>
              <a:sym typeface="Arial"/>
            </a:endParaRPr>
          </a:p>
          <a:p>
            <a:pPr marL="457189" indent="-457189" algn="just">
              <a:lnSpc>
                <a:spcPct val="150000"/>
              </a:lnSpc>
              <a:buClr>
                <a:srgbClr val="000000"/>
              </a:buClr>
              <a:buSzPts val="2000"/>
              <a:buFont typeface="Arial"/>
              <a:buChar char="•"/>
            </a:pPr>
            <a:r>
              <a:rPr lang="vi-VN" sz="2400" kern="0" dirty="0">
                <a:solidFill>
                  <a:schemeClr val="bg1"/>
                </a:solidFill>
                <a:latin typeface="UTM Avo" panose="02040603050506020204" pitchFamily="18"/>
                <a:cs typeface="Arial"/>
                <a:sym typeface="Arial"/>
              </a:rPr>
              <a:t>Tác giả thắc mắc về cách đặt tên một bộ phận của cái chai – “Tại sao lại gọi là cổ chai?”.</a:t>
            </a:r>
            <a:endParaRPr sz="2400" kern="0" dirty="0">
              <a:solidFill>
                <a:schemeClr val="bg1"/>
              </a:solidFill>
              <a:latin typeface="UTM Avo" panose="02040603050506020204" pitchFamily="18"/>
              <a:cs typeface="Arial"/>
              <a:sym typeface="Arial"/>
            </a:endParaRPr>
          </a:p>
        </p:txBody>
      </p:sp>
      <p:pic>
        <p:nvPicPr>
          <p:cNvPr id="13" name="Google Shape;394;p15" descr="Chai – Wikipedia tiếng Việt">
            <a:extLst>
              <a:ext uri="{FF2B5EF4-FFF2-40B4-BE49-F238E27FC236}">
                <a16:creationId xmlns:a16="http://schemas.microsoft.com/office/drawing/2014/main" id="{D1BAECBA-DE1C-BB78-564F-B041F976DD1A}"/>
              </a:ext>
            </a:extLst>
          </p:cNvPr>
          <p:cNvPicPr preferRelativeResize="0"/>
          <p:nvPr/>
        </p:nvPicPr>
        <p:blipFill rotWithShape="1">
          <a:blip r:embed="rId3">
            <a:alphaModFix/>
          </a:blip>
          <a:srcRect l="13514" t="6266" r="13515" b="6265"/>
          <a:stretch/>
        </p:blipFill>
        <p:spPr>
          <a:xfrm>
            <a:off x="3750664" y="3429000"/>
            <a:ext cx="1705830" cy="3258707"/>
          </a:xfrm>
          <a:prstGeom prst="roundRect">
            <a:avLst>
              <a:gd name="adj" fmla="val 16667"/>
            </a:avLst>
          </a:prstGeom>
          <a:noFill/>
          <a:ln>
            <a:noFill/>
          </a:ln>
        </p:spPr>
      </p:pic>
      <p:pic>
        <p:nvPicPr>
          <p:cNvPr id="14" name="Google Shape;395;p15" descr="mua Chai Nhựa Pet Tròn 330ml + Nắp Đen H.C.H sỉ giá rẻ nhất Hồ Chí Minh -  Losupply">
            <a:extLst>
              <a:ext uri="{FF2B5EF4-FFF2-40B4-BE49-F238E27FC236}">
                <a16:creationId xmlns:a16="http://schemas.microsoft.com/office/drawing/2014/main" id="{FF60A4C0-8FC8-2BBE-CE75-63591BFEB09B}"/>
              </a:ext>
            </a:extLst>
          </p:cNvPr>
          <p:cNvPicPr preferRelativeResize="0"/>
          <p:nvPr/>
        </p:nvPicPr>
        <p:blipFill rotWithShape="1">
          <a:blip r:embed="rId4">
            <a:alphaModFix/>
          </a:blip>
          <a:srcRect l="27286" r="30565"/>
          <a:stretch/>
        </p:blipFill>
        <p:spPr>
          <a:xfrm>
            <a:off x="1586563" y="3429001"/>
            <a:ext cx="1373460" cy="3258708"/>
          </a:xfrm>
          <a:prstGeom prst="roundRect">
            <a:avLst>
              <a:gd name="adj" fmla="val 16667"/>
            </a:avLst>
          </a:prstGeom>
          <a:noFill/>
          <a:ln>
            <a:noFill/>
          </a:ln>
        </p:spPr>
      </p:pic>
    </p:spTree>
    <p:extLst>
      <p:ext uri="{BB962C8B-B14F-4D97-AF65-F5344CB8AC3E}">
        <p14:creationId xmlns:p14="http://schemas.microsoft.com/office/powerpoint/2010/main" val="177346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ppt_w</p:attrName>
                                        </p:attrNameLst>
                                      </p:cBhvr>
                                      <p:tavLst>
                                        <p:tav tm="0">
                                          <p:val>
                                            <p:strVal val="0"/>
                                          </p:val>
                                        </p:tav>
                                        <p:tav tm="100000">
                                          <p:val>
                                            <p:strVal val="#ppt_w"/>
                                          </p:val>
                                        </p:tav>
                                      </p:tavLst>
                                    </p:anim>
                                    <p:anim calcmode="lin" valueType="num">
                                      <p:cBhvr additive="base">
                                        <p:cTn id="11" dur="500"/>
                                        <p:tgtEl>
                                          <p:spTgt spid="1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ppt_w</p:attrName>
                                        </p:attrNameLst>
                                      </p:cBhvr>
                                      <p:tavLst>
                                        <p:tav tm="0">
                                          <p:val>
                                            <p:strVal val="0"/>
                                          </p:val>
                                        </p:tav>
                                        <p:tav tm="100000">
                                          <p:val>
                                            <p:strVal val="#ppt_w"/>
                                          </p:val>
                                        </p:tav>
                                      </p:tavLst>
                                    </p:anim>
                                    <p:anim calcmode="lin" valueType="num">
                                      <p:cBhvr additive="base">
                                        <p:cTn id="15" dur="500"/>
                                        <p:tgtEl>
                                          <p:spTgt spid="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oogle Shape;400;p16">
            <a:extLst>
              <a:ext uri="{FF2B5EF4-FFF2-40B4-BE49-F238E27FC236}">
                <a16:creationId xmlns:a16="http://schemas.microsoft.com/office/drawing/2014/main" id="{918642B7-B269-D49A-C456-E2BB66B6C0B0}"/>
              </a:ext>
            </a:extLst>
          </p:cNvPr>
          <p:cNvGrpSpPr/>
          <p:nvPr/>
        </p:nvGrpSpPr>
        <p:grpSpPr>
          <a:xfrm>
            <a:off x="859434" y="1695272"/>
            <a:ext cx="10473131" cy="988895"/>
            <a:chOff x="778186" y="719870"/>
            <a:chExt cx="7854848" cy="741671"/>
          </a:xfrm>
        </p:grpSpPr>
        <p:sp>
          <p:nvSpPr>
            <p:cNvPr id="15" name="Google Shape;401;p16">
              <a:extLst>
                <a:ext uri="{FF2B5EF4-FFF2-40B4-BE49-F238E27FC236}">
                  <a16:creationId xmlns:a16="http://schemas.microsoft.com/office/drawing/2014/main" id="{D8B907AF-A61E-14F4-3286-A1C999D5A83B}"/>
                </a:ext>
              </a:extLst>
            </p:cNvPr>
            <p:cNvSpPr/>
            <p:nvPr/>
          </p:nvSpPr>
          <p:spPr>
            <a:xfrm>
              <a:off x="1043364" y="946601"/>
              <a:ext cx="7589670"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Tác giả còn phát hiện những điều gì lạ ở tên các sự vật khác?</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16" name="Google Shape;402;p16">
              <a:extLst>
                <a:ext uri="{FF2B5EF4-FFF2-40B4-BE49-F238E27FC236}">
                  <a16:creationId xmlns:a16="http://schemas.microsoft.com/office/drawing/2014/main" id="{D21E7EEB-71BA-F830-FD08-7A6E4FB6FB09}"/>
                </a:ext>
              </a:extLst>
            </p:cNvPr>
            <p:cNvSpPr/>
            <p:nvPr/>
          </p:nvSpPr>
          <p:spPr>
            <a:xfrm>
              <a:off x="778186"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2</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
        <p:nvSpPr>
          <p:cNvPr id="17" name="Google Shape;403;p16">
            <a:extLst>
              <a:ext uri="{FF2B5EF4-FFF2-40B4-BE49-F238E27FC236}">
                <a16:creationId xmlns:a16="http://schemas.microsoft.com/office/drawing/2014/main" id="{359F1665-222B-CF2A-C8EB-EDA4E96B999A}"/>
              </a:ext>
            </a:extLst>
          </p:cNvPr>
          <p:cNvSpPr txBox="1"/>
          <p:nvPr/>
        </p:nvSpPr>
        <p:spPr>
          <a:xfrm>
            <a:off x="992624" y="2929325"/>
            <a:ext cx="7658073" cy="3816375"/>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vi-VN" sz="2000" b="1" kern="0" dirty="0">
                <a:solidFill>
                  <a:srgbClr val="000000"/>
                </a:solidFill>
                <a:latin typeface="UTM Avo" panose="02040603050506020204" pitchFamily="18"/>
                <a:cs typeface="Arial"/>
                <a:sym typeface="Arial"/>
              </a:rPr>
              <a:t>Tác giả phát hiện ra nhiều tên gọi sự vật rất thú vị: </a:t>
            </a:r>
            <a:endParaRPr sz="2000" b="1" kern="0" dirty="0">
              <a:solidFill>
                <a:srgbClr val="000000"/>
              </a:solidFill>
              <a:latin typeface="UTM Avo" panose="02040603050506020204" pitchFamily="18"/>
              <a:cs typeface="Arial"/>
              <a:sym typeface="Arial"/>
            </a:endParaRPr>
          </a:p>
          <a:p>
            <a:pPr marL="380990" indent="-380990" algn="just">
              <a:lnSpc>
                <a:spcPct val="150000"/>
              </a:lnSpc>
              <a:buClr>
                <a:srgbClr val="000000"/>
              </a:buClr>
              <a:buSzPts val="1800"/>
              <a:buFont typeface="Arial"/>
              <a:buChar char="•"/>
            </a:pPr>
            <a:r>
              <a:rPr lang="vi-VN" sz="2000" kern="0" dirty="0">
                <a:solidFill>
                  <a:srgbClr val="000000"/>
                </a:solidFill>
                <a:latin typeface="UTM Avo" panose="02040603050506020204" pitchFamily="18"/>
                <a:cs typeface="Arial"/>
                <a:sym typeface="Arial"/>
              </a:rPr>
              <a:t>Cái cào có răng (cào) không dùng </a:t>
            </a:r>
            <a:r>
              <a:rPr lang="vi-VN" sz="2000" kern="0">
                <a:solidFill>
                  <a:srgbClr val="000000"/>
                </a:solidFill>
                <a:latin typeface="UTM Avo" panose="02040603050506020204" pitchFamily="18"/>
                <a:cs typeface="Arial"/>
                <a:sym typeface="Arial"/>
              </a:rPr>
              <a:t>để nhai</a:t>
            </a:r>
            <a:r>
              <a:rPr lang="en-US" sz="2000" kern="0">
                <a:solidFill>
                  <a:srgbClr val="000000"/>
                </a:solidFill>
                <a:latin typeface="UTM Avo" panose="02040603050506020204" pitchFamily="18"/>
                <a:cs typeface="Arial"/>
                <a:sym typeface="Arial"/>
              </a:rPr>
              <a:t>.</a:t>
            </a:r>
            <a:endParaRPr sz="2000" kern="0" dirty="0">
              <a:solidFill>
                <a:srgbClr val="000000"/>
              </a:solidFill>
              <a:latin typeface="UTM Avo" panose="02040603050506020204" pitchFamily="18"/>
              <a:cs typeface="Arial"/>
              <a:sym typeface="Arial"/>
            </a:endParaRPr>
          </a:p>
          <a:p>
            <a:pPr marL="380990" indent="-380990" algn="just">
              <a:lnSpc>
                <a:spcPct val="150000"/>
              </a:lnSpc>
              <a:buClr>
                <a:srgbClr val="000000"/>
              </a:buClr>
              <a:buSzPts val="1800"/>
              <a:buFont typeface="Arial"/>
              <a:buChar char="•"/>
            </a:pPr>
            <a:r>
              <a:rPr lang="vi-VN" sz="2000" kern="0" dirty="0">
                <a:solidFill>
                  <a:srgbClr val="000000"/>
                </a:solidFill>
                <a:latin typeface="UTM Avo" panose="02040603050506020204" pitchFamily="18"/>
                <a:cs typeface="Arial"/>
                <a:sym typeface="Arial"/>
              </a:rPr>
              <a:t>Con thuyền có mũi (thuyền) không dùng </a:t>
            </a:r>
            <a:r>
              <a:rPr lang="vi-VN" sz="2000" kern="0">
                <a:solidFill>
                  <a:srgbClr val="000000"/>
                </a:solidFill>
                <a:latin typeface="UTM Avo" panose="02040603050506020204" pitchFamily="18"/>
                <a:cs typeface="Arial"/>
                <a:sym typeface="Arial"/>
              </a:rPr>
              <a:t>để ngửi</a:t>
            </a:r>
            <a:r>
              <a:rPr lang="en-US" sz="2000" kern="0">
                <a:solidFill>
                  <a:srgbClr val="000000"/>
                </a:solidFill>
                <a:latin typeface="UTM Avo" panose="02040603050506020204" pitchFamily="18"/>
                <a:cs typeface="Arial"/>
                <a:sym typeface="Arial"/>
              </a:rPr>
              <a:t>.</a:t>
            </a:r>
            <a:endParaRPr sz="2400" kern="0" dirty="0">
              <a:solidFill>
                <a:srgbClr val="000000"/>
              </a:solidFill>
              <a:latin typeface="UTM Avo" panose="02040603050506020204" pitchFamily="18"/>
              <a:cs typeface="Arial"/>
              <a:sym typeface="Arial"/>
            </a:endParaRPr>
          </a:p>
          <a:p>
            <a:pPr marL="380990" indent="-380990" algn="just">
              <a:lnSpc>
                <a:spcPct val="150000"/>
              </a:lnSpc>
              <a:buClr>
                <a:srgbClr val="000000"/>
              </a:buClr>
              <a:buSzPts val="1800"/>
              <a:buFont typeface="Arial"/>
              <a:buChar char="•"/>
            </a:pPr>
            <a:r>
              <a:rPr lang="vi-VN" sz="2000" kern="0" dirty="0">
                <a:solidFill>
                  <a:srgbClr val="000000"/>
                </a:solidFill>
                <a:latin typeface="UTM Avo" panose="02040603050506020204" pitchFamily="18"/>
                <a:cs typeface="Arial"/>
                <a:sym typeface="Arial"/>
              </a:rPr>
              <a:t>Cơn gió có ngọn (gió) không có </a:t>
            </a:r>
            <a:r>
              <a:rPr lang="vi-VN" sz="2000" kern="0">
                <a:solidFill>
                  <a:srgbClr val="000000"/>
                </a:solidFill>
                <a:latin typeface="UTM Avo" panose="02040603050506020204" pitchFamily="18"/>
                <a:cs typeface="Arial"/>
                <a:sym typeface="Arial"/>
              </a:rPr>
              <a:t>gốc </a:t>
            </a:r>
            <a:r>
              <a:rPr lang="en-US" sz="2000" kern="0">
                <a:solidFill>
                  <a:srgbClr val="000000"/>
                </a:solidFill>
                <a:latin typeface="UTM Avo" panose="02040603050506020204" pitchFamily="18"/>
                <a:cs typeface="Arial"/>
                <a:sym typeface="Arial"/>
              </a:rPr>
              <a:t>.</a:t>
            </a:r>
            <a:endParaRPr sz="2400" kern="0" dirty="0">
              <a:solidFill>
                <a:srgbClr val="000000"/>
              </a:solidFill>
              <a:latin typeface="UTM Avo" panose="02040603050506020204" pitchFamily="18"/>
              <a:cs typeface="Arial"/>
              <a:sym typeface="Arial"/>
            </a:endParaRPr>
          </a:p>
          <a:p>
            <a:pPr marL="380990" indent="-380990" algn="just">
              <a:lnSpc>
                <a:spcPct val="150000"/>
              </a:lnSpc>
              <a:buClr>
                <a:srgbClr val="000000"/>
              </a:buClr>
              <a:buSzPts val="1800"/>
              <a:buFont typeface="Arial"/>
              <a:buChar char="•"/>
            </a:pPr>
            <a:r>
              <a:rPr lang="vi-VN" sz="2000" kern="0" dirty="0">
                <a:solidFill>
                  <a:srgbClr val="000000"/>
                </a:solidFill>
                <a:latin typeface="UTM Avo" panose="02040603050506020204" pitchFamily="18"/>
                <a:cs typeface="Arial"/>
                <a:sym typeface="Arial"/>
              </a:rPr>
              <a:t>Cái ấm có tai (ấm) không </a:t>
            </a:r>
            <a:r>
              <a:rPr lang="vi-VN" sz="2000" kern="0">
                <a:solidFill>
                  <a:srgbClr val="000000"/>
                </a:solidFill>
                <a:latin typeface="UTM Avo" panose="02040603050506020204" pitchFamily="18"/>
                <a:cs typeface="Arial"/>
                <a:sym typeface="Arial"/>
              </a:rPr>
              <a:t>nghe được</a:t>
            </a:r>
            <a:r>
              <a:rPr lang="en-US" sz="2000" kern="0">
                <a:solidFill>
                  <a:srgbClr val="000000"/>
                </a:solidFill>
                <a:latin typeface="UTM Avo" panose="02040603050506020204" pitchFamily="18"/>
                <a:cs typeface="Arial"/>
                <a:sym typeface="Arial"/>
              </a:rPr>
              <a:t>.</a:t>
            </a:r>
            <a:endParaRPr sz="2400" kern="0" dirty="0">
              <a:solidFill>
                <a:srgbClr val="000000"/>
              </a:solidFill>
              <a:latin typeface="UTM Avo" panose="02040603050506020204" pitchFamily="18"/>
              <a:cs typeface="Arial"/>
              <a:sym typeface="Arial"/>
            </a:endParaRPr>
          </a:p>
          <a:p>
            <a:pPr marL="380990" indent="-380990" algn="just">
              <a:lnSpc>
                <a:spcPct val="150000"/>
              </a:lnSpc>
              <a:buClr>
                <a:srgbClr val="000000"/>
              </a:buClr>
              <a:buSzPts val="1800"/>
              <a:buFont typeface="Arial"/>
              <a:buChar char="•"/>
            </a:pPr>
            <a:r>
              <a:rPr lang="vi-VN" sz="2000" kern="0" dirty="0">
                <a:solidFill>
                  <a:srgbClr val="000000"/>
                </a:solidFill>
                <a:latin typeface="UTM Avo" panose="02040603050506020204" pitchFamily="18"/>
                <a:cs typeface="Arial"/>
                <a:sym typeface="Arial"/>
              </a:rPr>
              <a:t>Quả na có mắt (na) không nhìn </a:t>
            </a:r>
            <a:r>
              <a:rPr lang="vi-VN" sz="2000" kern="0">
                <a:solidFill>
                  <a:srgbClr val="000000"/>
                </a:solidFill>
                <a:latin typeface="UTM Avo" panose="02040603050506020204" pitchFamily="18"/>
                <a:cs typeface="Arial"/>
                <a:sym typeface="Arial"/>
              </a:rPr>
              <a:t>được.</a:t>
            </a:r>
            <a:endParaRPr sz="2400" kern="0" dirty="0">
              <a:solidFill>
                <a:srgbClr val="000000"/>
              </a:solidFill>
              <a:latin typeface="UTM Avo" panose="02040603050506020204" pitchFamily="18"/>
              <a:cs typeface="Arial"/>
              <a:sym typeface="Arial"/>
            </a:endParaRPr>
          </a:p>
          <a:p>
            <a:pPr marL="380990" indent="-380990" algn="just">
              <a:lnSpc>
                <a:spcPct val="150000"/>
              </a:lnSpc>
              <a:buClr>
                <a:srgbClr val="000000"/>
              </a:buClr>
              <a:buSzPts val="1800"/>
              <a:buFont typeface="Arial"/>
              <a:buChar char="•"/>
            </a:pPr>
            <a:r>
              <a:rPr lang="vi-VN" sz="2000" kern="0" dirty="0">
                <a:solidFill>
                  <a:srgbClr val="000000"/>
                </a:solidFill>
                <a:latin typeface="UTM Avo" panose="02040603050506020204" pitchFamily="18"/>
                <a:cs typeface="Arial"/>
                <a:sym typeface="Arial"/>
              </a:rPr>
              <a:t>Chiếc bút, chân bàn, chân tủ, bánh xe, cây bút, bàn chân, hoa gọng vó,...</a:t>
            </a:r>
            <a:endParaRPr sz="2000" kern="0" dirty="0">
              <a:solidFill>
                <a:srgbClr val="000000"/>
              </a:solidFill>
              <a:latin typeface="UTM Avo" panose="02040603050506020204" pitchFamily="18"/>
              <a:cs typeface="Arial"/>
              <a:sym typeface="Arial"/>
            </a:endParaRPr>
          </a:p>
        </p:txBody>
      </p:sp>
      <p:sp>
        <p:nvSpPr>
          <p:cNvPr id="18" name="Google Shape;404;p16">
            <a:extLst>
              <a:ext uri="{FF2B5EF4-FFF2-40B4-BE49-F238E27FC236}">
                <a16:creationId xmlns:a16="http://schemas.microsoft.com/office/drawing/2014/main" id="{A9AB812B-0DD4-B67D-8982-30CFA4DB1898}"/>
              </a:ext>
            </a:extLst>
          </p:cNvPr>
          <p:cNvSpPr/>
          <p:nvPr/>
        </p:nvSpPr>
        <p:spPr>
          <a:xfrm>
            <a:off x="8850482" y="2959305"/>
            <a:ext cx="293518" cy="3786395"/>
          </a:xfrm>
          <a:prstGeom prst="rightBrace">
            <a:avLst>
              <a:gd name="adj1" fmla="val 29167"/>
              <a:gd name="adj2" fmla="val 50000"/>
            </a:avLst>
          </a:prstGeom>
          <a:noFill/>
          <a:ln w="28575" cap="flat" cmpd="sng">
            <a:solidFill>
              <a:srgbClr val="B30154"/>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kern="0">
              <a:solidFill>
                <a:srgbClr val="1B4058"/>
              </a:solidFill>
              <a:latin typeface="UTM Avo" panose="02040603050506020204" pitchFamily="18"/>
              <a:cs typeface="Arial"/>
              <a:sym typeface="Arial"/>
            </a:endParaRPr>
          </a:p>
        </p:txBody>
      </p:sp>
      <p:sp>
        <p:nvSpPr>
          <p:cNvPr id="19" name="Google Shape;405;p16">
            <a:extLst>
              <a:ext uri="{FF2B5EF4-FFF2-40B4-BE49-F238E27FC236}">
                <a16:creationId xmlns:a16="http://schemas.microsoft.com/office/drawing/2014/main" id="{31449A0F-C0AF-4C6F-48A8-340ED45BE512}"/>
              </a:ext>
            </a:extLst>
          </p:cNvPr>
          <p:cNvSpPr txBox="1"/>
          <p:nvPr/>
        </p:nvSpPr>
        <p:spPr>
          <a:xfrm>
            <a:off x="9343785" y="3168856"/>
            <a:ext cx="2242323" cy="3354710"/>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Font typeface="Arial"/>
              <a:buNone/>
            </a:pPr>
            <a:r>
              <a:rPr lang="vi-VN" sz="2000" kern="0" dirty="0">
                <a:solidFill>
                  <a:srgbClr val="000000"/>
                </a:solidFill>
                <a:latin typeface="UTM Avo" panose="02040603050506020204" pitchFamily="18"/>
                <a:cs typeface="Arial"/>
                <a:sym typeface="Arial"/>
              </a:rPr>
              <a:t>Bài thơ thể hiện những khám phá rất thú vị, khơi gợi hứng thú tìm hiểu thiên nhiên của các bạn nhỏ.</a:t>
            </a:r>
            <a:endParaRPr sz="2000" kern="0" dirty="0">
              <a:solidFill>
                <a:srgbClr val="000000"/>
              </a:solidFill>
              <a:latin typeface="UTM Avo" panose="02040603050506020204" pitchFamily="18"/>
              <a:cs typeface="Arial"/>
              <a:sym typeface="Arial"/>
            </a:endParaRPr>
          </a:p>
        </p:txBody>
      </p:sp>
    </p:spTree>
    <p:extLst>
      <p:ext uri="{BB962C8B-B14F-4D97-AF65-F5344CB8AC3E}">
        <p14:creationId xmlns:p14="http://schemas.microsoft.com/office/powerpoint/2010/main" val="296543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Effect transition="in" filter="fade">
                                      <p:cBhvr>
                                        <p:cTn id="37" dur="500"/>
                                        <p:tgtEl>
                                          <p:spTgt spid="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xEl>
                                              <p:pRg st="6" end="6"/>
                                            </p:txEl>
                                          </p:spTgt>
                                        </p:tgtEl>
                                        <p:attrNameLst>
                                          <p:attrName>style.visibility</p:attrName>
                                        </p:attrNameLst>
                                      </p:cBhvr>
                                      <p:to>
                                        <p:strVal val="visible"/>
                                      </p:to>
                                    </p:set>
                                    <p:animEffect transition="in" filter="fade">
                                      <p:cBhvr>
                                        <p:cTn id="42" dur="500"/>
                                        <p:tgtEl>
                                          <p:spTgt spid="1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oogle Shape;414;p17">
            <a:extLst>
              <a:ext uri="{FF2B5EF4-FFF2-40B4-BE49-F238E27FC236}">
                <a16:creationId xmlns:a16="http://schemas.microsoft.com/office/drawing/2014/main" id="{9E3E6234-F308-C6B0-5E58-F4A3E900A575}"/>
              </a:ext>
            </a:extLst>
          </p:cNvPr>
          <p:cNvGrpSpPr/>
          <p:nvPr/>
        </p:nvGrpSpPr>
        <p:grpSpPr>
          <a:xfrm>
            <a:off x="1741714" y="1712408"/>
            <a:ext cx="8708571" cy="988895"/>
            <a:chOff x="1439897" y="719870"/>
            <a:chExt cx="6531428" cy="741671"/>
          </a:xfrm>
        </p:grpSpPr>
        <p:sp>
          <p:nvSpPr>
            <p:cNvPr id="21" name="Google Shape;415;p17">
              <a:extLst>
                <a:ext uri="{FF2B5EF4-FFF2-40B4-BE49-F238E27FC236}">
                  <a16:creationId xmlns:a16="http://schemas.microsoft.com/office/drawing/2014/main" id="{CD1723FD-50A4-BE99-B998-D3F5DC1A2714}"/>
                </a:ext>
              </a:extLst>
            </p:cNvPr>
            <p:cNvSpPr/>
            <p:nvPr/>
          </p:nvSpPr>
          <p:spPr>
            <a:xfrm>
              <a:off x="1705075" y="946601"/>
              <a:ext cx="6266250"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Em thích câu thơ (đoạn thơ) nào nhất, vì sao?</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22" name="Google Shape;416;p17">
              <a:extLst>
                <a:ext uri="{FF2B5EF4-FFF2-40B4-BE49-F238E27FC236}">
                  <a16:creationId xmlns:a16="http://schemas.microsoft.com/office/drawing/2014/main" id="{5BA3F666-4A15-6A29-A8BF-4E0708D17ABB}"/>
                </a:ext>
              </a:extLst>
            </p:cNvPr>
            <p:cNvSpPr/>
            <p:nvPr/>
          </p:nvSpPr>
          <p:spPr>
            <a:xfrm>
              <a:off x="1439897"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3</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
        <p:nvSpPr>
          <p:cNvPr id="23" name="Google Shape;417;p17">
            <a:extLst>
              <a:ext uri="{FF2B5EF4-FFF2-40B4-BE49-F238E27FC236}">
                <a16:creationId xmlns:a16="http://schemas.microsoft.com/office/drawing/2014/main" id="{5983B3DD-00E1-C5F9-3D1C-E7431B010EAB}"/>
              </a:ext>
            </a:extLst>
          </p:cNvPr>
          <p:cNvSpPr/>
          <p:nvPr/>
        </p:nvSpPr>
        <p:spPr>
          <a:xfrm>
            <a:off x="8418285" y="3003611"/>
            <a:ext cx="3027869" cy="1153088"/>
          </a:xfrm>
          <a:prstGeom prst="wedgeRectCallout">
            <a:avLst>
              <a:gd name="adj1" fmla="val -20833"/>
              <a:gd name="adj2" fmla="val 62500"/>
            </a:avLst>
          </a:prstGeom>
          <a:solidFill>
            <a:schemeClr val="accent2">
              <a:lumMod val="20000"/>
              <a:lumOff val="80000"/>
            </a:schemeClr>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Chiếc hoa gọng vó</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Chẳng mắc lưới vào</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4" name="Google Shape;418;p17">
            <a:extLst>
              <a:ext uri="{FF2B5EF4-FFF2-40B4-BE49-F238E27FC236}">
                <a16:creationId xmlns:a16="http://schemas.microsoft.com/office/drawing/2014/main" id="{FA3E1982-FD48-B357-DBB8-B126F4591027}"/>
              </a:ext>
            </a:extLst>
          </p:cNvPr>
          <p:cNvSpPr/>
          <p:nvPr/>
        </p:nvSpPr>
        <p:spPr>
          <a:xfrm>
            <a:off x="851917" y="3003611"/>
            <a:ext cx="2921797" cy="1153088"/>
          </a:xfrm>
          <a:prstGeom prst="wedgeRectCallout">
            <a:avLst>
              <a:gd name="adj1" fmla="val -20833"/>
              <a:gd name="adj2" fmla="val 62500"/>
            </a:avLst>
          </a:prstGeom>
          <a:solidFill>
            <a:schemeClr val="accent2">
              <a:lumMod val="20000"/>
              <a:lumOff val="80000"/>
            </a:schemeClr>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D202C"/>
                </a:solidFill>
                <a:effectLst/>
                <a:uLnTx/>
                <a:uFillTx/>
                <a:latin typeface="UTM Avo" panose="02040603050506020204" pitchFamily="18"/>
                <a:cs typeface="Arial"/>
                <a:sym typeface="Arial"/>
              </a:rPr>
              <a:t>Gọi là bánh xe</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D202C"/>
                </a:solidFill>
                <a:effectLst/>
                <a:uLnTx/>
                <a:uFillTx/>
                <a:latin typeface="UTM Avo" panose="02040603050506020204" pitchFamily="18"/>
                <a:cs typeface="Arial"/>
                <a:sym typeface="Arial"/>
              </a:rPr>
              <a:t>Mà không ăn được</a:t>
            </a:r>
            <a:endParaRPr kumimoji="0" sz="2000" b="0" i="0" u="none" strike="noStrike" kern="0" cap="none" spc="0" normalizeH="0" baseline="0" noProof="0" dirty="0">
              <a:ln>
                <a:noFill/>
              </a:ln>
              <a:solidFill>
                <a:srgbClr val="0D202C"/>
              </a:solidFill>
              <a:effectLst/>
              <a:uLnTx/>
              <a:uFillTx/>
              <a:latin typeface="UTM Avo" panose="02040603050506020204" pitchFamily="18"/>
              <a:cs typeface="Arial"/>
              <a:sym typeface="Arial"/>
            </a:endParaRPr>
          </a:p>
        </p:txBody>
      </p:sp>
      <p:sp>
        <p:nvSpPr>
          <p:cNvPr id="25" name="Google Shape;419;p17">
            <a:extLst>
              <a:ext uri="{FF2B5EF4-FFF2-40B4-BE49-F238E27FC236}">
                <a16:creationId xmlns:a16="http://schemas.microsoft.com/office/drawing/2014/main" id="{BE49C0DD-7A63-5FD5-CDB6-12F94377CB2E}"/>
              </a:ext>
            </a:extLst>
          </p:cNvPr>
          <p:cNvSpPr/>
          <p:nvPr/>
        </p:nvSpPr>
        <p:spPr>
          <a:xfrm>
            <a:off x="4528457" y="3003611"/>
            <a:ext cx="3135085" cy="1153088"/>
          </a:xfrm>
          <a:prstGeom prst="wedgeRectCallout">
            <a:avLst>
              <a:gd name="adj1" fmla="val -20833"/>
              <a:gd name="adj2" fmla="val 62500"/>
            </a:avLst>
          </a:prstGeom>
          <a:solidFill>
            <a:schemeClr val="accent2">
              <a:lumMod val="20000"/>
              <a:lumOff val="80000"/>
            </a:schemeClr>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D202C"/>
                </a:solidFill>
                <a:effectLst/>
                <a:uLnTx/>
                <a:uFillTx/>
                <a:latin typeface="UTM Avo" panose="02040603050506020204" pitchFamily="18"/>
                <a:cs typeface="Arial"/>
                <a:sym typeface="Arial"/>
              </a:rPr>
              <a:t>Gọi là cây bút</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D202C"/>
                </a:solidFill>
                <a:effectLst/>
                <a:uLnTx/>
                <a:uFillTx/>
                <a:latin typeface="UTM Avo" panose="02040603050506020204" pitchFamily="18"/>
                <a:cs typeface="Arial"/>
                <a:sym typeface="Arial"/>
              </a:rPr>
              <a:t>Sao chẳng thấy cành</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26" name="Google Shape;420;p17">
            <a:extLst>
              <a:ext uri="{FF2B5EF4-FFF2-40B4-BE49-F238E27FC236}">
                <a16:creationId xmlns:a16="http://schemas.microsoft.com/office/drawing/2014/main" id="{0ACE6549-2D95-B2DD-AB88-5B4730540A9F}"/>
              </a:ext>
            </a:extLst>
          </p:cNvPr>
          <p:cNvSpPr/>
          <p:nvPr/>
        </p:nvSpPr>
        <p:spPr>
          <a:xfrm>
            <a:off x="2576762" y="4517674"/>
            <a:ext cx="3331428" cy="2340326"/>
          </a:xfrm>
          <a:custGeom>
            <a:avLst/>
            <a:gdLst/>
            <a:ahLst/>
            <a:cxnLst/>
            <a:rect l="l" t="t" r="r" b="b"/>
            <a:pathLst>
              <a:path w="1425193" h="1001198" extrusionOk="0">
                <a:moveTo>
                  <a:pt x="0" y="0"/>
                </a:moveTo>
                <a:lnTo>
                  <a:pt x="1425193" y="0"/>
                </a:lnTo>
                <a:lnTo>
                  <a:pt x="1425193" y="1001198"/>
                </a:lnTo>
                <a:lnTo>
                  <a:pt x="0" y="1001198"/>
                </a:lnTo>
                <a:lnTo>
                  <a:pt x="0" y="0"/>
                </a:lnTo>
                <a:close/>
              </a:path>
            </a:pathLst>
          </a:custGeom>
          <a:blipFill rotWithShape="1">
            <a:blip r:embed="rId3">
              <a:alphaModFix/>
            </a:blip>
            <a:stretch>
              <a:fillRect/>
            </a:stretch>
          </a:blipFill>
          <a:ln>
            <a:noFill/>
          </a:ln>
        </p:spPr>
        <p:txBody>
          <a:bodyPr/>
          <a:lstStyle/>
          <a:p>
            <a:endParaRPr lang="en-US"/>
          </a:p>
        </p:txBody>
      </p:sp>
      <p:sp>
        <p:nvSpPr>
          <p:cNvPr id="27" name="Google Shape;421;p17">
            <a:extLst>
              <a:ext uri="{FF2B5EF4-FFF2-40B4-BE49-F238E27FC236}">
                <a16:creationId xmlns:a16="http://schemas.microsoft.com/office/drawing/2014/main" id="{3D357113-664A-4F12-8B5C-BA9C0F360947}"/>
              </a:ext>
            </a:extLst>
          </p:cNvPr>
          <p:cNvSpPr/>
          <p:nvPr/>
        </p:nvSpPr>
        <p:spPr>
          <a:xfrm>
            <a:off x="7334758" y="5017693"/>
            <a:ext cx="657567" cy="474605"/>
          </a:xfrm>
          <a:prstGeom prst="wedgeRectCallout">
            <a:avLst>
              <a:gd name="adj1" fmla="val -20020"/>
              <a:gd name="adj2" fmla="val 71992"/>
            </a:avLst>
          </a:prstGeom>
          <a:solidFill>
            <a:srgbClr val="FFFFFF"/>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D202C"/>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4048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oogle Shape;426;p18">
            <a:extLst>
              <a:ext uri="{FF2B5EF4-FFF2-40B4-BE49-F238E27FC236}">
                <a16:creationId xmlns:a16="http://schemas.microsoft.com/office/drawing/2014/main" id="{A16453A7-1711-0759-AAEE-B61BA632C58A}"/>
              </a:ext>
            </a:extLst>
          </p:cNvPr>
          <p:cNvGrpSpPr/>
          <p:nvPr/>
        </p:nvGrpSpPr>
        <p:grpSpPr>
          <a:xfrm>
            <a:off x="463630" y="1675877"/>
            <a:ext cx="11152029" cy="988895"/>
            <a:chOff x="523600" y="719870"/>
            <a:chExt cx="8364022" cy="741671"/>
          </a:xfrm>
        </p:grpSpPr>
        <p:sp>
          <p:nvSpPr>
            <p:cNvPr id="11" name="Google Shape;427;p18">
              <a:extLst>
                <a:ext uri="{FF2B5EF4-FFF2-40B4-BE49-F238E27FC236}">
                  <a16:creationId xmlns:a16="http://schemas.microsoft.com/office/drawing/2014/main" id="{317A2F97-829C-8C6C-40BB-667F4AA3B25B}"/>
                </a:ext>
              </a:extLst>
            </p:cNvPr>
            <p:cNvSpPr/>
            <p:nvPr/>
          </p:nvSpPr>
          <p:spPr>
            <a:xfrm>
              <a:off x="788777" y="946601"/>
              <a:ext cx="8098845"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  Em hãy kể tên một vài sự vật khác có tên gọi "lạ" như trong bài thơ.</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12" name="Google Shape;428;p18">
              <a:extLst>
                <a:ext uri="{FF2B5EF4-FFF2-40B4-BE49-F238E27FC236}">
                  <a16:creationId xmlns:a16="http://schemas.microsoft.com/office/drawing/2014/main" id="{90207627-32DB-F47C-6D3C-8B81359E04B3}"/>
                </a:ext>
              </a:extLst>
            </p:cNvPr>
            <p:cNvSpPr/>
            <p:nvPr/>
          </p:nvSpPr>
          <p:spPr>
            <a:xfrm>
              <a:off x="523600"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4</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
        <p:nvSpPr>
          <p:cNvPr id="13" name="Google Shape;429;p18">
            <a:extLst>
              <a:ext uri="{FF2B5EF4-FFF2-40B4-BE49-F238E27FC236}">
                <a16:creationId xmlns:a16="http://schemas.microsoft.com/office/drawing/2014/main" id="{4D4B0F38-2F66-F5C2-CCF7-84DD384CD1B8}"/>
              </a:ext>
            </a:extLst>
          </p:cNvPr>
          <p:cNvSpPr/>
          <p:nvPr/>
        </p:nvSpPr>
        <p:spPr>
          <a:xfrm>
            <a:off x="463631" y="2844342"/>
            <a:ext cx="5244083" cy="1504050"/>
          </a:xfrm>
          <a:prstGeom prst="wedgeRectCallout">
            <a:avLst>
              <a:gd name="adj1" fmla="val -20833"/>
              <a:gd name="adj2" fmla="val 62500"/>
            </a:avLst>
          </a:prstGeom>
          <a:solidFill>
            <a:schemeClr val="accent2">
              <a:lumMod val="20000"/>
              <a:lumOff val="80000"/>
            </a:schemeClr>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D202C"/>
                </a:solidFill>
                <a:effectLst/>
                <a:uLnTx/>
                <a:uFillTx/>
                <a:latin typeface="UTM Avo" panose="02040603050506020204" pitchFamily="18"/>
                <a:cs typeface="Arial"/>
                <a:sym typeface="Arial"/>
              </a:rPr>
              <a:t>Mũi dao, mũi kéo không ngửi được; miệng giếng, miệng bình không dùng để ăn hay nói được.</a:t>
            </a:r>
            <a:endParaRPr kumimoji="0" sz="20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14" name="Google Shape;430;p18">
            <a:extLst>
              <a:ext uri="{FF2B5EF4-FFF2-40B4-BE49-F238E27FC236}">
                <a16:creationId xmlns:a16="http://schemas.microsoft.com/office/drawing/2014/main" id="{FDD1CC41-9328-0ED3-9664-A0F1FF4B4345}"/>
              </a:ext>
            </a:extLst>
          </p:cNvPr>
          <p:cNvSpPr/>
          <p:nvPr/>
        </p:nvSpPr>
        <p:spPr>
          <a:xfrm>
            <a:off x="6371576" y="2844342"/>
            <a:ext cx="5244083" cy="1504050"/>
          </a:xfrm>
          <a:prstGeom prst="wedgeRectCallout">
            <a:avLst>
              <a:gd name="adj1" fmla="val -20833"/>
              <a:gd name="adj2" fmla="val 62500"/>
            </a:avLst>
          </a:prstGeom>
          <a:solidFill>
            <a:schemeClr val="accent2">
              <a:lumMod val="20000"/>
              <a:lumOff val="80000"/>
            </a:schemeClr>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D202C"/>
                </a:solidFill>
                <a:effectLst/>
                <a:uLnTx/>
                <a:uFillTx/>
                <a:latin typeface="UTM Avo" panose="02040603050506020204" pitchFamily="18"/>
                <a:cs typeface="Arial"/>
                <a:sym typeface="Arial"/>
              </a:rPr>
              <a:t>Mặt bàn, mặt ghế không có mắt mũi; sách có gáy nhưng không có cổ,...</a:t>
            </a:r>
            <a:endParaRPr kumimoji="0" sz="20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pic>
        <p:nvPicPr>
          <p:cNvPr id="15" name="Google Shape;431;p18" descr="Mách ba mẹ bí quyết chuẩn bị đồ dùng cho con vào lớp 1">
            <a:extLst>
              <a:ext uri="{FF2B5EF4-FFF2-40B4-BE49-F238E27FC236}">
                <a16:creationId xmlns:a16="http://schemas.microsoft.com/office/drawing/2014/main" id="{A809E506-1923-67DB-A96B-0030ACB39CC9}"/>
              </a:ext>
            </a:extLst>
          </p:cNvPr>
          <p:cNvPicPr preferRelativeResize="0"/>
          <p:nvPr/>
        </p:nvPicPr>
        <p:blipFill rotWithShape="1">
          <a:blip r:embed="rId3">
            <a:alphaModFix/>
          </a:blip>
          <a:srcRect t="6121" b="4990"/>
          <a:stretch/>
        </p:blipFill>
        <p:spPr>
          <a:xfrm>
            <a:off x="817199" y="4638934"/>
            <a:ext cx="3242872" cy="2161915"/>
          </a:xfrm>
          <a:prstGeom prst="roundRect">
            <a:avLst>
              <a:gd name="adj" fmla="val 16667"/>
            </a:avLst>
          </a:prstGeom>
          <a:noFill/>
          <a:ln>
            <a:noFill/>
          </a:ln>
        </p:spPr>
      </p:pic>
      <p:pic>
        <p:nvPicPr>
          <p:cNvPr id="16" name="Google Shape;432;p18" descr="BGV103G | GGV103G | Bàn ghế giáo viên gỗ tự nhiên">
            <a:extLst>
              <a:ext uri="{FF2B5EF4-FFF2-40B4-BE49-F238E27FC236}">
                <a16:creationId xmlns:a16="http://schemas.microsoft.com/office/drawing/2014/main" id="{5D1A684F-AF57-656F-AE34-75F4935D17EB}"/>
              </a:ext>
            </a:extLst>
          </p:cNvPr>
          <p:cNvPicPr preferRelativeResize="0"/>
          <p:nvPr/>
        </p:nvPicPr>
        <p:blipFill rotWithShape="1">
          <a:blip r:embed="rId4">
            <a:alphaModFix/>
          </a:blip>
          <a:srcRect t="21598" b="17226"/>
          <a:stretch/>
        </p:blipFill>
        <p:spPr>
          <a:xfrm>
            <a:off x="4626255" y="4638934"/>
            <a:ext cx="3533919" cy="2161915"/>
          </a:xfrm>
          <a:prstGeom prst="roundRect">
            <a:avLst>
              <a:gd name="adj" fmla="val 16667"/>
            </a:avLst>
          </a:prstGeom>
          <a:noFill/>
          <a:ln>
            <a:noFill/>
          </a:ln>
        </p:spPr>
      </p:pic>
      <p:pic>
        <p:nvPicPr>
          <p:cNvPr id="17" name="Google Shape;433;p18" descr="Lý do đừng bao giờ sử dụng chai hộp nhựa có ký hiệu 3,6,7 để đựng thực phẩm  | Tin tức Online">
            <a:extLst>
              <a:ext uri="{FF2B5EF4-FFF2-40B4-BE49-F238E27FC236}">
                <a16:creationId xmlns:a16="http://schemas.microsoft.com/office/drawing/2014/main" id="{8D9C25E9-2857-7DD4-088B-D32478EAB923}"/>
              </a:ext>
            </a:extLst>
          </p:cNvPr>
          <p:cNvPicPr preferRelativeResize="0"/>
          <p:nvPr/>
        </p:nvPicPr>
        <p:blipFill rotWithShape="1">
          <a:blip r:embed="rId5">
            <a:alphaModFix/>
          </a:blip>
          <a:srcRect l="13397" r="50000" b="8443"/>
          <a:stretch/>
        </p:blipFill>
        <p:spPr>
          <a:xfrm>
            <a:off x="8726356" y="4638935"/>
            <a:ext cx="2469373" cy="2161915"/>
          </a:xfrm>
          <a:prstGeom prst="roundRect">
            <a:avLst>
              <a:gd name="adj" fmla="val 16667"/>
            </a:avLst>
          </a:prstGeom>
          <a:noFill/>
          <a:ln>
            <a:noFill/>
          </a:ln>
        </p:spPr>
      </p:pic>
    </p:spTree>
    <p:extLst>
      <p:ext uri="{BB962C8B-B14F-4D97-AF65-F5344CB8AC3E}">
        <p14:creationId xmlns:p14="http://schemas.microsoft.com/office/powerpoint/2010/main" val="381269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ppt_w</p:attrName>
                                        </p:attrNameLst>
                                      </p:cBhvr>
                                      <p:tavLst>
                                        <p:tav tm="0">
                                          <p:val>
                                            <p:strVal val="0"/>
                                          </p:val>
                                        </p:tav>
                                        <p:tav tm="100000">
                                          <p:val>
                                            <p:strVal val="#ppt_w"/>
                                          </p:val>
                                        </p:tav>
                                      </p:tavLst>
                                    </p:anim>
                                    <p:anim calcmode="lin" valueType="num">
                                      <p:cBhvr additive="base">
                                        <p:cTn id="23" dur="500"/>
                                        <p:tgtEl>
                                          <p:spTgt spid="15"/>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p:tgtEl>
                                          <p:spTgt spid="16"/>
                                        </p:tgtEl>
                                        <p:attrNameLst>
                                          <p:attrName>ppt_w</p:attrName>
                                        </p:attrNameLst>
                                      </p:cBhvr>
                                      <p:tavLst>
                                        <p:tav tm="0">
                                          <p:val>
                                            <p:strVal val="0"/>
                                          </p:val>
                                        </p:tav>
                                        <p:tav tm="100000">
                                          <p:val>
                                            <p:strVal val="#ppt_w"/>
                                          </p:val>
                                        </p:tav>
                                      </p:tavLst>
                                    </p:anim>
                                    <p:anim calcmode="lin" valueType="num">
                                      <p:cBhvr additive="base">
                                        <p:cTn id="27" dur="500"/>
                                        <p:tgtEl>
                                          <p:spTgt spid="16"/>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ppt_w</p:attrName>
                                        </p:attrNameLst>
                                      </p:cBhvr>
                                      <p:tavLst>
                                        <p:tav tm="0">
                                          <p:val>
                                            <p:strVal val="0"/>
                                          </p:val>
                                        </p:tav>
                                        <p:tav tm="100000">
                                          <p:val>
                                            <p:strVal val="#ppt_w"/>
                                          </p:val>
                                        </p:tav>
                                      </p:tavLst>
                                    </p:anim>
                                    <p:anim calcmode="lin" valueType="num">
                                      <p:cBhvr additive="base">
                                        <p:cTn id="31" dur="500"/>
                                        <p:tgtEl>
                                          <p:spTgt spid="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oogle Shape;426;p18">
            <a:extLst>
              <a:ext uri="{FF2B5EF4-FFF2-40B4-BE49-F238E27FC236}">
                <a16:creationId xmlns:a16="http://schemas.microsoft.com/office/drawing/2014/main" id="{A16453A7-1711-0759-AAEE-B61BA632C58A}"/>
              </a:ext>
            </a:extLst>
          </p:cNvPr>
          <p:cNvGrpSpPr/>
          <p:nvPr/>
        </p:nvGrpSpPr>
        <p:grpSpPr>
          <a:xfrm>
            <a:off x="463630" y="1675877"/>
            <a:ext cx="11152029" cy="988895"/>
            <a:chOff x="523600" y="719870"/>
            <a:chExt cx="8364022" cy="741671"/>
          </a:xfrm>
        </p:grpSpPr>
        <p:sp>
          <p:nvSpPr>
            <p:cNvPr id="11" name="Google Shape;427;p18">
              <a:extLst>
                <a:ext uri="{FF2B5EF4-FFF2-40B4-BE49-F238E27FC236}">
                  <a16:creationId xmlns:a16="http://schemas.microsoft.com/office/drawing/2014/main" id="{317A2F97-829C-8C6C-40BB-667F4AA3B25B}"/>
                </a:ext>
              </a:extLst>
            </p:cNvPr>
            <p:cNvSpPr/>
            <p:nvPr/>
          </p:nvSpPr>
          <p:spPr>
            <a:xfrm>
              <a:off x="788777" y="946601"/>
              <a:ext cx="8098845"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14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  Em hãy kể tên một vài sự vật khác có tên gọi "lạ" như trong bài thơ.</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12" name="Google Shape;428;p18">
              <a:extLst>
                <a:ext uri="{FF2B5EF4-FFF2-40B4-BE49-F238E27FC236}">
                  <a16:creationId xmlns:a16="http://schemas.microsoft.com/office/drawing/2014/main" id="{90207627-32DB-F47C-6D3C-8B81359E04B3}"/>
                </a:ext>
              </a:extLst>
            </p:cNvPr>
            <p:cNvSpPr/>
            <p:nvPr/>
          </p:nvSpPr>
          <p:spPr>
            <a:xfrm>
              <a:off x="523600" y="719870"/>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cs typeface="Arial"/>
                  <a:sym typeface="Arial"/>
                </a:rPr>
                <a:t>4</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
        <p:nvSpPr>
          <p:cNvPr id="3" name="Google Shape;441;p19">
            <a:extLst>
              <a:ext uri="{FF2B5EF4-FFF2-40B4-BE49-F238E27FC236}">
                <a16:creationId xmlns:a16="http://schemas.microsoft.com/office/drawing/2014/main" id="{0BDEE7DC-A63F-3132-4D9B-C85253433ACB}"/>
              </a:ext>
            </a:extLst>
          </p:cNvPr>
          <p:cNvSpPr/>
          <p:nvPr/>
        </p:nvSpPr>
        <p:spPr>
          <a:xfrm>
            <a:off x="749508" y="2967080"/>
            <a:ext cx="10692984" cy="3109870"/>
          </a:xfrm>
          <a:prstGeom prst="wedgeRectCallout">
            <a:avLst>
              <a:gd name="adj1" fmla="val -20833"/>
              <a:gd name="adj2" fmla="val 62500"/>
            </a:avLst>
          </a:prstGeom>
          <a:solidFill>
            <a:schemeClr val="accent2">
              <a:lumMod val="20000"/>
              <a:lumOff val="80000"/>
            </a:schemeClr>
          </a:solidFill>
          <a:ln>
            <a:noFill/>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D202C"/>
                </a:solidFill>
                <a:effectLst/>
                <a:uLnTx/>
                <a:uFillTx/>
                <a:latin typeface="UTM Avo" panose="02040603050506020204" pitchFamily="18"/>
                <a:cs typeface="Arial"/>
                <a:sym typeface="Arial"/>
              </a:rPr>
              <a:t>Người ta gọi tên các bộ phận của sự vật như mũi dao, mũi kéo, mũi thuyền vì các bộ phận này có đặc điểm giống mũi của người hoặc con vật: là bộ phận nhô ra của một vật, hơi nhọn; gọi chân bàn, chân tủ vì các bộ phận này có điểm giống như chân của người hoặc con vật: là bộ phận thấp nhất, dùng để nâng đỡ phần trên của sự vật,...</a:t>
            </a:r>
            <a:endParaRPr kumimoji="0" sz="22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116296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5A8DC3B-6488-BB59-1B19-94517EAFD882}"/>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636283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446;p20">
            <a:extLst>
              <a:ext uri="{FF2B5EF4-FFF2-40B4-BE49-F238E27FC236}">
                <a16:creationId xmlns:a16="http://schemas.microsoft.com/office/drawing/2014/main" id="{E19F8738-8B7B-B727-CED6-542C53B01B7F}"/>
              </a:ext>
            </a:extLst>
          </p:cNvPr>
          <p:cNvGrpSpPr/>
          <p:nvPr/>
        </p:nvGrpSpPr>
        <p:grpSpPr>
          <a:xfrm>
            <a:off x="669175" y="1674733"/>
            <a:ext cx="5426825" cy="5183267"/>
            <a:chOff x="501285" y="1011836"/>
            <a:chExt cx="4325807" cy="4131664"/>
          </a:xfrm>
        </p:grpSpPr>
        <p:sp>
          <p:nvSpPr>
            <p:cNvPr id="4" name="Google Shape;447;p20">
              <a:extLst>
                <a:ext uri="{FF2B5EF4-FFF2-40B4-BE49-F238E27FC236}">
                  <a16:creationId xmlns:a16="http://schemas.microsoft.com/office/drawing/2014/main" id="{961C1D2B-828A-9E34-D3E2-4C835B833DD7}"/>
                </a:ext>
              </a:extLst>
            </p:cNvPr>
            <p:cNvSpPr/>
            <p:nvPr/>
          </p:nvSpPr>
          <p:spPr>
            <a:xfrm>
              <a:off x="501285" y="1011836"/>
              <a:ext cx="4325807" cy="4131664"/>
            </a:xfrm>
            <a:custGeom>
              <a:avLst/>
              <a:gdLst/>
              <a:ahLst/>
              <a:cxnLst/>
              <a:rect l="l" t="t" r="r" b="b"/>
              <a:pathLst>
                <a:path w="1349344" h="1441222" extrusionOk="0">
                  <a:moveTo>
                    <a:pt x="0" y="0"/>
                  </a:moveTo>
                  <a:lnTo>
                    <a:pt x="1349344" y="0"/>
                  </a:lnTo>
                  <a:lnTo>
                    <a:pt x="1349344" y="1441222"/>
                  </a:lnTo>
                  <a:lnTo>
                    <a:pt x="0" y="1441222"/>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448;p20">
              <a:extLst>
                <a:ext uri="{FF2B5EF4-FFF2-40B4-BE49-F238E27FC236}">
                  <a16:creationId xmlns:a16="http://schemas.microsoft.com/office/drawing/2014/main" id="{C7A198C3-4743-6166-0165-D0B786B80358}"/>
                </a:ext>
              </a:extLst>
            </p:cNvPr>
            <p:cNvSpPr txBox="1"/>
            <p:nvPr/>
          </p:nvSpPr>
          <p:spPr>
            <a:xfrm>
              <a:off x="1476528" y="1447279"/>
              <a:ext cx="2960559" cy="1546536"/>
            </a:xfrm>
            <a:prstGeom prst="rect">
              <a:avLst/>
            </a:prstGeom>
            <a:noFill/>
            <a:ln>
              <a:noFill/>
            </a:ln>
          </p:spPr>
          <p:txBody>
            <a:bodyPr spcFirstLastPara="1" wrap="square" lIns="121900" tIns="60933" rIns="121900" bIns="60933" anchor="t" anchorCtr="0">
              <a:spAutoFit/>
            </a:bodyPr>
            <a:lstStyle/>
            <a:p>
              <a:pPr algn="ctr">
                <a:lnSpc>
                  <a:spcPct val="150000"/>
                </a:lnSpc>
              </a:pPr>
              <a:r>
                <a:rPr lang="vi-VN" sz="2800" b="1" i="1">
                  <a:solidFill>
                    <a:schemeClr val="bg1"/>
                  </a:solidFill>
                  <a:latin typeface="UTM Avo" panose="02040603050506020204" pitchFamily="18"/>
                </a:rPr>
                <a:t>Qua bài thơ, tác giả muốn nhắn gửi chúng ta điều gì?</a:t>
              </a:r>
              <a:endParaRPr sz="2800" b="1" i="1">
                <a:solidFill>
                  <a:schemeClr val="bg1"/>
                </a:solidFill>
                <a:latin typeface="UTM Avo" panose="02040603050506020204" pitchFamily="18"/>
              </a:endParaRPr>
            </a:p>
          </p:txBody>
        </p:sp>
      </p:grpSp>
      <p:sp>
        <p:nvSpPr>
          <p:cNvPr id="6" name="Google Shape;449;p20">
            <a:extLst>
              <a:ext uri="{FF2B5EF4-FFF2-40B4-BE49-F238E27FC236}">
                <a16:creationId xmlns:a16="http://schemas.microsoft.com/office/drawing/2014/main" id="{7F58428B-99C5-10C8-C87C-EBD76F0A8E0C}"/>
              </a:ext>
            </a:extLst>
          </p:cNvPr>
          <p:cNvSpPr txBox="1"/>
          <p:nvPr/>
        </p:nvSpPr>
        <p:spPr>
          <a:xfrm>
            <a:off x="6461760" y="1883651"/>
            <a:ext cx="5426825" cy="4001041"/>
          </a:xfrm>
          <a:prstGeom prst="rect">
            <a:avLst/>
          </a:prstGeom>
          <a:noFill/>
          <a:ln>
            <a:noFill/>
          </a:ln>
        </p:spPr>
        <p:txBody>
          <a:bodyPr spcFirstLastPara="1" wrap="square" lIns="121900" tIns="60933" rIns="121900" bIns="60933" anchor="t" anchorCtr="0">
            <a:spAutoFit/>
          </a:bodyPr>
          <a:lstStyle/>
          <a:p>
            <a:pPr algn="just">
              <a:lnSpc>
                <a:spcPct val="150000"/>
              </a:lnSpc>
              <a:buSzPts val="2000"/>
            </a:pPr>
            <a:r>
              <a:rPr lang="vi-VN" sz="2400" dirty="0">
                <a:solidFill>
                  <a:schemeClr val="bg1"/>
                </a:solidFill>
                <a:latin typeface="UTM Avo" panose="02040603050506020204" pitchFamily="18"/>
              </a:rPr>
              <a:t>Qua bài thơ, tác giả muốn nhắn gửi chúng ta: Xung quanh ta có rất nhiều điều thú vị. Hãy quan sát, biết thắc mắc về những sự vật, sự việc rất bình thường để khám phá chúng, tăng thêm hiểu biết về thế giới xung quanh.</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13637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0B0025-8711-EA70-93E6-9F351F9857C2}"/>
              </a:ext>
            </a:extLst>
          </p:cNvPr>
          <p:cNvGrpSpPr/>
          <p:nvPr/>
        </p:nvGrpSpPr>
        <p:grpSpPr>
          <a:xfrm>
            <a:off x="4501082" y="3429000"/>
            <a:ext cx="3189835" cy="1906895"/>
            <a:chOff x="309542" y="967667"/>
            <a:chExt cx="3355405" cy="1906895"/>
          </a:xfrm>
        </p:grpSpPr>
        <p:pic>
          <p:nvPicPr>
            <p:cNvPr id="4" name="Picture 3">
              <a:hlinkClick r:id="rId3"/>
              <a:extLst>
                <a:ext uri="{FF2B5EF4-FFF2-40B4-BE49-F238E27FC236}">
                  <a16:creationId xmlns:a16="http://schemas.microsoft.com/office/drawing/2014/main" id="{6C90A361-C81B-D445-7F82-5A0921AE0E01}"/>
                </a:ext>
              </a:extLst>
            </p:cNvPr>
            <p:cNvPicPr>
              <a:picLocks noChangeAspect="1"/>
            </p:cNvPicPr>
            <p:nvPr/>
          </p:nvPicPr>
          <p:blipFill>
            <a:blip r:embed="rId4">
              <a:extLst>
                <a:ext uri="{28A0092B-C50C-407E-A947-70E740481C1C}">
                  <a14:useLocalDpi xmlns:a14="http://schemas.microsoft.com/office/drawing/2010/main" val="0"/>
                </a:ext>
              </a:extLst>
            </a:blip>
            <a:srcRect l="2618" r="2618"/>
            <a:stretch/>
          </p:blipFill>
          <p:spPr>
            <a:xfrm>
              <a:off x="942935" y="979335"/>
              <a:ext cx="2088617" cy="1895227"/>
            </a:xfrm>
            <a:prstGeom prst="rect">
              <a:avLst/>
            </a:prstGeom>
          </p:spPr>
        </p:pic>
        <p:sp>
          <p:nvSpPr>
            <p:cNvPr id="5" name="TextBox 4">
              <a:extLst>
                <a:ext uri="{FF2B5EF4-FFF2-40B4-BE49-F238E27FC236}">
                  <a16:creationId xmlns:a16="http://schemas.microsoft.com/office/drawing/2014/main" id="{D89ACF29-43D3-E415-29B2-50BC54D7AACF}"/>
                </a:ext>
              </a:extLst>
            </p:cNvPr>
            <p:cNvSpPr txBox="1"/>
            <p:nvPr/>
          </p:nvSpPr>
          <p:spPr>
            <a:xfrm>
              <a:off x="309542" y="967667"/>
              <a:ext cx="335540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vào</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đây</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luyện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tập</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621639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F26B3-2181-50A1-3E29-1F26349E6DA6}"/>
              </a:ext>
            </a:extLst>
          </p:cNvPr>
          <p:cNvSpPr txBox="1"/>
          <p:nvPr/>
        </p:nvSpPr>
        <p:spPr>
          <a:xfrm>
            <a:off x="1038732" y="1502454"/>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a:t>
            </a:r>
            <a:r>
              <a:rPr lang="vi-VN" sz="2400" b="1" kern="0" dirty="0">
                <a:solidFill>
                  <a:schemeClr val="bg1"/>
                </a:solidFill>
                <a:latin typeface="UTM Avo" panose="02040603050506020204" pitchFamily="18"/>
              </a:rPr>
              <a:t>3</a:t>
            </a:r>
            <a:r>
              <a:rPr kumimoji="0" lang="vi-VN" sz="2400" b="1" u="none" strike="noStrike" kern="0" cap="none" spc="0" normalizeH="0" baseline="0" noProof="0" dirty="0">
                <a:ln>
                  <a:noFill/>
                </a:ln>
                <a:solidFill>
                  <a:schemeClr val="bg1"/>
                </a:solidFill>
                <a:effectLst/>
                <a:uLnTx/>
                <a:uFillTx/>
                <a:latin typeface="UTM Avo" panose="02040603050506020204" pitchFamily="18"/>
              </a:rPr>
              <a:t>.</a:t>
            </a:r>
            <a:r>
              <a:rPr kumimoji="0" lang="vi-VN" sz="2400" b="1" u="none" strike="noStrike" kern="0" cap="none" spc="0" normalizeH="0" noProof="0" dirty="0">
                <a:ln>
                  <a:noFill/>
                </a:ln>
                <a:solidFill>
                  <a:schemeClr val="bg1"/>
                </a:solidFill>
                <a:effectLst/>
                <a:uLnTx/>
                <a:uFillTx/>
                <a:latin typeface="UTM Avo" panose="02040603050506020204" pitchFamily="18"/>
              </a:rPr>
              <a:t> </a:t>
            </a:r>
            <a:r>
              <a:rPr lang="vi-VN" sz="2400" b="1" kern="0" dirty="0">
                <a:solidFill>
                  <a:schemeClr val="bg1"/>
                </a:solidFill>
                <a:latin typeface="UTM Avo" panose="02040603050506020204" pitchFamily="18"/>
              </a:rPr>
              <a:t>ĐỌC NÂNG CAO</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9" name="Google Shape;468;p22">
            <a:extLst>
              <a:ext uri="{FF2B5EF4-FFF2-40B4-BE49-F238E27FC236}">
                <a16:creationId xmlns:a16="http://schemas.microsoft.com/office/drawing/2014/main" id="{B82186C8-4249-9E53-ECD7-55D2624B00BB}"/>
              </a:ext>
            </a:extLst>
          </p:cNvPr>
          <p:cNvSpPr txBox="1">
            <a:spLocks/>
          </p:cNvSpPr>
          <p:nvPr/>
        </p:nvSpPr>
        <p:spPr>
          <a:xfrm>
            <a:off x="2402438" y="2187263"/>
            <a:ext cx="313774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Lexend Medium"/>
              <a:buNone/>
              <a:defRPr sz="7066"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9600"/>
              <a:buFont typeface="Lexend Medium"/>
              <a:buNone/>
              <a:defRPr sz="128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9600"/>
              <a:buFont typeface="Lexend Medium"/>
              <a:buNone/>
              <a:tabLst/>
              <a:defRPr/>
            </a:pPr>
            <a:r>
              <a:rPr kumimoji="0" lang="vi-VN" sz="2800" b="1" i="0" u="none" strike="noStrike" kern="0" cap="none" spc="0" normalizeH="0" baseline="0" noProof="0" dirty="0">
                <a:ln>
                  <a:noFill/>
                </a:ln>
                <a:solidFill>
                  <a:srgbClr val="1B4058"/>
                </a:solidFill>
                <a:effectLst/>
                <a:uLnTx/>
                <a:uFillTx/>
                <a:latin typeface="UTM Avo" panose="02040603050506020204" pitchFamily="18"/>
                <a:ea typeface="Arial"/>
                <a:cs typeface="Arial"/>
                <a:sym typeface="Arial"/>
              </a:rPr>
              <a:t>Luyện đọc</a:t>
            </a:r>
            <a:endParaRPr kumimoji="0" lang="vi-VN" sz="5400" b="0" i="0" u="none" strike="noStrike" kern="0" cap="none" spc="0" normalizeH="0" baseline="0" noProof="0" dirty="0">
              <a:ln>
                <a:noFill/>
              </a:ln>
              <a:solidFill>
                <a:srgbClr val="1B4058"/>
              </a:solidFill>
              <a:effectLst/>
              <a:uLnTx/>
              <a:uFillTx/>
              <a:latin typeface="UTM Avo" panose="02040603050506020204" pitchFamily="18"/>
              <a:sym typeface="Lexend Medium"/>
            </a:endParaRPr>
          </a:p>
        </p:txBody>
      </p:sp>
      <p:sp>
        <p:nvSpPr>
          <p:cNvPr id="10" name="Google Shape;469;p22">
            <a:extLst>
              <a:ext uri="{FF2B5EF4-FFF2-40B4-BE49-F238E27FC236}">
                <a16:creationId xmlns:a16="http://schemas.microsoft.com/office/drawing/2014/main" id="{A8C49AEC-BAC4-C638-E26F-05BA1BFF6F34}"/>
              </a:ext>
            </a:extLst>
          </p:cNvPr>
          <p:cNvSpPr/>
          <p:nvPr/>
        </p:nvSpPr>
        <p:spPr>
          <a:xfrm>
            <a:off x="1477945" y="3061284"/>
            <a:ext cx="4986728" cy="3439749"/>
          </a:xfrm>
          <a:prstGeom prst="wedgeRectCallout">
            <a:avLst>
              <a:gd name="adj1" fmla="val -20174"/>
              <a:gd name="adj2" fmla="val 56944"/>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288000" anchor="t"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Luyện tập, chú ý cách ngắt nghỉ ở giữa các câu; nhấn mạnh các từ ngữ quan trọng (thể hiện sự tò mò, thích thú khi phát hiện ra những điều mới lạ của nhân vật "</a:t>
            </a: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tôi")</a:t>
            </a:r>
            <a:r>
              <a:rPr kumimoji="0" lang="en-US" sz="2400" b="0" i="0" u="none" strike="noStrike" kern="0" cap="none" spc="0" normalizeH="0" baseline="0" noProof="0">
                <a:ln>
                  <a:noFill/>
                </a:ln>
                <a:solidFill>
                  <a:srgbClr val="000000"/>
                </a:solidFill>
                <a:effectLst/>
                <a:uLnTx/>
                <a:uFillTx/>
                <a:latin typeface="UTM Avo" panose="02040603050506020204" pitchFamily="18"/>
                <a:cs typeface="Arial"/>
                <a:sym typeface="Arial"/>
              </a:rPr>
              <a:t>.</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11" name="Google Shape;470;p22">
            <a:extLst>
              <a:ext uri="{FF2B5EF4-FFF2-40B4-BE49-F238E27FC236}">
                <a16:creationId xmlns:a16="http://schemas.microsoft.com/office/drawing/2014/main" id="{176EDCF9-9D6B-0D91-1537-75526EC48EF3}"/>
              </a:ext>
            </a:extLst>
          </p:cNvPr>
          <p:cNvSpPr/>
          <p:nvPr/>
        </p:nvSpPr>
        <p:spPr>
          <a:xfrm>
            <a:off x="7754898" y="2419350"/>
            <a:ext cx="2829637" cy="4438650"/>
          </a:xfrm>
          <a:custGeom>
            <a:avLst/>
            <a:gdLst/>
            <a:ahLst/>
            <a:cxnLst/>
            <a:rect l="l" t="t" r="r" b="b"/>
            <a:pathLst>
              <a:path w="835518" h="1310617" extrusionOk="0">
                <a:moveTo>
                  <a:pt x="0" y="0"/>
                </a:moveTo>
                <a:lnTo>
                  <a:pt x="835519" y="0"/>
                </a:lnTo>
                <a:lnTo>
                  <a:pt x="835519" y="1310617"/>
                </a:lnTo>
                <a:lnTo>
                  <a:pt x="0" y="1310617"/>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75;p23">
            <a:extLst>
              <a:ext uri="{FF2B5EF4-FFF2-40B4-BE49-F238E27FC236}">
                <a16:creationId xmlns:a16="http://schemas.microsoft.com/office/drawing/2014/main" id="{40E6A7D7-116C-B6F2-0C4F-00630622920F}"/>
              </a:ext>
            </a:extLst>
          </p:cNvPr>
          <p:cNvSpPr txBox="1">
            <a:spLocks/>
          </p:cNvSpPr>
          <p:nvPr/>
        </p:nvSpPr>
        <p:spPr>
          <a:xfrm>
            <a:off x="4476125" y="1558252"/>
            <a:ext cx="313774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4667"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r>
              <a:rPr lang="vi-VN" sz="3200" b="1" kern="0">
                <a:latin typeface="UTM Avo" panose="02040603050506020204" pitchFamily="18"/>
                <a:ea typeface="Arial"/>
                <a:cs typeface="Arial"/>
                <a:sym typeface="Arial"/>
              </a:rPr>
              <a:t>Luyện đọc</a:t>
            </a:r>
          </a:p>
        </p:txBody>
      </p:sp>
      <p:sp>
        <p:nvSpPr>
          <p:cNvPr id="8" name="Google Shape;476;p23">
            <a:extLst>
              <a:ext uri="{FF2B5EF4-FFF2-40B4-BE49-F238E27FC236}">
                <a16:creationId xmlns:a16="http://schemas.microsoft.com/office/drawing/2014/main" id="{50A62642-2014-81D1-BFFB-078C1EF0E88F}"/>
              </a:ext>
            </a:extLst>
          </p:cNvPr>
          <p:cNvSpPr/>
          <p:nvPr/>
        </p:nvSpPr>
        <p:spPr>
          <a:xfrm>
            <a:off x="665923" y="2533932"/>
            <a:ext cx="3366321" cy="2690484"/>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92000" tIns="60933" rIns="121900" bIns="288000" anchor="ctr" anchorCtr="0">
            <a:no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Lẳng lặng mà nghe</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Những lời tôi đặt</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Toàn là chuyện thật</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Chẳng phải đùa đâu.</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2" name="Google Shape;477;p23">
            <a:extLst>
              <a:ext uri="{FF2B5EF4-FFF2-40B4-BE49-F238E27FC236}">
                <a16:creationId xmlns:a16="http://schemas.microsoft.com/office/drawing/2014/main" id="{3115D842-A758-1407-BD7D-CA3269734107}"/>
              </a:ext>
            </a:extLst>
          </p:cNvPr>
          <p:cNvSpPr/>
          <p:nvPr/>
        </p:nvSpPr>
        <p:spPr>
          <a:xfrm>
            <a:off x="4523721" y="2533932"/>
            <a:ext cx="3042548" cy="2690484"/>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92000" tIns="60933" rIns="121900" bIns="288000" anchor="ctr" anchorCtr="0">
            <a:no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Cái chai không đầu</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Mà sao có cổ</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Bảo rằng ngọn gió</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Thì gốc ở đâu</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3" name="Google Shape;478;p23">
            <a:extLst>
              <a:ext uri="{FF2B5EF4-FFF2-40B4-BE49-F238E27FC236}">
                <a16:creationId xmlns:a16="http://schemas.microsoft.com/office/drawing/2014/main" id="{C1AF8380-F7E4-31B6-1419-0351BCFE0B26}"/>
              </a:ext>
            </a:extLst>
          </p:cNvPr>
          <p:cNvSpPr/>
          <p:nvPr/>
        </p:nvSpPr>
        <p:spPr>
          <a:xfrm>
            <a:off x="8262599" y="2533932"/>
            <a:ext cx="3404032" cy="4004434"/>
          </a:xfrm>
          <a:prstGeom prst="wedgeRectCallout">
            <a:avLst>
              <a:gd name="adj1" fmla="val -19878"/>
              <a:gd name="adj2" fmla="val 55727"/>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336000" tIns="60933" rIns="121900" bIns="288000" anchor="ctr" anchorCtr="0">
            <a:no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Mũi thuyền rẽ nước </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Thì ngửi cái gì </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Cái ấm không nghe</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Sao tai lại mọc</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Răng của chiếc cào</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 </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Làm sao nhai được</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Ở trong chiếc bút</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202C"/>
                </a:solidFill>
                <a:effectLst/>
                <a:uLnTx/>
                <a:uFillTx/>
                <a:latin typeface="UTM Avo" panose="02040603050506020204" pitchFamily="18"/>
                <a:cs typeface="Arial"/>
                <a:sym typeface="Arial"/>
              </a:rPr>
              <a:t>Lại có ruột gà</a:t>
            </a:r>
            <a:r>
              <a:rPr kumimoji="0" lang="vi-VN" sz="2000" b="1" i="0" u="none" strike="noStrike" kern="0" cap="none" spc="0" normalizeH="0" baseline="0" noProof="0">
                <a:ln>
                  <a:noFill/>
                </a:ln>
                <a:solidFill>
                  <a:srgbClr val="FF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163124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Google Shape;484;p26">
            <a:extLst>
              <a:ext uri="{FF2B5EF4-FFF2-40B4-BE49-F238E27FC236}">
                <a16:creationId xmlns:a16="http://schemas.microsoft.com/office/drawing/2014/main" id="{D5F4D950-19C0-589D-7080-FB29E074B9FA}"/>
              </a:ext>
            </a:extLst>
          </p:cNvPr>
          <p:cNvPicPr preferRelativeResize="0"/>
          <p:nvPr/>
        </p:nvPicPr>
        <p:blipFill rotWithShape="1">
          <a:blip r:embed="rId3">
            <a:alphaModFix/>
          </a:blip>
          <a:srcRect/>
          <a:stretch/>
        </p:blipFill>
        <p:spPr>
          <a:xfrm rot="-4">
            <a:off x="7189511" y="2231191"/>
            <a:ext cx="3665467" cy="4812067"/>
          </a:xfrm>
          <a:prstGeom prst="rect">
            <a:avLst/>
          </a:prstGeom>
          <a:noFill/>
          <a:ln>
            <a:noFill/>
          </a:ln>
        </p:spPr>
      </p:pic>
      <p:pic>
        <p:nvPicPr>
          <p:cNvPr id="20" name="Google Shape;485;p26">
            <a:extLst>
              <a:ext uri="{FF2B5EF4-FFF2-40B4-BE49-F238E27FC236}">
                <a16:creationId xmlns:a16="http://schemas.microsoft.com/office/drawing/2014/main" id="{E5D6692C-BCC7-C040-C293-2D1FE809A2FC}"/>
              </a:ext>
            </a:extLst>
          </p:cNvPr>
          <p:cNvPicPr preferRelativeResize="0">
            <a:picLocks/>
          </p:cNvPicPr>
          <p:nvPr/>
        </p:nvPicPr>
        <p:blipFill rotWithShape="1">
          <a:blip r:embed="rId4">
            <a:alphaModFix/>
          </a:blip>
          <a:srcRect l="16622" r="16622"/>
          <a:stretch/>
        </p:blipFill>
        <p:spPr>
          <a:xfrm>
            <a:off x="7580577" y="2429350"/>
            <a:ext cx="3180400" cy="3180400"/>
          </a:xfrm>
          <a:prstGeom prst="ellipse">
            <a:avLst/>
          </a:prstGeom>
          <a:noFill/>
          <a:ln>
            <a:noFill/>
          </a:ln>
        </p:spPr>
      </p:pic>
      <p:sp>
        <p:nvSpPr>
          <p:cNvPr id="21" name="Google Shape;486;p26">
            <a:extLst>
              <a:ext uri="{FF2B5EF4-FFF2-40B4-BE49-F238E27FC236}">
                <a16:creationId xmlns:a16="http://schemas.microsoft.com/office/drawing/2014/main" id="{7480DDF0-DB1A-0870-857F-E45AE763E8F1}"/>
              </a:ext>
            </a:extLst>
          </p:cNvPr>
          <p:cNvSpPr/>
          <p:nvPr/>
        </p:nvSpPr>
        <p:spPr>
          <a:xfrm>
            <a:off x="11219735" y="3367202"/>
            <a:ext cx="83600" cy="83600"/>
          </a:xfrm>
          <a:prstGeom prst="ellipse">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2" name="Google Shape;487;p26">
            <a:extLst>
              <a:ext uri="{FF2B5EF4-FFF2-40B4-BE49-F238E27FC236}">
                <a16:creationId xmlns:a16="http://schemas.microsoft.com/office/drawing/2014/main" id="{DF8703C0-C69B-300C-477D-D63E0AFEE319}"/>
              </a:ext>
            </a:extLst>
          </p:cNvPr>
          <p:cNvSpPr/>
          <p:nvPr/>
        </p:nvSpPr>
        <p:spPr>
          <a:xfrm rot="-4373836">
            <a:off x="10251460" y="5815310"/>
            <a:ext cx="201301" cy="174481"/>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3" name="Google Shape;488;p26">
            <a:extLst>
              <a:ext uri="{FF2B5EF4-FFF2-40B4-BE49-F238E27FC236}">
                <a16:creationId xmlns:a16="http://schemas.microsoft.com/office/drawing/2014/main" id="{FD65B8A9-74CF-F9F6-B74A-6D1D8A01CDFA}"/>
              </a:ext>
            </a:extLst>
          </p:cNvPr>
          <p:cNvSpPr/>
          <p:nvPr/>
        </p:nvSpPr>
        <p:spPr>
          <a:xfrm>
            <a:off x="10352111" y="4622841"/>
            <a:ext cx="157600" cy="157600"/>
          </a:xfrm>
          <a:prstGeom prst="ellipse">
            <a:avLst/>
          </a:prstGeom>
          <a:noFill/>
          <a:ln w="19050"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4" name="Google Shape;491;p26">
            <a:extLst>
              <a:ext uri="{FF2B5EF4-FFF2-40B4-BE49-F238E27FC236}">
                <a16:creationId xmlns:a16="http://schemas.microsoft.com/office/drawing/2014/main" id="{77BD1FA7-AC5E-5AE2-05B9-95096F54DB04}"/>
              </a:ext>
            </a:extLst>
          </p:cNvPr>
          <p:cNvSpPr/>
          <p:nvPr/>
        </p:nvSpPr>
        <p:spPr>
          <a:xfrm rot="-4373836">
            <a:off x="10225718" y="3700471"/>
            <a:ext cx="201301" cy="174481"/>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5" name="Google Shape;492;p26">
            <a:extLst>
              <a:ext uri="{FF2B5EF4-FFF2-40B4-BE49-F238E27FC236}">
                <a16:creationId xmlns:a16="http://schemas.microsoft.com/office/drawing/2014/main" id="{8315FE3E-1363-5476-19AA-BDD6091F8342}"/>
              </a:ext>
            </a:extLst>
          </p:cNvPr>
          <p:cNvSpPr/>
          <p:nvPr/>
        </p:nvSpPr>
        <p:spPr>
          <a:xfrm>
            <a:off x="9834176" y="2853750"/>
            <a:ext cx="83600" cy="83600"/>
          </a:xfrm>
          <a:prstGeom prst="ellipse">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6" name="Google Shape;494;p26">
            <a:extLst>
              <a:ext uri="{FF2B5EF4-FFF2-40B4-BE49-F238E27FC236}">
                <a16:creationId xmlns:a16="http://schemas.microsoft.com/office/drawing/2014/main" id="{19828FCD-6C23-50A3-C1D8-E86F589B534F}"/>
              </a:ext>
            </a:extLst>
          </p:cNvPr>
          <p:cNvSpPr/>
          <p:nvPr/>
        </p:nvSpPr>
        <p:spPr>
          <a:xfrm>
            <a:off x="1431023" y="2062709"/>
            <a:ext cx="5120803" cy="1825148"/>
          </a:xfrm>
          <a:prstGeom prst="wedgeRectCallout">
            <a:avLst>
              <a:gd name="adj1" fmla="val -20174"/>
              <a:gd name="adj2" fmla="val 56944"/>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288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D202C"/>
                </a:solidFill>
                <a:effectLst/>
                <a:uLnTx/>
                <a:uFillTx/>
                <a:latin typeface="UTM Avo" panose="02040603050506020204" pitchFamily="18"/>
                <a:cs typeface="Arial"/>
                <a:sym typeface="Arial"/>
              </a:rPr>
              <a:t>Hoàn thành </a:t>
            </a:r>
            <a:r>
              <a:rPr kumimoji="0" lang="vi-VN" sz="2400" b="1" i="0" u="none" strike="noStrike" kern="0" cap="none" spc="0" normalizeH="0" baseline="0" noProof="0">
                <a:ln>
                  <a:noFill/>
                </a:ln>
                <a:solidFill>
                  <a:srgbClr val="0D202C"/>
                </a:solidFill>
                <a:effectLst/>
                <a:uLnTx/>
                <a:uFillTx/>
                <a:latin typeface="UTM Avo" panose="02040603050506020204" pitchFamily="18"/>
                <a:cs typeface="Arial"/>
                <a:sym typeface="Arial"/>
              </a:rPr>
              <a:t>Tự đọc sách báo</a:t>
            </a:r>
            <a:endParaRPr kumimoji="0" sz="2489" b="1"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7" name="Google Shape;495;p26">
            <a:extLst>
              <a:ext uri="{FF2B5EF4-FFF2-40B4-BE49-F238E27FC236}">
                <a16:creationId xmlns:a16="http://schemas.microsoft.com/office/drawing/2014/main" id="{9BE2CBFF-9126-FB52-0D4D-5D7BCF259E35}"/>
              </a:ext>
            </a:extLst>
          </p:cNvPr>
          <p:cNvSpPr/>
          <p:nvPr/>
        </p:nvSpPr>
        <p:spPr>
          <a:xfrm>
            <a:off x="1431023" y="4383849"/>
            <a:ext cx="5120803" cy="1825148"/>
          </a:xfrm>
          <a:prstGeom prst="wedgeRectCallout">
            <a:avLst>
              <a:gd name="adj1" fmla="val -20174"/>
              <a:gd name="adj2" fmla="val 56944"/>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288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u="none" strike="noStrike" kern="0" cap="none" spc="0" normalizeH="0" baseline="0" noProof="0">
                <a:ln>
                  <a:noFill/>
                </a:ln>
                <a:solidFill>
                  <a:srgbClr val="0D202C"/>
                </a:solidFill>
                <a:effectLst/>
                <a:uLnTx/>
                <a:uFillTx/>
                <a:latin typeface="UTM Avo" panose="02040603050506020204" pitchFamily="18"/>
                <a:cs typeface="Arial"/>
                <a:sym typeface="Arial"/>
              </a:rPr>
              <a:t>Chuẩn bị bài mới: </a:t>
            </a:r>
            <a:endParaRPr kumimoji="0" sz="2489" b="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u="none" strike="noStrike" kern="0" cap="none" spc="0" normalizeH="0" baseline="0" noProof="0">
                <a:ln>
                  <a:noFill/>
                </a:ln>
                <a:solidFill>
                  <a:srgbClr val="0D202C"/>
                </a:solidFill>
                <a:effectLst/>
                <a:uLnTx/>
                <a:uFillTx/>
                <a:latin typeface="UTM Avo" panose="02040603050506020204" pitchFamily="18"/>
                <a:cs typeface="Arial"/>
                <a:sym typeface="Arial"/>
              </a:rPr>
              <a:t>Viết 1 – Viết hướng dẫn </a:t>
            </a:r>
            <a:endParaRPr kumimoji="0" sz="2489" b="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u="none" strike="noStrike" kern="0" cap="none" spc="0" normalizeH="0" baseline="0" noProof="0">
                <a:ln>
                  <a:noFill/>
                </a:ln>
                <a:solidFill>
                  <a:srgbClr val="0D202C"/>
                </a:solidFill>
                <a:effectLst/>
                <a:uLnTx/>
                <a:uFillTx/>
                <a:latin typeface="UTM Avo" panose="02040603050506020204" pitchFamily="18"/>
                <a:cs typeface="Arial"/>
                <a:sym typeface="Arial"/>
              </a:rPr>
              <a:t>sử dụng một sản phẩm</a:t>
            </a:r>
            <a:endParaRPr kumimoji="0" sz="2489" b="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500;p24">
            <a:extLst>
              <a:ext uri="{FF2B5EF4-FFF2-40B4-BE49-F238E27FC236}">
                <a16:creationId xmlns:a16="http://schemas.microsoft.com/office/drawing/2014/main" id="{EB6DAB44-DB4D-81A7-7755-905DE4886A66}"/>
              </a:ext>
            </a:extLst>
          </p:cNvPr>
          <p:cNvSpPr txBox="1">
            <a:spLocks/>
          </p:cNvSpPr>
          <p:nvPr/>
        </p:nvSpPr>
        <p:spPr>
          <a:xfrm>
            <a:off x="1109371" y="1596729"/>
            <a:ext cx="9973256" cy="763600"/>
          </a:xfrm>
          <a:prstGeom prst="rect">
            <a:avLst/>
          </a:prstGeom>
          <a:noFill/>
          <a:ln>
            <a:noFill/>
          </a:ln>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a:solidFill>
                  <a:schemeClr val="bg1"/>
                </a:solidFill>
                <a:latin typeface="UTM Avo" panose="02040603050506020204" pitchFamily="18"/>
                <a:ea typeface="Arial"/>
                <a:cs typeface="Arial"/>
                <a:sym typeface="Arial"/>
              </a:rPr>
              <a:t>TỰ ĐỌC SÁCH BÁO (NHIỆM VỤ Ở NHÀ)</a:t>
            </a:r>
            <a:endParaRPr lang="vi-VN" sz="3200">
              <a:solidFill>
                <a:schemeClr val="bg1"/>
              </a:solidFill>
              <a:latin typeface="UTM Avo" panose="02040603050506020204" pitchFamily="18"/>
            </a:endParaRPr>
          </a:p>
        </p:txBody>
      </p:sp>
      <p:sp>
        <p:nvSpPr>
          <p:cNvPr id="6" name="Google Shape;501;p24">
            <a:extLst>
              <a:ext uri="{FF2B5EF4-FFF2-40B4-BE49-F238E27FC236}">
                <a16:creationId xmlns:a16="http://schemas.microsoft.com/office/drawing/2014/main" id="{2D66848E-ADF0-EA7C-98F9-7CFD0F6D6667}"/>
              </a:ext>
            </a:extLst>
          </p:cNvPr>
          <p:cNvSpPr/>
          <p:nvPr/>
        </p:nvSpPr>
        <p:spPr>
          <a:xfrm>
            <a:off x="2209689" y="2379379"/>
            <a:ext cx="7772621" cy="878172"/>
          </a:xfrm>
          <a:prstGeom prst="wedgeRectCallout">
            <a:avLst>
              <a:gd name="adj1" fmla="val -19878"/>
              <a:gd name="adj2" fmla="val 62395"/>
            </a:avLst>
          </a:prstGeom>
          <a:solidFill>
            <a:schemeClr val="accent2">
              <a:lumMod val="20000"/>
              <a:lumOff val="80000"/>
            </a:schemeClr>
          </a:solidFill>
          <a:ln w="381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6000" tIns="60933" rIns="121900" bIns="48000" anchor="ctr" anchorCtr="0">
            <a:noAutofit/>
          </a:bodyPr>
          <a:lstStyle/>
          <a:p>
            <a:pPr algn="ctr"/>
            <a:r>
              <a:rPr lang="vi-VN" sz="2400" b="1" dirty="0">
                <a:solidFill>
                  <a:schemeClr val="bg1"/>
                </a:solidFill>
                <a:latin typeface="UTM Avo" panose="02040603050506020204" pitchFamily="18"/>
              </a:rPr>
              <a:t>1. Tự đọc sách báo ở nhà theo yêu cầu</a:t>
            </a:r>
            <a:endParaRPr sz="2400" b="1" dirty="0">
              <a:solidFill>
                <a:schemeClr val="bg1"/>
              </a:solidFill>
              <a:latin typeface="UTM Avo" panose="02040603050506020204" pitchFamily="18"/>
            </a:endParaRPr>
          </a:p>
        </p:txBody>
      </p:sp>
      <p:graphicFrame>
        <p:nvGraphicFramePr>
          <p:cNvPr id="7" name="Google Shape;502;p24">
            <a:extLst>
              <a:ext uri="{FF2B5EF4-FFF2-40B4-BE49-F238E27FC236}">
                <a16:creationId xmlns:a16="http://schemas.microsoft.com/office/drawing/2014/main" id="{30F4BE82-1CDC-634C-416C-60B76279F415}"/>
              </a:ext>
            </a:extLst>
          </p:cNvPr>
          <p:cNvGraphicFramePr/>
          <p:nvPr>
            <p:extLst>
              <p:ext uri="{D42A27DB-BD31-4B8C-83A1-F6EECF244321}">
                <p14:modId xmlns:p14="http://schemas.microsoft.com/office/powerpoint/2010/main" val="336970521"/>
              </p:ext>
            </p:extLst>
          </p:nvPr>
        </p:nvGraphicFramePr>
        <p:xfrm>
          <a:off x="839450" y="3619499"/>
          <a:ext cx="10513100" cy="2956505"/>
        </p:xfrm>
        <a:graphic>
          <a:graphicData uri="http://schemas.openxmlformats.org/drawingml/2006/table">
            <a:tbl>
              <a:tblPr firstRow="1" bandRow="1">
                <a:noFill/>
              </a:tblPr>
              <a:tblGrid>
                <a:gridCol w="2588300">
                  <a:extLst>
                    <a:ext uri="{9D8B030D-6E8A-4147-A177-3AD203B41FA5}">
                      <a16:colId xmlns:a16="http://schemas.microsoft.com/office/drawing/2014/main" val="20000"/>
                    </a:ext>
                  </a:extLst>
                </a:gridCol>
                <a:gridCol w="2738200">
                  <a:extLst>
                    <a:ext uri="{9D8B030D-6E8A-4147-A177-3AD203B41FA5}">
                      <a16:colId xmlns:a16="http://schemas.microsoft.com/office/drawing/2014/main" val="20001"/>
                    </a:ext>
                  </a:extLst>
                </a:gridCol>
                <a:gridCol w="5186600">
                  <a:extLst>
                    <a:ext uri="{9D8B030D-6E8A-4147-A177-3AD203B41FA5}">
                      <a16:colId xmlns:a16="http://schemas.microsoft.com/office/drawing/2014/main" val="20002"/>
                    </a:ext>
                  </a:extLst>
                </a:gridCol>
              </a:tblGrid>
              <a:tr h="848347">
                <a:tc>
                  <a:txBody>
                    <a:bodyPr/>
                    <a:lstStyle/>
                    <a:p>
                      <a:pPr marL="0" marR="0" lvl="0" indent="0" algn="ctr" rtl="0">
                        <a:lnSpc>
                          <a:spcPct val="100000"/>
                        </a:lnSpc>
                        <a:spcBef>
                          <a:spcPts val="0"/>
                        </a:spcBef>
                        <a:spcAft>
                          <a:spcPts val="0"/>
                        </a:spcAft>
                        <a:buNone/>
                      </a:pPr>
                      <a:r>
                        <a:rPr lang="vi-VN" sz="2000" u="none" strike="noStrike" cap="none" dirty="0">
                          <a:solidFill>
                            <a:srgbClr val="0D202C"/>
                          </a:solidFill>
                          <a:latin typeface="UTM Avo" panose="02040603050506020204" pitchFamily="18"/>
                          <a:ea typeface="Arial"/>
                          <a:cs typeface="Arial"/>
                          <a:sym typeface="Arial"/>
                        </a:rPr>
                        <a:t>Về nội dung</a:t>
                      </a:r>
                      <a:endParaRPr sz="2000" dirty="0">
                        <a:latin typeface="UTM Avo" panose="02040603050506020204" pitchFamily="18"/>
                      </a:endParaRPr>
                    </a:p>
                  </a:txBody>
                  <a:tcPr marL="121933" marR="121933" marT="60967" marB="60967"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DBFDB"/>
                    </a:solidFill>
                  </a:tcPr>
                </a:tc>
                <a:tc>
                  <a:txBody>
                    <a:bodyPr/>
                    <a:lstStyle/>
                    <a:p>
                      <a:pPr marL="0" marR="0" lvl="0" indent="0" algn="ctr" rtl="0">
                        <a:lnSpc>
                          <a:spcPct val="100000"/>
                        </a:lnSpc>
                        <a:spcBef>
                          <a:spcPts val="0"/>
                        </a:spcBef>
                        <a:spcAft>
                          <a:spcPts val="0"/>
                        </a:spcAft>
                        <a:buNone/>
                      </a:pPr>
                      <a:r>
                        <a:rPr lang="vi-VN" sz="2000" u="none" strike="noStrike" cap="none">
                          <a:solidFill>
                            <a:srgbClr val="0D202C"/>
                          </a:solidFill>
                          <a:latin typeface="UTM Avo" panose="02040603050506020204" pitchFamily="18"/>
                          <a:ea typeface="Arial"/>
                          <a:cs typeface="Arial"/>
                          <a:sym typeface="Arial"/>
                        </a:rPr>
                        <a:t>Về loại văn bản</a:t>
                      </a:r>
                      <a:endParaRPr sz="2000">
                        <a:latin typeface="UTM Avo" panose="02040603050506020204" pitchFamily="18"/>
                      </a:endParaRPr>
                    </a:p>
                  </a:txBody>
                  <a:tcPr marL="121933" marR="121933" marT="60967" marB="60967"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DBFDB"/>
                    </a:solidFill>
                  </a:tcPr>
                </a:tc>
                <a:tc>
                  <a:txBody>
                    <a:bodyPr/>
                    <a:lstStyle/>
                    <a:p>
                      <a:pPr marL="0" marR="0" lvl="0" indent="0" algn="ctr" rtl="0">
                        <a:lnSpc>
                          <a:spcPct val="100000"/>
                        </a:lnSpc>
                        <a:spcBef>
                          <a:spcPts val="0"/>
                        </a:spcBef>
                        <a:spcAft>
                          <a:spcPts val="0"/>
                        </a:spcAft>
                        <a:buNone/>
                      </a:pPr>
                      <a:r>
                        <a:rPr lang="vi-VN" sz="2000" u="none" strike="noStrike" cap="none">
                          <a:solidFill>
                            <a:srgbClr val="0D202C"/>
                          </a:solidFill>
                          <a:latin typeface="UTM Avo" panose="02040603050506020204" pitchFamily="18"/>
                          <a:ea typeface="Arial"/>
                          <a:cs typeface="Arial"/>
                          <a:sym typeface="Arial"/>
                        </a:rPr>
                        <a:t>Về số lượng</a:t>
                      </a:r>
                      <a:endParaRPr sz="2000">
                        <a:latin typeface="UTM Avo" panose="02040603050506020204" pitchFamily="18"/>
                      </a:endParaRPr>
                    </a:p>
                  </a:txBody>
                  <a:tcPr marL="121933" marR="121933" marT="60967" marB="60967"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DBFDB"/>
                    </a:solidFill>
                  </a:tcPr>
                </a:tc>
                <a:extLst>
                  <a:ext uri="{0D108BD9-81ED-4DB2-BD59-A6C34878D82A}">
                    <a16:rowId xmlns:a16="http://schemas.microsoft.com/office/drawing/2014/main" val="10000"/>
                  </a:ext>
                </a:extLst>
              </a:tr>
              <a:tr h="2108158">
                <a:tc>
                  <a:txBody>
                    <a:bodyPr/>
                    <a:lstStyle/>
                    <a:p>
                      <a:pPr marL="0" marR="0" lvl="0" indent="0" algn="just" rtl="0">
                        <a:lnSpc>
                          <a:spcPct val="150000"/>
                        </a:lnSpc>
                        <a:spcBef>
                          <a:spcPts val="0"/>
                        </a:spcBef>
                        <a:spcAft>
                          <a:spcPts val="0"/>
                        </a:spcAft>
                        <a:buClr>
                          <a:srgbClr val="000000"/>
                        </a:buClr>
                        <a:buSzPts val="1800"/>
                        <a:buFont typeface="Arial"/>
                        <a:buNone/>
                      </a:pPr>
                      <a:r>
                        <a:rPr lang="vi-VN" sz="2000" b="0" i="0" u="none" strike="noStrike" cap="none" dirty="0">
                          <a:solidFill>
                            <a:srgbClr val="0D202C"/>
                          </a:solidFill>
                          <a:latin typeface="UTM Avo" panose="02040603050506020204" pitchFamily="18"/>
                          <a:ea typeface="Arial"/>
                          <a:cs typeface="Arial"/>
                          <a:sym typeface="Arial"/>
                        </a:rPr>
                        <a:t>Bài đọc về du lịch, thám hiểm, tìm hiểu thế giới xung quanh.</a:t>
                      </a:r>
                      <a:endParaRPr sz="2000" dirty="0">
                        <a:latin typeface="UTM Avo" panose="02040603050506020204" pitchFamily="18"/>
                      </a:endParaRPr>
                    </a:p>
                  </a:txBody>
                  <a:tcPr marL="121933" marR="121933" marT="60967" marB="60967"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just" rtl="0">
                        <a:lnSpc>
                          <a:spcPct val="150000"/>
                        </a:lnSpc>
                        <a:spcBef>
                          <a:spcPts val="0"/>
                        </a:spcBef>
                        <a:spcAft>
                          <a:spcPts val="0"/>
                        </a:spcAft>
                        <a:buClr>
                          <a:srgbClr val="000000"/>
                        </a:buClr>
                        <a:buSzPts val="1800"/>
                        <a:buFont typeface="Arial"/>
                        <a:buNone/>
                      </a:pPr>
                      <a:r>
                        <a:rPr lang="vi-VN" sz="2000" b="0" i="0" u="none" strike="noStrike" cap="none" dirty="0">
                          <a:solidFill>
                            <a:srgbClr val="0D202C"/>
                          </a:solidFill>
                          <a:latin typeface="UTM Avo" panose="02040603050506020204" pitchFamily="18"/>
                          <a:ea typeface="Arial"/>
                          <a:cs typeface="Arial"/>
                          <a:sym typeface="Arial"/>
                        </a:rPr>
                        <a:t>Truyện, thơ, văn miêu tả, văn bản thông tin.</a:t>
                      </a:r>
                      <a:endParaRPr sz="2000" dirty="0">
                        <a:latin typeface="UTM Avo" panose="02040603050506020204" pitchFamily="18"/>
                      </a:endParaRPr>
                    </a:p>
                  </a:txBody>
                  <a:tcPr marL="121933" marR="121933" marT="60967" marB="60967"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just" rtl="0">
                        <a:lnSpc>
                          <a:spcPct val="150000"/>
                        </a:lnSpc>
                        <a:spcBef>
                          <a:spcPts val="0"/>
                        </a:spcBef>
                        <a:spcAft>
                          <a:spcPts val="0"/>
                        </a:spcAft>
                        <a:buClr>
                          <a:srgbClr val="000000"/>
                        </a:buClr>
                        <a:buSzPts val="1800"/>
                        <a:buFont typeface="Arial"/>
                        <a:buNone/>
                      </a:pPr>
                      <a:r>
                        <a:rPr lang="vi-VN" sz="2000" b="0" i="0" u="none" strike="noStrike" cap="none" dirty="0">
                          <a:solidFill>
                            <a:srgbClr val="0D202C"/>
                          </a:solidFill>
                          <a:latin typeface="UTM Avo" panose="02040603050506020204" pitchFamily="18"/>
                          <a:ea typeface="Arial"/>
                          <a:cs typeface="Arial"/>
                          <a:sym typeface="Arial"/>
                        </a:rPr>
                        <a:t>2 câu chuyện (hoặc 1 câu chuyện, 1 bài thơ) về lòng dũng cảm; 1 bài văn (hoặc bài báo) miêu tả hoặc cung cấp thông tin về các nội dung trên.</a:t>
                      </a:r>
                      <a:endParaRPr sz="2000" dirty="0">
                        <a:latin typeface="UTM Avo" panose="02040603050506020204" pitchFamily="18"/>
                      </a:endParaRPr>
                    </a:p>
                  </a:txBody>
                  <a:tcPr marL="121933" marR="121933" marT="60967" marB="60967"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33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507;p25">
            <a:extLst>
              <a:ext uri="{FF2B5EF4-FFF2-40B4-BE49-F238E27FC236}">
                <a16:creationId xmlns:a16="http://schemas.microsoft.com/office/drawing/2014/main" id="{600FAE8A-4E15-034A-0721-32962DF6BA81}"/>
              </a:ext>
            </a:extLst>
          </p:cNvPr>
          <p:cNvSpPr/>
          <p:nvPr/>
        </p:nvSpPr>
        <p:spPr>
          <a:xfrm>
            <a:off x="3477718" y="1765719"/>
            <a:ext cx="5236563" cy="878172"/>
          </a:xfrm>
          <a:prstGeom prst="wedgeRectCallout">
            <a:avLst>
              <a:gd name="adj1" fmla="val -19878"/>
              <a:gd name="adj2" fmla="val 62395"/>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6000" tIns="60933" rIns="121900" bIns="48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UTM Avo" panose="02040603050506020204" pitchFamily="18"/>
                <a:cs typeface="Arial"/>
                <a:sym typeface="Arial"/>
              </a:rPr>
              <a:t>2. Ghi vào </a:t>
            </a:r>
            <a:r>
              <a:rPr kumimoji="0" lang="vi-VN" sz="2800" b="1" i="1" u="none" strike="noStrike" kern="0" cap="none" spc="0" normalizeH="0" baseline="0" noProof="0">
                <a:ln>
                  <a:noFill/>
                </a:ln>
                <a:solidFill>
                  <a:srgbClr val="000000"/>
                </a:solidFill>
                <a:effectLst/>
                <a:uLnTx/>
                <a:uFillTx/>
                <a:latin typeface="UTM Avo" panose="02040603050506020204" pitchFamily="18"/>
                <a:cs typeface="Arial"/>
                <a:sym typeface="Arial"/>
              </a:rPr>
              <a:t>Phiếu đọc sách</a:t>
            </a:r>
            <a:endParaRPr kumimoji="0" sz="2800" b="1" i="1"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1" name="Google Shape;508;p25">
            <a:extLst>
              <a:ext uri="{FF2B5EF4-FFF2-40B4-BE49-F238E27FC236}">
                <a16:creationId xmlns:a16="http://schemas.microsoft.com/office/drawing/2014/main" id="{23D95D79-8076-B76E-BDBE-E38503504FA4}"/>
              </a:ext>
            </a:extLst>
          </p:cNvPr>
          <p:cNvSpPr/>
          <p:nvPr/>
        </p:nvSpPr>
        <p:spPr>
          <a:xfrm>
            <a:off x="903211" y="3457441"/>
            <a:ext cx="2574508" cy="1159669"/>
          </a:xfrm>
          <a:prstGeom prst="rect">
            <a:avLst/>
          </a:prstGeom>
          <a:solidFill>
            <a:schemeClr val="accent2">
              <a:lumMod val="20000"/>
              <a:lumOff val="80000"/>
            </a:schemeClr>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Tên bài đọc</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12" name="Google Shape;509;p25">
            <a:extLst>
              <a:ext uri="{FF2B5EF4-FFF2-40B4-BE49-F238E27FC236}">
                <a16:creationId xmlns:a16="http://schemas.microsoft.com/office/drawing/2014/main" id="{B7DE2A9A-55DA-6187-8521-111EBD59A460}"/>
              </a:ext>
            </a:extLst>
          </p:cNvPr>
          <p:cNvSpPr/>
          <p:nvPr/>
        </p:nvSpPr>
        <p:spPr>
          <a:xfrm>
            <a:off x="4217232" y="2847842"/>
            <a:ext cx="3757536" cy="2208551"/>
          </a:xfrm>
          <a:prstGeom prst="rect">
            <a:avLst/>
          </a:prstGeom>
          <a:solidFill>
            <a:schemeClr val="accent2">
              <a:lumMod val="20000"/>
              <a:lumOff val="80000"/>
            </a:schemeClr>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D202C"/>
                </a:solidFill>
                <a:effectLst/>
                <a:uLnTx/>
                <a:uFillTx/>
                <a:latin typeface="UTM Avo" panose="02040603050506020204" pitchFamily="18"/>
                <a:cs typeface="Arial"/>
                <a:sym typeface="Arial"/>
              </a:rPr>
              <a:t>Một số nội dung chính: sự việc, nhân vật, hình ảnh, câu văn em thích.</a:t>
            </a:r>
            <a:endParaRPr kumimoji="0" sz="2400" b="0" i="0" u="none" strike="noStrike" kern="0" cap="none" spc="0" normalizeH="0" baseline="0" noProof="0">
              <a:ln>
                <a:noFill/>
              </a:ln>
              <a:solidFill>
                <a:srgbClr val="0D202C"/>
              </a:solidFill>
              <a:effectLst/>
              <a:uLnTx/>
              <a:uFillTx/>
              <a:latin typeface="UTM Avo" panose="02040603050506020204" pitchFamily="18"/>
              <a:cs typeface="Arial"/>
              <a:sym typeface="Arial"/>
            </a:endParaRPr>
          </a:p>
        </p:txBody>
      </p:sp>
      <p:sp>
        <p:nvSpPr>
          <p:cNvPr id="13" name="Google Shape;510;p25">
            <a:extLst>
              <a:ext uri="{FF2B5EF4-FFF2-40B4-BE49-F238E27FC236}">
                <a16:creationId xmlns:a16="http://schemas.microsoft.com/office/drawing/2014/main" id="{D87771E4-F7BC-99D9-DF41-3AADA0140329}"/>
              </a:ext>
            </a:extLst>
          </p:cNvPr>
          <p:cNvSpPr/>
          <p:nvPr/>
        </p:nvSpPr>
        <p:spPr>
          <a:xfrm>
            <a:off x="8714281" y="3457441"/>
            <a:ext cx="2574508" cy="1159669"/>
          </a:xfrm>
          <a:prstGeom prst="rect">
            <a:avLst/>
          </a:prstGeom>
          <a:solidFill>
            <a:schemeClr val="accent2">
              <a:lumMod val="20000"/>
              <a:lumOff val="80000"/>
            </a:schemeClr>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Cảm nghĩ </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của em</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14" name="Google Shape;511;p25">
            <a:extLst>
              <a:ext uri="{FF2B5EF4-FFF2-40B4-BE49-F238E27FC236}">
                <a16:creationId xmlns:a16="http://schemas.microsoft.com/office/drawing/2014/main" id="{4A85F84B-7065-023F-A0F1-EAD33DC7610C}"/>
              </a:ext>
            </a:extLst>
          </p:cNvPr>
          <p:cNvSpPr/>
          <p:nvPr/>
        </p:nvSpPr>
        <p:spPr>
          <a:xfrm>
            <a:off x="4593730" y="4838700"/>
            <a:ext cx="3004539" cy="2019300"/>
          </a:xfrm>
          <a:custGeom>
            <a:avLst/>
            <a:gdLst/>
            <a:ahLst/>
            <a:cxnLst/>
            <a:rect l="l" t="t" r="r" b="b"/>
            <a:pathLst>
              <a:path w="1393323" h="936429" extrusionOk="0">
                <a:moveTo>
                  <a:pt x="0" y="0"/>
                </a:moveTo>
                <a:lnTo>
                  <a:pt x="1393323" y="0"/>
                </a:lnTo>
                <a:lnTo>
                  <a:pt x="1393323" y="936429"/>
                </a:lnTo>
                <a:lnTo>
                  <a:pt x="0" y="93642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95217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Google Shape;211;p3">
            <a:extLst>
              <a:ext uri="{FF2B5EF4-FFF2-40B4-BE49-F238E27FC236}">
                <a16:creationId xmlns:a16="http://schemas.microsoft.com/office/drawing/2014/main" id="{9D2541F5-7D68-788E-E391-E0B3EC3195C2}"/>
              </a:ext>
            </a:extLst>
          </p:cNvPr>
          <p:cNvSpPr/>
          <p:nvPr/>
        </p:nvSpPr>
        <p:spPr>
          <a:xfrm rot="-4376308">
            <a:off x="11709862" y="2391305"/>
            <a:ext cx="163600" cy="141455"/>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7" name="Google Shape;212;p3">
            <a:extLst>
              <a:ext uri="{FF2B5EF4-FFF2-40B4-BE49-F238E27FC236}">
                <a16:creationId xmlns:a16="http://schemas.microsoft.com/office/drawing/2014/main" id="{316D8707-B91C-08ED-A870-B7CD067ADE58}"/>
              </a:ext>
            </a:extLst>
          </p:cNvPr>
          <p:cNvSpPr/>
          <p:nvPr/>
        </p:nvSpPr>
        <p:spPr>
          <a:xfrm rot="4236293">
            <a:off x="260574" y="4276889"/>
            <a:ext cx="226451" cy="196209"/>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nvGrpSpPr>
          <p:cNvPr id="18" name="Google Shape;215;p3">
            <a:extLst>
              <a:ext uri="{FF2B5EF4-FFF2-40B4-BE49-F238E27FC236}">
                <a16:creationId xmlns:a16="http://schemas.microsoft.com/office/drawing/2014/main" id="{F6E64BB1-5F0C-07C6-E0C0-F468CDE5C279}"/>
              </a:ext>
            </a:extLst>
          </p:cNvPr>
          <p:cNvGrpSpPr/>
          <p:nvPr/>
        </p:nvGrpSpPr>
        <p:grpSpPr>
          <a:xfrm>
            <a:off x="3528480" y="2462031"/>
            <a:ext cx="5136629" cy="3722656"/>
            <a:chOff x="2645764" y="1846523"/>
            <a:chExt cx="3852472" cy="2791992"/>
          </a:xfrm>
        </p:grpSpPr>
        <p:sp>
          <p:nvSpPr>
            <p:cNvPr id="19" name="Google Shape;216;p3">
              <a:extLst>
                <a:ext uri="{FF2B5EF4-FFF2-40B4-BE49-F238E27FC236}">
                  <a16:creationId xmlns:a16="http://schemas.microsoft.com/office/drawing/2014/main" id="{ECCD90A7-C633-81B9-9815-3AB15E2A363A}"/>
                </a:ext>
              </a:extLst>
            </p:cNvPr>
            <p:cNvSpPr/>
            <p:nvPr/>
          </p:nvSpPr>
          <p:spPr>
            <a:xfrm>
              <a:off x="3013482" y="1846523"/>
              <a:ext cx="3117036" cy="2213094"/>
            </a:xfrm>
            <a:custGeom>
              <a:avLst/>
              <a:gdLst/>
              <a:ahLst/>
              <a:cxnLst/>
              <a:rect l="l" t="t" r="r" b="b"/>
              <a:pathLst>
                <a:path w="1229610" h="873023" extrusionOk="0">
                  <a:moveTo>
                    <a:pt x="0" y="0"/>
                  </a:moveTo>
                  <a:lnTo>
                    <a:pt x="1229609" y="0"/>
                  </a:lnTo>
                  <a:lnTo>
                    <a:pt x="1229609" y="873023"/>
                  </a:lnTo>
                  <a:lnTo>
                    <a:pt x="0" y="873023"/>
                  </a:lnTo>
                  <a:lnTo>
                    <a:pt x="0" y="0"/>
                  </a:lnTo>
                  <a:close/>
                </a:path>
              </a:pathLst>
            </a:custGeom>
            <a:blipFill rotWithShape="1">
              <a:blip r:embed="rId3">
                <a:alphaModFix/>
              </a:blip>
              <a:stretch>
                <a:fillRect/>
              </a:stretch>
            </a:blipFill>
            <a:ln>
              <a:noFill/>
            </a:ln>
          </p:spPr>
          <p:txBody>
            <a:bodyPr/>
            <a:lstStyle/>
            <a:p>
              <a:endParaRPr lang="en-US"/>
            </a:p>
          </p:txBody>
        </p:sp>
        <p:sp>
          <p:nvSpPr>
            <p:cNvPr id="20" name="Google Shape;217;p3">
              <a:extLst>
                <a:ext uri="{FF2B5EF4-FFF2-40B4-BE49-F238E27FC236}">
                  <a16:creationId xmlns:a16="http://schemas.microsoft.com/office/drawing/2014/main" id="{D9766A28-C3CB-5AEE-F3CF-B4CFDA195A95}"/>
                </a:ext>
              </a:extLst>
            </p:cNvPr>
            <p:cNvSpPr/>
            <p:nvPr/>
          </p:nvSpPr>
          <p:spPr>
            <a:xfrm>
              <a:off x="2645764" y="4065815"/>
              <a:ext cx="3852472" cy="572700"/>
            </a:xfrm>
            <a:prstGeom prst="rect">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effectLst/>
                  <a:uLnTx/>
                  <a:uFillTx/>
                  <a:latin typeface="UTM Avo" panose="02040603050506020204" pitchFamily="18"/>
                  <a:cs typeface="Arial"/>
                  <a:sym typeface="Arial"/>
                </a:rPr>
                <a:t>THẢO LUẬN NHÓM ĐÔI</a:t>
              </a: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grpSp>
      <p:sp>
        <p:nvSpPr>
          <p:cNvPr id="21" name="Google Shape;218;p3">
            <a:extLst>
              <a:ext uri="{FF2B5EF4-FFF2-40B4-BE49-F238E27FC236}">
                <a16:creationId xmlns:a16="http://schemas.microsoft.com/office/drawing/2014/main" id="{7204F16B-ED9C-E010-ADE7-FE96B9119F7B}"/>
              </a:ext>
            </a:extLst>
          </p:cNvPr>
          <p:cNvSpPr/>
          <p:nvPr/>
        </p:nvSpPr>
        <p:spPr>
          <a:xfrm>
            <a:off x="768898" y="2095006"/>
            <a:ext cx="2318679" cy="3317817"/>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240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Qua các bức tranh, em hiểu thế nào là “khám phá thế giới”.</a:t>
            </a:r>
            <a:endParaRPr kumimoji="0" sz="2400" b="0" i="0" u="none" strike="noStrike" kern="0" cap="none" spc="0" normalizeH="0" baseline="0" noProof="0" dirty="0">
              <a:ln>
                <a:noFill/>
              </a:ln>
              <a:solidFill>
                <a:srgbClr val="F5FBFF"/>
              </a:solidFill>
              <a:effectLst/>
              <a:uLnTx/>
              <a:uFillTx/>
              <a:latin typeface="UTM Avo" panose="02040603050506020204" pitchFamily="18"/>
              <a:cs typeface="Arial"/>
              <a:sym typeface="Arial"/>
            </a:endParaRPr>
          </a:p>
        </p:txBody>
      </p:sp>
      <p:sp>
        <p:nvSpPr>
          <p:cNvPr id="22" name="Google Shape;219;p3">
            <a:extLst>
              <a:ext uri="{FF2B5EF4-FFF2-40B4-BE49-F238E27FC236}">
                <a16:creationId xmlns:a16="http://schemas.microsoft.com/office/drawing/2014/main" id="{FD4C3AF3-56F2-A30D-1489-E65EF074A22F}"/>
              </a:ext>
            </a:extLst>
          </p:cNvPr>
          <p:cNvSpPr/>
          <p:nvPr/>
        </p:nvSpPr>
        <p:spPr>
          <a:xfrm>
            <a:off x="9116407" y="2095005"/>
            <a:ext cx="2318679" cy="3317817"/>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240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Theo em, </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vì sao người ta cần khám phá thế giới?</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41341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233;p4">
            <a:extLst>
              <a:ext uri="{FF2B5EF4-FFF2-40B4-BE49-F238E27FC236}">
                <a16:creationId xmlns:a16="http://schemas.microsoft.com/office/drawing/2014/main" id="{5712A8BA-B43C-EB9A-3AEE-D712D21D7B05}"/>
              </a:ext>
            </a:extLst>
          </p:cNvPr>
          <p:cNvPicPr preferRelativeResize="0"/>
          <p:nvPr/>
        </p:nvPicPr>
        <p:blipFill rotWithShape="1">
          <a:blip r:embed="rId3">
            <a:alphaModFix/>
          </a:blip>
          <a:srcRect/>
          <a:stretch/>
        </p:blipFill>
        <p:spPr>
          <a:xfrm>
            <a:off x="1883597" y="2355253"/>
            <a:ext cx="3361635" cy="2342945"/>
          </a:xfrm>
          <a:prstGeom prst="roundRect">
            <a:avLst>
              <a:gd name="adj" fmla="val 16667"/>
            </a:avLst>
          </a:prstGeom>
          <a:noFill/>
          <a:ln>
            <a:noFill/>
          </a:ln>
        </p:spPr>
      </p:pic>
      <p:sp>
        <p:nvSpPr>
          <p:cNvPr id="3" name="Google Shape;234;p4">
            <a:extLst>
              <a:ext uri="{FF2B5EF4-FFF2-40B4-BE49-F238E27FC236}">
                <a16:creationId xmlns:a16="http://schemas.microsoft.com/office/drawing/2014/main" id="{44E268FC-82A4-DD4D-96AE-745E4F6B6DE2}"/>
              </a:ext>
            </a:extLst>
          </p:cNvPr>
          <p:cNvSpPr txBox="1">
            <a:spLocks/>
          </p:cNvSpPr>
          <p:nvPr/>
        </p:nvSpPr>
        <p:spPr>
          <a:xfrm>
            <a:off x="1241419" y="4843865"/>
            <a:ext cx="4667827" cy="45390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2400" b="0" i="0" u="none" strike="noStrike" kern="0" cap="none" spc="0" normalizeH="0" baseline="0" noProof="0" dirty="0">
                <a:ln>
                  <a:noFill/>
                </a:ln>
                <a:solidFill>
                  <a:srgbClr val="0D202C"/>
                </a:solidFill>
                <a:effectLst/>
                <a:uLnTx/>
                <a:uFillTx/>
                <a:latin typeface="UTM Avo" panose="02040603050506020204" pitchFamily="18"/>
                <a:ea typeface="Arial"/>
                <a:cs typeface="Arial"/>
                <a:sym typeface="Arial"/>
              </a:rPr>
              <a:t>Một đoàn thuyền đi trên biển</a:t>
            </a:r>
            <a:endParaRPr kumimoji="0" lang="vi-VN" sz="3600" b="0" i="0" u="none" strike="noStrike" kern="0" cap="none" spc="0" normalizeH="0" baseline="0" noProof="0" dirty="0">
              <a:ln>
                <a:noFill/>
              </a:ln>
              <a:solidFill>
                <a:srgbClr val="1B4058"/>
              </a:solidFill>
              <a:effectLst/>
              <a:uLnTx/>
              <a:uFillTx/>
              <a:latin typeface="UTM Avo" panose="02040603050506020204" pitchFamily="18"/>
              <a:sym typeface="Lexend Medium"/>
            </a:endParaRPr>
          </a:p>
        </p:txBody>
      </p:sp>
      <p:sp>
        <p:nvSpPr>
          <p:cNvPr id="4" name="Google Shape;235;p4">
            <a:extLst>
              <a:ext uri="{FF2B5EF4-FFF2-40B4-BE49-F238E27FC236}">
                <a16:creationId xmlns:a16="http://schemas.microsoft.com/office/drawing/2014/main" id="{DB8ADB2E-49CC-F39A-D244-BD1DA717C145}"/>
              </a:ext>
            </a:extLst>
          </p:cNvPr>
          <p:cNvSpPr txBox="1"/>
          <p:nvPr/>
        </p:nvSpPr>
        <p:spPr>
          <a:xfrm>
            <a:off x="6358955" y="4843865"/>
            <a:ext cx="4196283" cy="444381"/>
          </a:xfrm>
          <a:prstGeom prst="rect">
            <a:avLst/>
          </a:prstGeom>
          <a:noFill/>
          <a:ln>
            <a:noFill/>
          </a:ln>
        </p:spPr>
        <p:txBody>
          <a:bodyPr spcFirstLastPara="1" wrap="square" lIns="121900" tIns="121900" rIns="121900" bIns="121900" anchor="ctr" anchorCtr="0">
            <a:noAutofit/>
          </a:bodyPr>
          <a:lstStyle/>
          <a:p>
            <a:pPr algn="ctr">
              <a:buClr>
                <a:srgbClr val="1B4058"/>
              </a:buClr>
              <a:buSzPts val="3500"/>
              <a:buFont typeface="Arial"/>
              <a:buNone/>
            </a:pPr>
            <a:r>
              <a:rPr lang="vi-VN" sz="2400" kern="0">
                <a:solidFill>
                  <a:srgbClr val="0D202C"/>
                </a:solidFill>
                <a:latin typeface="UTM Avo" panose="02040603050506020204" pitchFamily="18"/>
                <a:cs typeface="Arial"/>
                <a:sym typeface="Arial"/>
              </a:rPr>
              <a:t>Một gia đình đi du lịch</a:t>
            </a:r>
            <a:endParaRPr sz="2800" kern="0">
              <a:solidFill>
                <a:srgbClr val="000000"/>
              </a:solidFill>
              <a:latin typeface="UTM Avo" panose="02040603050506020204" pitchFamily="18"/>
              <a:cs typeface="Arial"/>
              <a:sym typeface="Arial"/>
            </a:endParaRPr>
          </a:p>
        </p:txBody>
      </p:sp>
      <p:pic>
        <p:nvPicPr>
          <p:cNvPr id="5" name="Google Shape;239;p4">
            <a:extLst>
              <a:ext uri="{FF2B5EF4-FFF2-40B4-BE49-F238E27FC236}">
                <a16:creationId xmlns:a16="http://schemas.microsoft.com/office/drawing/2014/main" id="{0A0D5A49-1E48-247E-3ECE-BDF09AEBE717}"/>
              </a:ext>
            </a:extLst>
          </p:cNvPr>
          <p:cNvPicPr preferRelativeResize="0"/>
          <p:nvPr/>
        </p:nvPicPr>
        <p:blipFill rotWithShape="1">
          <a:blip r:embed="rId4">
            <a:alphaModFix/>
          </a:blip>
          <a:srcRect/>
          <a:stretch/>
        </p:blipFill>
        <p:spPr>
          <a:xfrm>
            <a:off x="6858469" y="2350301"/>
            <a:ext cx="3197253" cy="2347897"/>
          </a:xfrm>
          <a:prstGeom prst="roundRect">
            <a:avLst>
              <a:gd name="adj" fmla="val 16667"/>
            </a:avLst>
          </a:prstGeom>
          <a:noFill/>
          <a:ln>
            <a:noFill/>
          </a:ln>
        </p:spPr>
      </p:pic>
    </p:spTree>
    <p:extLst>
      <p:ext uri="{BB962C8B-B14F-4D97-AF65-F5344CB8AC3E}">
        <p14:creationId xmlns:p14="http://schemas.microsoft.com/office/powerpoint/2010/main" val="6527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ppt_w</p:attrName>
                                        </p:attrNameLst>
                                      </p:cBhvr>
                                      <p:tavLst>
                                        <p:tav tm="0">
                                          <p:val>
                                            <p:strVal val="0"/>
                                          </p:val>
                                        </p:tav>
                                        <p:tav tm="100000">
                                          <p:val>
                                            <p:strVal val="#ppt_w"/>
                                          </p:val>
                                        </p:tav>
                                      </p:tavLst>
                                    </p:anim>
                                    <p:anim calcmode="lin" valueType="num">
                                      <p:cBhvr additive="base">
                                        <p:cTn id="12" dur="500"/>
                                        <p:tgtEl>
                                          <p:spTgt spid="5"/>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36;p4">
            <a:extLst>
              <a:ext uri="{FF2B5EF4-FFF2-40B4-BE49-F238E27FC236}">
                <a16:creationId xmlns:a16="http://schemas.microsoft.com/office/drawing/2014/main" id="{19BE596B-50B8-5671-DCF9-F51C18838DE5}"/>
              </a:ext>
            </a:extLst>
          </p:cNvPr>
          <p:cNvSpPr txBox="1"/>
          <p:nvPr/>
        </p:nvSpPr>
        <p:spPr>
          <a:xfrm>
            <a:off x="1485322" y="4675328"/>
            <a:ext cx="4196283" cy="1052768"/>
          </a:xfrm>
          <a:prstGeom prst="rect">
            <a:avLst/>
          </a:prstGeom>
          <a:noFill/>
          <a:ln>
            <a:noFill/>
          </a:ln>
        </p:spPr>
        <p:txBody>
          <a:bodyPr spcFirstLastPara="1" wrap="square" lIns="121900" tIns="121900" rIns="121900" bIns="121900" anchor="ctr" anchorCtr="0">
            <a:noAutofit/>
          </a:bodyPr>
          <a:lstStyle/>
          <a:p>
            <a:pPr algn="ctr">
              <a:lnSpc>
                <a:spcPct val="150000"/>
              </a:lnSpc>
              <a:buClr>
                <a:srgbClr val="1B4058"/>
              </a:buClr>
              <a:buSzPts val="3500"/>
              <a:buFont typeface="Arial"/>
              <a:buNone/>
            </a:pPr>
            <a:r>
              <a:rPr lang="vi-VN" sz="2400" kern="0" dirty="0">
                <a:solidFill>
                  <a:srgbClr val="0D202C"/>
                </a:solidFill>
                <a:latin typeface="UTM Avo" panose="02040603050506020204" pitchFamily="18"/>
                <a:cs typeface="Arial"/>
                <a:sym typeface="Arial"/>
              </a:rPr>
              <a:t>Hai bạn nhỏ đang </a:t>
            </a:r>
            <a:endParaRPr sz="2800" kern="0" dirty="0">
              <a:solidFill>
                <a:srgbClr val="000000"/>
              </a:solidFill>
              <a:latin typeface="UTM Avo" panose="02040603050506020204" pitchFamily="18"/>
              <a:cs typeface="Arial"/>
              <a:sym typeface="Arial"/>
            </a:endParaRPr>
          </a:p>
          <a:p>
            <a:pPr algn="ctr">
              <a:lnSpc>
                <a:spcPct val="150000"/>
              </a:lnSpc>
              <a:buClr>
                <a:srgbClr val="1B4058"/>
              </a:buClr>
              <a:buSzPts val="3500"/>
              <a:buFont typeface="Arial"/>
              <a:buNone/>
            </a:pPr>
            <a:r>
              <a:rPr lang="vi-VN" sz="2400" kern="0" dirty="0">
                <a:solidFill>
                  <a:srgbClr val="0D202C"/>
                </a:solidFill>
                <a:latin typeface="UTM Avo" panose="02040603050506020204" pitchFamily="18"/>
                <a:cs typeface="Arial"/>
                <a:sym typeface="Arial"/>
              </a:rPr>
              <a:t>quan sát những bông hoa</a:t>
            </a:r>
            <a:endParaRPr sz="2800" kern="0" dirty="0">
              <a:solidFill>
                <a:srgbClr val="000000"/>
              </a:solidFill>
              <a:latin typeface="UTM Avo" panose="02040603050506020204" pitchFamily="18"/>
              <a:cs typeface="Arial"/>
              <a:sym typeface="Arial"/>
            </a:endParaRPr>
          </a:p>
        </p:txBody>
      </p:sp>
      <p:sp>
        <p:nvSpPr>
          <p:cNvPr id="7" name="Google Shape;237;p4">
            <a:extLst>
              <a:ext uri="{FF2B5EF4-FFF2-40B4-BE49-F238E27FC236}">
                <a16:creationId xmlns:a16="http://schemas.microsoft.com/office/drawing/2014/main" id="{57747897-11E1-C90B-AF0B-5E0496CAC1DE}"/>
              </a:ext>
            </a:extLst>
          </p:cNvPr>
          <p:cNvSpPr txBox="1"/>
          <p:nvPr/>
        </p:nvSpPr>
        <p:spPr>
          <a:xfrm>
            <a:off x="6378003" y="4631471"/>
            <a:ext cx="4196283" cy="1179677"/>
          </a:xfrm>
          <a:prstGeom prst="rect">
            <a:avLst/>
          </a:prstGeom>
          <a:noFill/>
          <a:ln>
            <a:noFill/>
          </a:ln>
        </p:spPr>
        <p:txBody>
          <a:bodyPr spcFirstLastPara="1" wrap="square" lIns="121900" tIns="121900" rIns="121900" bIns="121900" anchor="ctr" anchorCtr="0">
            <a:noAutofit/>
          </a:bodyPr>
          <a:lstStyle/>
          <a:p>
            <a:pPr algn="ctr">
              <a:lnSpc>
                <a:spcPct val="150000"/>
              </a:lnSpc>
              <a:buClr>
                <a:srgbClr val="1B4058"/>
              </a:buClr>
              <a:buSzPts val="3500"/>
              <a:buFont typeface="Arial"/>
              <a:buNone/>
            </a:pPr>
            <a:r>
              <a:rPr lang="vi-VN" sz="2400" kern="0" dirty="0">
                <a:solidFill>
                  <a:srgbClr val="0D202C"/>
                </a:solidFill>
                <a:latin typeface="UTM Avo" panose="02040603050506020204" pitchFamily="18"/>
                <a:cs typeface="Arial"/>
                <a:sym typeface="Arial"/>
              </a:rPr>
              <a:t>Một người đang làm việc trong phòng thí nghiệm</a:t>
            </a:r>
            <a:endParaRPr sz="2800" kern="0" dirty="0">
              <a:solidFill>
                <a:srgbClr val="000000"/>
              </a:solidFill>
              <a:latin typeface="UTM Avo" panose="02040603050506020204" pitchFamily="18"/>
              <a:cs typeface="Arial"/>
              <a:sym typeface="Arial"/>
            </a:endParaRPr>
          </a:p>
        </p:txBody>
      </p:sp>
      <p:pic>
        <p:nvPicPr>
          <p:cNvPr id="8" name="Google Shape;238;p4">
            <a:extLst>
              <a:ext uri="{FF2B5EF4-FFF2-40B4-BE49-F238E27FC236}">
                <a16:creationId xmlns:a16="http://schemas.microsoft.com/office/drawing/2014/main" id="{05944EE4-ACBA-D158-579E-C34CB7445D30}"/>
              </a:ext>
            </a:extLst>
          </p:cNvPr>
          <p:cNvPicPr preferRelativeResize="0"/>
          <p:nvPr/>
        </p:nvPicPr>
        <p:blipFill rotWithShape="1">
          <a:blip r:embed="rId3">
            <a:alphaModFix/>
          </a:blip>
          <a:srcRect/>
          <a:stretch/>
        </p:blipFill>
        <p:spPr>
          <a:xfrm>
            <a:off x="6877519" y="2198266"/>
            <a:ext cx="3197253" cy="2461468"/>
          </a:xfrm>
          <a:prstGeom prst="roundRect">
            <a:avLst>
              <a:gd name="adj" fmla="val 16667"/>
            </a:avLst>
          </a:prstGeom>
          <a:noFill/>
          <a:ln>
            <a:noFill/>
          </a:ln>
        </p:spPr>
      </p:pic>
      <p:pic>
        <p:nvPicPr>
          <p:cNvPr id="9" name="Google Shape;240;p4">
            <a:extLst>
              <a:ext uri="{FF2B5EF4-FFF2-40B4-BE49-F238E27FC236}">
                <a16:creationId xmlns:a16="http://schemas.microsoft.com/office/drawing/2014/main" id="{9E1A7F69-8509-2CEA-2D0D-2FE7AA8D9B10}"/>
              </a:ext>
            </a:extLst>
          </p:cNvPr>
          <p:cNvPicPr preferRelativeResize="0"/>
          <p:nvPr/>
        </p:nvPicPr>
        <p:blipFill rotWithShape="1">
          <a:blip r:embed="rId4">
            <a:alphaModFix/>
          </a:blip>
          <a:srcRect/>
          <a:stretch/>
        </p:blipFill>
        <p:spPr>
          <a:xfrm>
            <a:off x="1902647" y="2198266"/>
            <a:ext cx="3361635" cy="2433205"/>
          </a:xfrm>
          <a:prstGeom prst="roundRect">
            <a:avLst>
              <a:gd name="adj" fmla="val 16667"/>
            </a:avLst>
          </a:prstGeom>
          <a:noFill/>
          <a:ln>
            <a:noFill/>
          </a:ln>
        </p:spPr>
      </p:pic>
    </p:spTree>
    <p:extLst>
      <p:ext uri="{BB962C8B-B14F-4D97-AF65-F5344CB8AC3E}">
        <p14:creationId xmlns:p14="http://schemas.microsoft.com/office/powerpoint/2010/main" val="34540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ppt_w</p:attrName>
                                        </p:attrNameLst>
                                      </p:cBhvr>
                                      <p:tavLst>
                                        <p:tav tm="0">
                                          <p:val>
                                            <p:strVal val="0"/>
                                          </p:val>
                                        </p:tav>
                                        <p:tav tm="100000">
                                          <p:val>
                                            <p:strVal val="#ppt_w"/>
                                          </p:val>
                                        </p:tav>
                                      </p:tavLst>
                                    </p:anim>
                                    <p:anim calcmode="lin" valueType="num">
                                      <p:cBhvr additive="base">
                                        <p:cTn id="8" dur="500"/>
                                        <p:tgtEl>
                                          <p:spTgt spid="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ppt_w</p:attrName>
                                        </p:attrNameLst>
                                      </p:cBhvr>
                                      <p:tavLst>
                                        <p:tav tm="0">
                                          <p:val>
                                            <p:strVal val="0"/>
                                          </p:val>
                                        </p:tav>
                                        <p:tav tm="100000">
                                          <p:val>
                                            <p:strVal val="#ppt_w"/>
                                          </p:val>
                                        </p:tav>
                                      </p:tavLst>
                                    </p:anim>
                                    <p:anim calcmode="lin" valueType="num">
                                      <p:cBhvr additive="base">
                                        <p:cTn id="12" dur="500"/>
                                        <p:tgtEl>
                                          <p:spTgt spid="8"/>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Google Shape;246;p5">
            <a:extLst>
              <a:ext uri="{FF2B5EF4-FFF2-40B4-BE49-F238E27FC236}">
                <a16:creationId xmlns:a16="http://schemas.microsoft.com/office/drawing/2014/main" id="{B3C6AA4C-3E9A-CD2E-C390-FF1E63200D1E}"/>
              </a:ext>
            </a:extLst>
          </p:cNvPr>
          <p:cNvSpPr/>
          <p:nvPr/>
        </p:nvSpPr>
        <p:spPr>
          <a:xfrm rot="4236293">
            <a:off x="361249" y="4505489"/>
            <a:ext cx="226451" cy="196209"/>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2" name="Google Shape;249;p5">
            <a:extLst>
              <a:ext uri="{FF2B5EF4-FFF2-40B4-BE49-F238E27FC236}">
                <a16:creationId xmlns:a16="http://schemas.microsoft.com/office/drawing/2014/main" id="{B1BCC937-3069-140B-7A5C-1FAC93BC5D84}"/>
              </a:ext>
            </a:extLst>
          </p:cNvPr>
          <p:cNvSpPr/>
          <p:nvPr/>
        </p:nvSpPr>
        <p:spPr>
          <a:xfrm>
            <a:off x="781222" y="1908753"/>
            <a:ext cx="4816840" cy="3716308"/>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44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Khám phá thế giới là tìm hiểu thế giới xung quanh... là tìm hiểu những điều còn ẩn giấu, những bí mật mà mình chưa biết về thế giới xung quanh.</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
        <p:nvSpPr>
          <p:cNvPr id="23" name="Google Shape;250;p5">
            <a:extLst>
              <a:ext uri="{FF2B5EF4-FFF2-40B4-BE49-F238E27FC236}">
                <a16:creationId xmlns:a16="http://schemas.microsoft.com/office/drawing/2014/main" id="{DCAA6F44-F8F7-B9B7-A83C-23084B9F7836}"/>
              </a:ext>
            </a:extLst>
          </p:cNvPr>
          <p:cNvSpPr/>
          <p:nvPr/>
        </p:nvSpPr>
        <p:spPr>
          <a:xfrm>
            <a:off x="6096000" y="2341801"/>
            <a:ext cx="5096656" cy="3716308"/>
          </a:xfrm>
          <a:prstGeom prst="wedgeRectCallout">
            <a:avLst>
              <a:gd name="adj1" fmla="val -20833"/>
              <a:gd name="adj2" fmla="val 62500"/>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44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Người ta cần khám phá thế giới để hiểu biết về thế giới xung quanh, tìm ra những thứ có ích cho cuộc sống con người mà trước đây chưa biết đến</a:t>
            </a:r>
            <a:r>
              <a:rPr kumimoji="0" lang="en-US" sz="2400" b="0" i="0" u="none" strike="noStrike" kern="0" cap="none" spc="0" normalizeH="0" baseline="0" noProof="0">
                <a:ln>
                  <a:noFill/>
                </a:ln>
                <a:solidFill>
                  <a:srgbClr val="000000"/>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rgbClr val="F5FB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232707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294;p8">
            <a:extLst>
              <a:ext uri="{FF2B5EF4-FFF2-40B4-BE49-F238E27FC236}">
                <a16:creationId xmlns:a16="http://schemas.microsoft.com/office/drawing/2014/main" id="{B7786FA9-B7F9-ABC5-4527-99E72493974D}"/>
              </a:ext>
            </a:extLst>
          </p:cNvPr>
          <p:cNvPicPr preferRelativeResize="0"/>
          <p:nvPr/>
        </p:nvPicPr>
        <p:blipFill rotWithShape="1">
          <a:blip r:embed="rId3">
            <a:alphaModFix/>
          </a:blip>
          <a:srcRect/>
          <a:stretch/>
        </p:blipFill>
        <p:spPr>
          <a:xfrm>
            <a:off x="358995" y="2705553"/>
            <a:ext cx="5298529" cy="4266225"/>
          </a:xfrm>
          <a:prstGeom prst="rect">
            <a:avLst/>
          </a:prstGeom>
          <a:noFill/>
          <a:ln>
            <a:noFill/>
          </a:ln>
        </p:spPr>
      </p:pic>
      <p:sp>
        <p:nvSpPr>
          <p:cNvPr id="5" name="Google Shape;299;p8">
            <a:extLst>
              <a:ext uri="{FF2B5EF4-FFF2-40B4-BE49-F238E27FC236}">
                <a16:creationId xmlns:a16="http://schemas.microsoft.com/office/drawing/2014/main" id="{F0AEA665-0E9C-1F7D-D437-B052C61259A7}"/>
              </a:ext>
            </a:extLst>
          </p:cNvPr>
          <p:cNvSpPr/>
          <p:nvPr/>
        </p:nvSpPr>
        <p:spPr>
          <a:xfrm>
            <a:off x="5657524" y="2283983"/>
            <a:ext cx="6131600" cy="2290033"/>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rPr>
              <a:t>Là </a:t>
            </a:r>
            <a:r>
              <a:rPr kumimoji="0" lang="vi-VN" sz="2400" b="1"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rPr>
              <a:t>chân</a:t>
            </a:r>
            <a:r>
              <a:rPr kumimoji="0" lang="vi-VN" sz="2400" b="0"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rPr>
              <a:t> nhưng không có </a:t>
            </a:r>
            <a:r>
              <a:rPr kumimoji="0" lang="vi-VN" sz="2400" b="1"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rPr>
              <a:t>chân</a:t>
            </a:r>
            <a:r>
              <a:rPr kumimoji="0" lang="vi-VN" sz="2400" b="0"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rPr>
              <a:t> - Là gì?</a:t>
            </a:r>
            <a:endParaRPr kumimoji="0" sz="2400" b="0"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rPr>
              <a:t>Gợi ý: Chân trời, chân mây,...</a:t>
            </a:r>
            <a:endParaRPr kumimoji="0" sz="2400" b="0" i="0" u="none" strike="noStrike" kern="0" cap="none" spc="0" normalizeH="0" baseline="0" noProof="0" dirty="0">
              <a:ln>
                <a:noFill/>
              </a:ln>
              <a:solidFill>
                <a:schemeClr val="bg1"/>
              </a:solidFill>
              <a:effectLst/>
              <a:highlight>
                <a:srgbClr val="FFFFFF"/>
              </a:highlight>
              <a:uLnTx/>
              <a:uFillTx/>
              <a:latin typeface="UTM Avo" panose="02040603050506020204" pitchFamily="18"/>
              <a:cs typeface="Arial"/>
              <a:sym typeface="Arial"/>
            </a:endParaRPr>
          </a:p>
        </p:txBody>
      </p:sp>
    </p:spTree>
    <p:extLst>
      <p:ext uri="{BB962C8B-B14F-4D97-AF65-F5344CB8AC3E}">
        <p14:creationId xmlns:p14="http://schemas.microsoft.com/office/powerpoint/2010/main" val="419613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1198</Words>
  <Application>Microsoft Office PowerPoint</Application>
  <PresentationFormat>Widescreen</PresentationFormat>
  <Paragraphs>123</Paragraphs>
  <Slides>29</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UTM Avo</vt:lpstr>
      <vt:lpstr>Lexend Medium</vt:lpstr>
      <vt:lpstr>Calibri</vt:lpstr>
      <vt:lpstr>Arial</vt:lpstr>
      <vt:lpstr>Calibri Light</vt:lpstr>
      <vt:lpstr>Office Theme</vt:lpstr>
      <vt:lpstr>2_Office Theme</vt:lpstr>
      <vt:lpstr>1_Office Theme</vt:lpstr>
      <vt:lpstr>Tuần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31</cp:revision>
  <dcterms:created xsi:type="dcterms:W3CDTF">2023-10-19T01:39:18Z</dcterms:created>
  <dcterms:modified xsi:type="dcterms:W3CDTF">2024-02-22T10:12:06Z</dcterms:modified>
</cp:coreProperties>
</file>