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65" r:id="rId4"/>
    <p:sldId id="268" r:id="rId5"/>
    <p:sldId id="266" r:id="rId6"/>
    <p:sldId id="267" r:id="rId7"/>
    <p:sldId id="269" r:id="rId8"/>
    <p:sldId id="270" r:id="rId9"/>
    <p:sldId id="271" r:id="rId10"/>
    <p:sldId id="257" r:id="rId11"/>
    <p:sldId id="272" r:id="rId12"/>
    <p:sldId id="258" r:id="rId13"/>
    <p:sldId id="273" r:id="rId14"/>
    <p:sldId id="274" r:id="rId15"/>
    <p:sldId id="275" r:id="rId16"/>
    <p:sldId id="276" r:id="rId17"/>
    <p:sldId id="259"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6D3"/>
    <a:srgbClr val="F5BC83"/>
    <a:srgbClr val="996633"/>
    <a:srgbClr val="3770B4"/>
    <a:srgbClr val="6490C5"/>
    <a:srgbClr val="608EC3"/>
    <a:srgbClr val="FD7777"/>
    <a:srgbClr val="8AC7FA"/>
    <a:srgbClr val="FA86DC"/>
    <a:srgbClr val="F7A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0" autoAdjust="0"/>
    <p:restoredTop sz="94660"/>
  </p:normalViewPr>
  <p:slideViewPr>
    <p:cSldViewPr snapToGrid="0">
      <p:cViewPr varScale="1">
        <p:scale>
          <a:sx n="110" d="100"/>
          <a:sy n="110"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70BC-9E57-46EC-9F6D-C1C2882D3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2701B1-D6E0-4AFC-911D-FB9AB377A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966BD-7305-4476-A84A-E114D518D25E}"/>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9CCB538B-8E84-4D53-95A3-F81A9E10B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5BA22-2114-47FF-B7FC-EF390839C32C}"/>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26199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95E5-F8EE-4089-B668-C5FF05C5A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87378-9F79-4D05-9684-0DEB5CD2F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B06C8-609D-4AFE-AC1F-DF837FD26ECE}"/>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0B312495-0E49-48AE-8051-0D2C99919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7B6C9-C68A-461C-90AA-A66A553D5115}"/>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332334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51C7C-2742-4380-B1A2-D06053B3B7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D359D-D072-45B1-B726-7E29E966EB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EEEE2-40D9-44B1-A6A7-E226EE3BC7BA}"/>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11E68D74-2B9E-4C6E-8195-129A2345A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3150F-9164-4E49-9FAF-73F554BFF5F1}"/>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69353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48CB-F34F-4943-890D-CFBF3D2B0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095D9-7F75-4594-BFBD-DD56DC9D8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3CFE0-777A-40E8-89C1-69C22BD80AFC}"/>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A8E73995-F035-402C-A117-46A74D3AD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A566C-0058-403B-A403-C33C7AB684CA}"/>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8415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AA3B-5571-43AC-9781-848840DB46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ECDD04-6E34-4E93-BE76-2502ABA83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D89F7-13F2-492D-B2F6-094FC4AA40A5}"/>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EAF4DEB3-29B8-4E90-819D-7F867EB82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B525B-0BB8-40E9-8E76-907EE75A91C5}"/>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288864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E95F-746A-46EB-83BF-275B1610C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13D027-CB2A-4EC7-AF6E-1D443F5EE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77671F-92C4-4E6C-B600-6C0165684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2CA55F-DC5D-45CF-B0A7-5D044F945C2B}"/>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6" name="Footer Placeholder 5">
            <a:extLst>
              <a:ext uri="{FF2B5EF4-FFF2-40B4-BE49-F238E27FC236}">
                <a16:creationId xmlns:a16="http://schemas.microsoft.com/office/drawing/2014/main" id="{CC5D0318-F65C-41B3-A9E4-D5ADDCFE6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45EB7-AB88-4A95-A4AF-424ED2E0AD65}"/>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325052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CD92-24F6-4365-9A90-1B3DE906F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7E5AA-66AC-49F4-916D-619559ECD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03D41-42E8-40C8-9B94-62D91102D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B70078-DCC0-4816-9B66-F4ECF09D5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89AEE-F94B-47F1-9E4F-E7CBD13C9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C63206-1E2E-4F68-8AAB-2E92A2CCE92B}"/>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8" name="Footer Placeholder 7">
            <a:extLst>
              <a:ext uri="{FF2B5EF4-FFF2-40B4-BE49-F238E27FC236}">
                <a16:creationId xmlns:a16="http://schemas.microsoft.com/office/drawing/2014/main" id="{BEE3E030-15E3-4E88-9216-2925B2D1E1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784D4-C187-486F-AD92-D64D7E1B16B7}"/>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279999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DF22-40DA-4DC4-84A9-3D17F809B4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A2ED12-DCB4-444A-B7F4-803C1BD20E47}"/>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4" name="Footer Placeholder 3">
            <a:extLst>
              <a:ext uri="{FF2B5EF4-FFF2-40B4-BE49-F238E27FC236}">
                <a16:creationId xmlns:a16="http://schemas.microsoft.com/office/drawing/2014/main" id="{460C71FA-457F-46E7-8C21-C791E74F2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9D222-2F40-42CC-B606-39386636EFD1}"/>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376337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103CA-5193-419B-9644-E52A68D69C8F}"/>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3" name="Footer Placeholder 2">
            <a:extLst>
              <a:ext uri="{FF2B5EF4-FFF2-40B4-BE49-F238E27FC236}">
                <a16:creationId xmlns:a16="http://schemas.microsoft.com/office/drawing/2014/main" id="{817C2523-460A-446B-A16A-64CA8A037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E42C7D-8931-4090-85E5-F5818BF77040}"/>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374182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1898-86B5-41B4-909E-9436A40F0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145B8-054F-4EDF-AFC1-F77B0D091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E2768-C22F-49E8-9588-3D5B0B3EE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9BE51-A16B-451B-838D-096F9EABD74C}"/>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6" name="Footer Placeholder 5">
            <a:extLst>
              <a:ext uri="{FF2B5EF4-FFF2-40B4-BE49-F238E27FC236}">
                <a16:creationId xmlns:a16="http://schemas.microsoft.com/office/drawing/2014/main" id="{5608A900-309F-4875-AD53-791B18E9A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B60AF-1ECD-416C-9FE0-0CC3499E4B41}"/>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66214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F840-5DA7-4588-8834-0FA12A7A7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F9ABF-FF56-48FD-B06D-6E536E7A4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DE335-3474-46CC-835D-2BF5CD0A1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32F1D-BEA3-41E9-847D-7F34CE1DD3DD}"/>
              </a:ext>
            </a:extLst>
          </p:cNvPr>
          <p:cNvSpPr>
            <a:spLocks noGrp="1"/>
          </p:cNvSpPr>
          <p:nvPr>
            <p:ph type="dt" sz="half" idx="10"/>
          </p:nvPr>
        </p:nvSpPr>
        <p:spPr/>
        <p:txBody>
          <a:bodyPr/>
          <a:lstStyle/>
          <a:p>
            <a:fld id="{F1E03348-2AD4-4BAB-BFB2-363076A782DE}" type="datetimeFigureOut">
              <a:rPr lang="en-US" smtClean="0"/>
              <a:t>12/22/2024</a:t>
            </a:fld>
            <a:endParaRPr lang="en-US"/>
          </a:p>
        </p:txBody>
      </p:sp>
      <p:sp>
        <p:nvSpPr>
          <p:cNvPr id="6" name="Footer Placeholder 5">
            <a:extLst>
              <a:ext uri="{FF2B5EF4-FFF2-40B4-BE49-F238E27FC236}">
                <a16:creationId xmlns:a16="http://schemas.microsoft.com/office/drawing/2014/main" id="{22A18114-B7DE-4596-97F3-5F9A8374E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B4004-3FF8-432B-90AB-2B7CC565D5F0}"/>
              </a:ext>
            </a:extLst>
          </p:cNvPr>
          <p:cNvSpPr>
            <a:spLocks noGrp="1"/>
          </p:cNvSpPr>
          <p:nvPr>
            <p:ph type="sldNum" sz="quarter" idx="12"/>
          </p:nvPr>
        </p:nvSpPr>
        <p:spPr/>
        <p:txBody>
          <a:bodyPr/>
          <a:lstStyle/>
          <a:p>
            <a:fld id="{65E96083-CE78-4624-B991-B7D91EB8F2CB}" type="slidenum">
              <a:rPr lang="en-US" smtClean="0"/>
              <a:t>‹#›</a:t>
            </a:fld>
            <a:endParaRPr lang="en-US"/>
          </a:p>
        </p:txBody>
      </p:sp>
    </p:spTree>
    <p:extLst>
      <p:ext uri="{BB962C8B-B14F-4D97-AF65-F5344CB8AC3E}">
        <p14:creationId xmlns:p14="http://schemas.microsoft.com/office/powerpoint/2010/main" val="73491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7467B3-3B43-4270-BC10-FB3B8FA88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58B274-C4D3-45A3-9B1D-D1139514D4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A7EDC-76B3-4DD1-A9F9-02A721AC4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03348-2AD4-4BAB-BFB2-363076A782DE}" type="datetimeFigureOut">
              <a:rPr lang="en-US" smtClean="0"/>
              <a:t>12/22/2024</a:t>
            </a:fld>
            <a:endParaRPr lang="en-US"/>
          </a:p>
        </p:txBody>
      </p:sp>
      <p:sp>
        <p:nvSpPr>
          <p:cNvPr id="5" name="Footer Placeholder 4">
            <a:extLst>
              <a:ext uri="{FF2B5EF4-FFF2-40B4-BE49-F238E27FC236}">
                <a16:creationId xmlns:a16="http://schemas.microsoft.com/office/drawing/2014/main" id="{5FD192E4-5C88-4DDE-8D25-EBC05DC083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7AD49-AFCC-4FA2-8BB4-977190779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96083-CE78-4624-B991-B7D91EB8F2CB}" type="slidenum">
              <a:rPr lang="en-US" smtClean="0"/>
              <a:t>‹#›</a:t>
            </a:fld>
            <a:endParaRPr lang="en-US"/>
          </a:p>
        </p:txBody>
      </p:sp>
    </p:spTree>
    <p:extLst>
      <p:ext uri="{BB962C8B-B14F-4D97-AF65-F5344CB8AC3E}">
        <p14:creationId xmlns:p14="http://schemas.microsoft.com/office/powerpoint/2010/main" val="781037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8822EB-C859-4D66-99F7-6D21A5AA42B6}"/>
              </a:ext>
            </a:extLst>
          </p:cNvPr>
          <p:cNvSpPr txBox="1"/>
          <p:nvPr/>
        </p:nvSpPr>
        <p:spPr>
          <a:xfrm>
            <a:off x="3230880" y="2958274"/>
            <a:ext cx="7072993" cy="1446550"/>
          </a:xfrm>
          <a:prstGeom prst="rect">
            <a:avLst/>
          </a:prstGeom>
          <a:noFill/>
        </p:spPr>
        <p:txBody>
          <a:bodyPr wrap="square" rtlCol="0">
            <a:spAutoFit/>
          </a:bodyPr>
          <a:lstStyle/>
          <a:p>
            <a:pPr algn="ctr"/>
            <a:r>
              <a:rPr lang="vi-VN" sz="4400" b="1">
                <a:latin typeface="Ganh Regular" panose="02000000000000000000" pitchFamily="50" charset="0"/>
              </a:rPr>
              <a:t>Toán</a:t>
            </a:r>
          </a:p>
          <a:p>
            <a:pPr algn="ctr"/>
            <a:r>
              <a:rPr lang="vi-VN" sz="4400" b="1">
                <a:solidFill>
                  <a:srgbClr val="0070C0"/>
                </a:solidFill>
                <a:latin typeface="Ganh Regular" panose="02000000000000000000" pitchFamily="50" charset="0"/>
              </a:rPr>
              <a:t>Luyện tập chung (Tiết 1)</a:t>
            </a:r>
            <a:endParaRPr lang="en-US" sz="4400" b="1">
              <a:solidFill>
                <a:srgbClr val="0070C0"/>
              </a:solidFill>
              <a:latin typeface="Ganh Regular" panose="02000000000000000000" pitchFamily="50" charset="0"/>
            </a:endParaRPr>
          </a:p>
        </p:txBody>
      </p:sp>
    </p:spTree>
    <p:extLst>
      <p:ext uri="{BB962C8B-B14F-4D97-AF65-F5344CB8AC3E}">
        <p14:creationId xmlns:p14="http://schemas.microsoft.com/office/powerpoint/2010/main" val="707531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54DBE-FDF6-4C4B-B0F2-72404A8C150D}"/>
              </a:ext>
            </a:extLst>
          </p:cNvPr>
          <p:cNvSpPr txBox="1"/>
          <p:nvPr/>
        </p:nvSpPr>
        <p:spPr>
          <a:xfrm>
            <a:off x="343988" y="1285319"/>
            <a:ext cx="11504023" cy="646331"/>
          </a:xfrm>
          <a:prstGeom prst="rect">
            <a:avLst/>
          </a:prstGeom>
          <a:noFill/>
        </p:spPr>
        <p:txBody>
          <a:bodyPr wrap="square" rtlCol="0">
            <a:spAutoFit/>
          </a:bodyPr>
          <a:lstStyle/>
          <a:p>
            <a:pPr algn="ctr"/>
            <a:r>
              <a:rPr lang="vi-VN" sz="3600">
                <a:latin typeface="Ganh Regular" panose="02000000000000000000" pitchFamily="50" charset="0"/>
              </a:rPr>
              <a:t>b) Viết các số thập phân dưới dạng tỉ số phần trăm:</a:t>
            </a:r>
            <a:endParaRPr lang="en-US" sz="3600">
              <a:latin typeface="Ganh Regular" panose="02000000000000000000" pitchFamily="50" charset="0"/>
            </a:endParaRPr>
          </a:p>
        </p:txBody>
      </p:sp>
      <p:sp>
        <p:nvSpPr>
          <p:cNvPr id="4" name="Oval 3">
            <a:extLst>
              <a:ext uri="{FF2B5EF4-FFF2-40B4-BE49-F238E27FC236}">
                <a16:creationId xmlns:a16="http://schemas.microsoft.com/office/drawing/2014/main" id="{D1D08055-09D3-4BB7-9D1A-CE6C70E0D766}"/>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2" name="Heart 1">
            <a:extLst>
              <a:ext uri="{FF2B5EF4-FFF2-40B4-BE49-F238E27FC236}">
                <a16:creationId xmlns:a16="http://schemas.microsoft.com/office/drawing/2014/main" id="{B8B54CFF-96D1-4A75-8693-0B36D4901B46}"/>
              </a:ext>
            </a:extLst>
          </p:cNvPr>
          <p:cNvSpPr/>
          <p:nvPr/>
        </p:nvSpPr>
        <p:spPr>
          <a:xfrm>
            <a:off x="239484" y="2165807"/>
            <a:ext cx="1924597" cy="1654629"/>
          </a:xfrm>
          <a:prstGeom prst="heart">
            <a:avLst/>
          </a:prstGeom>
          <a:solidFill>
            <a:srgbClr val="F7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0,4</a:t>
            </a:r>
            <a:endParaRPr lang="en-US" sz="3600">
              <a:solidFill>
                <a:schemeClr val="tx1"/>
              </a:solidFill>
              <a:latin typeface="Ganh Regular" panose="02000000000000000000" pitchFamily="50" charset="0"/>
            </a:endParaRPr>
          </a:p>
        </p:txBody>
      </p:sp>
      <p:sp>
        <p:nvSpPr>
          <p:cNvPr id="6" name="Heart 5">
            <a:extLst>
              <a:ext uri="{FF2B5EF4-FFF2-40B4-BE49-F238E27FC236}">
                <a16:creationId xmlns:a16="http://schemas.microsoft.com/office/drawing/2014/main" id="{A7EC0965-E3BD-46E4-8341-A4F150C208F4}"/>
              </a:ext>
            </a:extLst>
          </p:cNvPr>
          <p:cNvSpPr/>
          <p:nvPr/>
        </p:nvSpPr>
        <p:spPr>
          <a:xfrm>
            <a:off x="2660467" y="2165807"/>
            <a:ext cx="1924597" cy="1654629"/>
          </a:xfrm>
          <a:prstGeom prst="heart">
            <a:avLst/>
          </a:prstGeom>
          <a:solidFill>
            <a:srgbClr val="F7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0,752</a:t>
            </a:r>
            <a:endParaRPr lang="en-US" sz="3600">
              <a:solidFill>
                <a:schemeClr val="tx1"/>
              </a:solidFill>
              <a:latin typeface="Ganh Regular" panose="02000000000000000000" pitchFamily="50" charset="0"/>
            </a:endParaRPr>
          </a:p>
        </p:txBody>
      </p:sp>
      <p:sp>
        <p:nvSpPr>
          <p:cNvPr id="9" name="Heart 8">
            <a:extLst>
              <a:ext uri="{FF2B5EF4-FFF2-40B4-BE49-F238E27FC236}">
                <a16:creationId xmlns:a16="http://schemas.microsoft.com/office/drawing/2014/main" id="{E9EB3D93-9D38-44C6-A772-7888677F8E2F}"/>
              </a:ext>
            </a:extLst>
          </p:cNvPr>
          <p:cNvSpPr/>
          <p:nvPr/>
        </p:nvSpPr>
        <p:spPr>
          <a:xfrm>
            <a:off x="5081450" y="2165807"/>
            <a:ext cx="1924597" cy="1654629"/>
          </a:xfrm>
          <a:prstGeom prst="heart">
            <a:avLst/>
          </a:prstGeom>
          <a:solidFill>
            <a:srgbClr val="F7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1,36</a:t>
            </a:r>
            <a:endParaRPr lang="en-US" sz="3600">
              <a:solidFill>
                <a:schemeClr val="tx1"/>
              </a:solidFill>
              <a:latin typeface="Ganh Regular" panose="02000000000000000000" pitchFamily="50" charset="0"/>
            </a:endParaRPr>
          </a:p>
        </p:txBody>
      </p:sp>
      <p:sp>
        <p:nvSpPr>
          <p:cNvPr id="10" name="Heart 9">
            <a:extLst>
              <a:ext uri="{FF2B5EF4-FFF2-40B4-BE49-F238E27FC236}">
                <a16:creationId xmlns:a16="http://schemas.microsoft.com/office/drawing/2014/main" id="{3BDCDFC6-1E1D-4EB3-9928-E7B4E434F1A8}"/>
              </a:ext>
            </a:extLst>
          </p:cNvPr>
          <p:cNvSpPr/>
          <p:nvPr/>
        </p:nvSpPr>
        <p:spPr>
          <a:xfrm>
            <a:off x="7502433" y="2165807"/>
            <a:ext cx="1924597" cy="1654629"/>
          </a:xfrm>
          <a:prstGeom prst="heart">
            <a:avLst/>
          </a:prstGeom>
          <a:solidFill>
            <a:srgbClr val="F7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0,018</a:t>
            </a:r>
            <a:endParaRPr lang="en-US" sz="3600">
              <a:solidFill>
                <a:schemeClr val="tx1"/>
              </a:solidFill>
              <a:latin typeface="Ganh Regular" panose="02000000000000000000" pitchFamily="50" charset="0"/>
            </a:endParaRPr>
          </a:p>
        </p:txBody>
      </p:sp>
      <p:sp>
        <p:nvSpPr>
          <p:cNvPr id="11" name="Heart 10">
            <a:extLst>
              <a:ext uri="{FF2B5EF4-FFF2-40B4-BE49-F238E27FC236}">
                <a16:creationId xmlns:a16="http://schemas.microsoft.com/office/drawing/2014/main" id="{542CC476-A15F-4008-8673-F41CDE8BCB93}"/>
              </a:ext>
            </a:extLst>
          </p:cNvPr>
          <p:cNvSpPr/>
          <p:nvPr/>
        </p:nvSpPr>
        <p:spPr>
          <a:xfrm>
            <a:off x="9923414" y="2165807"/>
            <a:ext cx="1924597" cy="1654629"/>
          </a:xfrm>
          <a:prstGeom prst="heart">
            <a:avLst/>
          </a:prstGeom>
          <a:solidFill>
            <a:srgbClr val="F7A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3,9</a:t>
            </a:r>
            <a:endParaRPr lang="en-US" sz="3600">
              <a:solidFill>
                <a:schemeClr val="tx1"/>
              </a:solidFill>
              <a:latin typeface="Ganh Regular" panose="02000000000000000000" pitchFamily="50" charset="0"/>
            </a:endParaRPr>
          </a:p>
        </p:txBody>
      </p:sp>
      <p:grpSp>
        <p:nvGrpSpPr>
          <p:cNvPr id="18" name="Group 17">
            <a:extLst>
              <a:ext uri="{FF2B5EF4-FFF2-40B4-BE49-F238E27FC236}">
                <a16:creationId xmlns:a16="http://schemas.microsoft.com/office/drawing/2014/main" id="{5216D0BB-E7AE-409A-8720-A8E8E33CA35B}"/>
              </a:ext>
            </a:extLst>
          </p:cNvPr>
          <p:cNvGrpSpPr/>
          <p:nvPr/>
        </p:nvGrpSpPr>
        <p:grpSpPr>
          <a:xfrm>
            <a:off x="112030" y="3913776"/>
            <a:ext cx="1497070" cy="2830287"/>
            <a:chOff x="112030" y="3983448"/>
            <a:chExt cx="1497070" cy="2830287"/>
          </a:xfrm>
        </p:grpSpPr>
        <p:sp>
          <p:nvSpPr>
            <p:cNvPr id="16" name="Lightning Bolt 15">
              <a:extLst>
                <a:ext uri="{FF2B5EF4-FFF2-40B4-BE49-F238E27FC236}">
                  <a16:creationId xmlns:a16="http://schemas.microsoft.com/office/drawing/2014/main" id="{204E69B2-6AAA-4D7B-AB06-6C2688A3320E}"/>
                </a:ext>
              </a:extLst>
            </p:cNvPr>
            <p:cNvSpPr/>
            <p:nvPr/>
          </p:nvSpPr>
          <p:spPr>
            <a:xfrm rot="7652975" flipH="1">
              <a:off x="-554579" y="4650057"/>
              <a:ext cx="2830287" cy="149707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7C533F8-9821-4B65-98EA-A012DBA3C6F4}"/>
                </a:ext>
              </a:extLst>
            </p:cNvPr>
            <p:cNvSpPr txBox="1"/>
            <p:nvPr/>
          </p:nvSpPr>
          <p:spPr>
            <a:xfrm rot="16475196">
              <a:off x="382343" y="5355877"/>
              <a:ext cx="1127649" cy="646331"/>
            </a:xfrm>
            <a:prstGeom prst="rect">
              <a:avLst/>
            </a:prstGeom>
            <a:noFill/>
          </p:spPr>
          <p:txBody>
            <a:bodyPr wrap="square" rtlCol="0">
              <a:spAutoFit/>
            </a:bodyPr>
            <a:lstStyle/>
            <a:p>
              <a:r>
                <a:rPr lang="vi-VN" sz="3600">
                  <a:latin typeface="Ganh Regular" panose="02000000000000000000" pitchFamily="50" charset="0"/>
                </a:rPr>
                <a:t>40%</a:t>
              </a:r>
              <a:endParaRPr lang="en-US" sz="3600">
                <a:latin typeface="Ganh Regular" panose="02000000000000000000" pitchFamily="50" charset="0"/>
              </a:endParaRPr>
            </a:p>
          </p:txBody>
        </p:sp>
      </p:grpSp>
      <p:grpSp>
        <p:nvGrpSpPr>
          <p:cNvPr id="19" name="Group 18">
            <a:extLst>
              <a:ext uri="{FF2B5EF4-FFF2-40B4-BE49-F238E27FC236}">
                <a16:creationId xmlns:a16="http://schemas.microsoft.com/office/drawing/2014/main" id="{F0522B43-A40E-4C68-9F84-7DE91106FA72}"/>
              </a:ext>
            </a:extLst>
          </p:cNvPr>
          <p:cNvGrpSpPr/>
          <p:nvPr/>
        </p:nvGrpSpPr>
        <p:grpSpPr>
          <a:xfrm>
            <a:off x="2533011" y="3913776"/>
            <a:ext cx="1497070" cy="2830287"/>
            <a:chOff x="112030" y="3983448"/>
            <a:chExt cx="1497070" cy="2830287"/>
          </a:xfrm>
        </p:grpSpPr>
        <p:sp>
          <p:nvSpPr>
            <p:cNvPr id="20" name="Lightning Bolt 19">
              <a:extLst>
                <a:ext uri="{FF2B5EF4-FFF2-40B4-BE49-F238E27FC236}">
                  <a16:creationId xmlns:a16="http://schemas.microsoft.com/office/drawing/2014/main" id="{16785D25-9086-4E5A-8420-D22C9A3D6679}"/>
                </a:ext>
              </a:extLst>
            </p:cNvPr>
            <p:cNvSpPr/>
            <p:nvPr/>
          </p:nvSpPr>
          <p:spPr>
            <a:xfrm rot="7652975" flipH="1">
              <a:off x="-554579" y="4650057"/>
              <a:ext cx="2830287" cy="149707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2B6A6C-466F-4F41-832F-AA7108894B61}"/>
                </a:ext>
              </a:extLst>
            </p:cNvPr>
            <p:cNvSpPr txBox="1"/>
            <p:nvPr/>
          </p:nvSpPr>
          <p:spPr>
            <a:xfrm rot="16475196">
              <a:off x="291781" y="5257759"/>
              <a:ext cx="1324515" cy="646331"/>
            </a:xfrm>
            <a:prstGeom prst="rect">
              <a:avLst/>
            </a:prstGeom>
            <a:noFill/>
          </p:spPr>
          <p:txBody>
            <a:bodyPr wrap="square" rtlCol="0">
              <a:spAutoFit/>
            </a:bodyPr>
            <a:lstStyle/>
            <a:p>
              <a:r>
                <a:rPr lang="vi-VN" sz="3600">
                  <a:latin typeface="Ganh Regular" panose="02000000000000000000" pitchFamily="50" charset="0"/>
                </a:rPr>
                <a:t>752%</a:t>
              </a:r>
              <a:endParaRPr lang="en-US" sz="3600">
                <a:latin typeface="Ganh Regular" panose="02000000000000000000" pitchFamily="50" charset="0"/>
              </a:endParaRPr>
            </a:p>
          </p:txBody>
        </p:sp>
      </p:grpSp>
      <p:grpSp>
        <p:nvGrpSpPr>
          <p:cNvPr id="22" name="Group 21">
            <a:extLst>
              <a:ext uri="{FF2B5EF4-FFF2-40B4-BE49-F238E27FC236}">
                <a16:creationId xmlns:a16="http://schemas.microsoft.com/office/drawing/2014/main" id="{DB7DA72E-F05E-45CE-9D30-7FC1AA19D523}"/>
              </a:ext>
            </a:extLst>
          </p:cNvPr>
          <p:cNvGrpSpPr/>
          <p:nvPr/>
        </p:nvGrpSpPr>
        <p:grpSpPr>
          <a:xfrm>
            <a:off x="4953996" y="3913776"/>
            <a:ext cx="1497070" cy="2830287"/>
            <a:chOff x="112030" y="3983448"/>
            <a:chExt cx="1497070" cy="2830287"/>
          </a:xfrm>
        </p:grpSpPr>
        <p:sp>
          <p:nvSpPr>
            <p:cNvPr id="23" name="Lightning Bolt 22">
              <a:extLst>
                <a:ext uri="{FF2B5EF4-FFF2-40B4-BE49-F238E27FC236}">
                  <a16:creationId xmlns:a16="http://schemas.microsoft.com/office/drawing/2014/main" id="{675129F0-A61F-4993-979C-9B9713558469}"/>
                </a:ext>
              </a:extLst>
            </p:cNvPr>
            <p:cNvSpPr/>
            <p:nvPr/>
          </p:nvSpPr>
          <p:spPr>
            <a:xfrm rot="7652975" flipH="1">
              <a:off x="-554579" y="4650057"/>
              <a:ext cx="2830287" cy="149707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CD13727-CAE3-4631-B634-B560E96CC88A}"/>
                </a:ext>
              </a:extLst>
            </p:cNvPr>
            <p:cNvSpPr txBox="1"/>
            <p:nvPr/>
          </p:nvSpPr>
          <p:spPr>
            <a:xfrm rot="16475196">
              <a:off x="248176" y="5210515"/>
              <a:ext cx="1419306" cy="646331"/>
            </a:xfrm>
            <a:prstGeom prst="rect">
              <a:avLst/>
            </a:prstGeom>
            <a:noFill/>
          </p:spPr>
          <p:txBody>
            <a:bodyPr wrap="square" rtlCol="0">
              <a:spAutoFit/>
            </a:bodyPr>
            <a:lstStyle/>
            <a:p>
              <a:r>
                <a:rPr lang="vi-VN" sz="3600">
                  <a:latin typeface="Ganh Regular" panose="02000000000000000000" pitchFamily="50" charset="0"/>
                </a:rPr>
                <a:t>1,36%</a:t>
              </a:r>
              <a:endParaRPr lang="en-US" sz="3600">
                <a:latin typeface="Ganh Regular" panose="02000000000000000000" pitchFamily="50" charset="0"/>
              </a:endParaRPr>
            </a:p>
          </p:txBody>
        </p:sp>
      </p:grpSp>
      <p:grpSp>
        <p:nvGrpSpPr>
          <p:cNvPr id="25" name="Group 24">
            <a:extLst>
              <a:ext uri="{FF2B5EF4-FFF2-40B4-BE49-F238E27FC236}">
                <a16:creationId xmlns:a16="http://schemas.microsoft.com/office/drawing/2014/main" id="{865F8317-3750-44F2-AA16-EB815F9F4B0F}"/>
              </a:ext>
            </a:extLst>
          </p:cNvPr>
          <p:cNvGrpSpPr/>
          <p:nvPr/>
        </p:nvGrpSpPr>
        <p:grpSpPr>
          <a:xfrm>
            <a:off x="7357564" y="3913776"/>
            <a:ext cx="1497070" cy="2830287"/>
            <a:chOff x="112030" y="3983448"/>
            <a:chExt cx="1497070" cy="2830287"/>
          </a:xfrm>
        </p:grpSpPr>
        <p:sp>
          <p:nvSpPr>
            <p:cNvPr id="26" name="Lightning Bolt 25">
              <a:extLst>
                <a:ext uri="{FF2B5EF4-FFF2-40B4-BE49-F238E27FC236}">
                  <a16:creationId xmlns:a16="http://schemas.microsoft.com/office/drawing/2014/main" id="{2F12474F-20AA-4D67-96FA-44A7104DC2AF}"/>
                </a:ext>
              </a:extLst>
            </p:cNvPr>
            <p:cNvSpPr/>
            <p:nvPr/>
          </p:nvSpPr>
          <p:spPr>
            <a:xfrm rot="7652975" flipH="1">
              <a:off x="-554579" y="4650057"/>
              <a:ext cx="2830287" cy="149707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B73E864-E036-4CA4-9B2A-E9395F833A11}"/>
                </a:ext>
              </a:extLst>
            </p:cNvPr>
            <p:cNvSpPr txBox="1"/>
            <p:nvPr/>
          </p:nvSpPr>
          <p:spPr>
            <a:xfrm rot="16475196">
              <a:off x="382343" y="5355877"/>
              <a:ext cx="1127649" cy="646331"/>
            </a:xfrm>
            <a:prstGeom prst="rect">
              <a:avLst/>
            </a:prstGeom>
            <a:noFill/>
          </p:spPr>
          <p:txBody>
            <a:bodyPr wrap="square" rtlCol="0">
              <a:spAutoFit/>
            </a:bodyPr>
            <a:lstStyle/>
            <a:p>
              <a:r>
                <a:rPr lang="vi-VN" sz="3600">
                  <a:latin typeface="Ganh Regular" panose="02000000000000000000" pitchFamily="50" charset="0"/>
                </a:rPr>
                <a:t>1,8%</a:t>
              </a:r>
              <a:endParaRPr lang="en-US" sz="3600">
                <a:latin typeface="Ganh Regular" panose="02000000000000000000" pitchFamily="50" charset="0"/>
              </a:endParaRPr>
            </a:p>
          </p:txBody>
        </p:sp>
      </p:grpSp>
      <p:grpSp>
        <p:nvGrpSpPr>
          <p:cNvPr id="28" name="Group 27">
            <a:extLst>
              <a:ext uri="{FF2B5EF4-FFF2-40B4-BE49-F238E27FC236}">
                <a16:creationId xmlns:a16="http://schemas.microsoft.com/office/drawing/2014/main" id="{2F569C74-CD36-4885-A457-E02365B615E0}"/>
              </a:ext>
            </a:extLst>
          </p:cNvPr>
          <p:cNvGrpSpPr/>
          <p:nvPr/>
        </p:nvGrpSpPr>
        <p:grpSpPr>
          <a:xfrm>
            <a:off x="9778544" y="3913776"/>
            <a:ext cx="1497070" cy="2830287"/>
            <a:chOff x="112030" y="3983448"/>
            <a:chExt cx="1497070" cy="2830287"/>
          </a:xfrm>
        </p:grpSpPr>
        <p:sp>
          <p:nvSpPr>
            <p:cNvPr id="29" name="Lightning Bolt 28">
              <a:extLst>
                <a:ext uri="{FF2B5EF4-FFF2-40B4-BE49-F238E27FC236}">
                  <a16:creationId xmlns:a16="http://schemas.microsoft.com/office/drawing/2014/main" id="{F2FD2522-D13E-4BF4-A804-3E7FD38D5A2E}"/>
                </a:ext>
              </a:extLst>
            </p:cNvPr>
            <p:cNvSpPr/>
            <p:nvPr/>
          </p:nvSpPr>
          <p:spPr>
            <a:xfrm rot="7652975" flipH="1">
              <a:off x="-554579" y="4650057"/>
              <a:ext cx="2830287" cy="1497070"/>
            </a:xfrm>
            <a:prstGeom prst="lightningBol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7B8E293-DC8E-42B7-AB00-08A08EA88308}"/>
                </a:ext>
              </a:extLst>
            </p:cNvPr>
            <p:cNvSpPr txBox="1"/>
            <p:nvPr/>
          </p:nvSpPr>
          <p:spPr>
            <a:xfrm rot="16475196">
              <a:off x="280775" y="5245833"/>
              <a:ext cx="1348442" cy="646331"/>
            </a:xfrm>
            <a:prstGeom prst="rect">
              <a:avLst/>
            </a:prstGeom>
            <a:noFill/>
          </p:spPr>
          <p:txBody>
            <a:bodyPr wrap="square" rtlCol="0">
              <a:spAutoFit/>
            </a:bodyPr>
            <a:lstStyle/>
            <a:p>
              <a:r>
                <a:rPr lang="vi-VN" sz="3600">
                  <a:latin typeface="Ganh Regular" panose="02000000000000000000" pitchFamily="50" charset="0"/>
                </a:rPr>
                <a:t>390%</a:t>
              </a:r>
              <a:endParaRPr lang="en-US" sz="3600">
                <a:latin typeface="Ganh Regular" panose="02000000000000000000" pitchFamily="50" charset="0"/>
              </a:endParaRPr>
            </a:p>
          </p:txBody>
        </p:sp>
      </p:grpSp>
    </p:spTree>
    <p:extLst>
      <p:ext uri="{BB962C8B-B14F-4D97-AF65-F5344CB8AC3E}">
        <p14:creationId xmlns:p14="http://schemas.microsoft.com/office/powerpoint/2010/main" val="2975925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54DBE-FDF6-4C4B-B0F2-72404A8C150D}"/>
              </a:ext>
            </a:extLst>
          </p:cNvPr>
          <p:cNvSpPr txBox="1"/>
          <p:nvPr/>
        </p:nvSpPr>
        <p:spPr>
          <a:xfrm>
            <a:off x="343988" y="1337494"/>
            <a:ext cx="11504023" cy="646331"/>
          </a:xfrm>
          <a:prstGeom prst="rect">
            <a:avLst/>
          </a:prstGeom>
          <a:noFill/>
        </p:spPr>
        <p:txBody>
          <a:bodyPr wrap="square" rtlCol="0">
            <a:spAutoFit/>
          </a:bodyPr>
          <a:lstStyle/>
          <a:p>
            <a:pPr algn="ctr"/>
            <a:r>
              <a:rPr lang="vi-VN" sz="3600">
                <a:latin typeface="Ganh Regular" panose="02000000000000000000" pitchFamily="50" charset="0"/>
              </a:rPr>
              <a:t>c) Viết các tỉ số phần trăm dưới dạng số thập phân:</a:t>
            </a:r>
            <a:endParaRPr lang="en-US" sz="3600">
              <a:latin typeface="Ganh Regular" panose="02000000000000000000" pitchFamily="50" charset="0"/>
            </a:endParaRPr>
          </a:p>
        </p:txBody>
      </p:sp>
      <p:sp>
        <p:nvSpPr>
          <p:cNvPr id="4" name="Oval 3">
            <a:extLst>
              <a:ext uri="{FF2B5EF4-FFF2-40B4-BE49-F238E27FC236}">
                <a16:creationId xmlns:a16="http://schemas.microsoft.com/office/drawing/2014/main" id="{D1D08055-09D3-4BB7-9D1A-CE6C70E0D766}"/>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2" name="Rectangle: Rounded Corners 1">
            <a:extLst>
              <a:ext uri="{FF2B5EF4-FFF2-40B4-BE49-F238E27FC236}">
                <a16:creationId xmlns:a16="http://schemas.microsoft.com/office/drawing/2014/main" id="{B8B54CFF-96D1-4A75-8693-0B36D4901B46}"/>
              </a:ext>
            </a:extLst>
          </p:cNvPr>
          <p:cNvSpPr/>
          <p:nvPr/>
        </p:nvSpPr>
        <p:spPr>
          <a:xfrm>
            <a:off x="239484" y="2229391"/>
            <a:ext cx="1924597" cy="815979"/>
          </a:xfrm>
          <a:prstGeom prst="roundRect">
            <a:avLst/>
          </a:prstGeom>
          <a:solidFill>
            <a:srgbClr val="C8E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80%</a:t>
            </a:r>
            <a:endParaRPr lang="en-US" sz="3600">
              <a:solidFill>
                <a:schemeClr val="tx1"/>
              </a:solidFill>
              <a:latin typeface="Ganh Regular" panose="02000000000000000000" pitchFamily="50" charset="0"/>
            </a:endParaRPr>
          </a:p>
        </p:txBody>
      </p:sp>
      <p:sp>
        <p:nvSpPr>
          <p:cNvPr id="6" name="Rectangle: Rounded Corners 5">
            <a:extLst>
              <a:ext uri="{FF2B5EF4-FFF2-40B4-BE49-F238E27FC236}">
                <a16:creationId xmlns:a16="http://schemas.microsoft.com/office/drawing/2014/main" id="{A7EC0965-E3BD-46E4-8341-A4F150C208F4}"/>
              </a:ext>
            </a:extLst>
          </p:cNvPr>
          <p:cNvSpPr/>
          <p:nvPr/>
        </p:nvSpPr>
        <p:spPr>
          <a:xfrm>
            <a:off x="2660467" y="2229391"/>
            <a:ext cx="1924597" cy="815979"/>
          </a:xfrm>
          <a:prstGeom prst="roundRect">
            <a:avLst/>
          </a:prstGeom>
          <a:solidFill>
            <a:srgbClr val="C8E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8%</a:t>
            </a:r>
            <a:endParaRPr lang="en-US" sz="3600">
              <a:solidFill>
                <a:schemeClr val="tx1"/>
              </a:solidFill>
              <a:latin typeface="Ganh Regular" panose="02000000000000000000" pitchFamily="50" charset="0"/>
            </a:endParaRPr>
          </a:p>
        </p:txBody>
      </p:sp>
      <p:sp>
        <p:nvSpPr>
          <p:cNvPr id="9" name="Rectangle: Rounded Corners 8">
            <a:extLst>
              <a:ext uri="{FF2B5EF4-FFF2-40B4-BE49-F238E27FC236}">
                <a16:creationId xmlns:a16="http://schemas.microsoft.com/office/drawing/2014/main" id="{E9EB3D93-9D38-44C6-A772-7888677F8E2F}"/>
              </a:ext>
            </a:extLst>
          </p:cNvPr>
          <p:cNvSpPr/>
          <p:nvPr/>
        </p:nvSpPr>
        <p:spPr>
          <a:xfrm>
            <a:off x="5081450" y="2229391"/>
            <a:ext cx="1924597" cy="815979"/>
          </a:xfrm>
          <a:prstGeom prst="roundRect">
            <a:avLst/>
          </a:prstGeom>
          <a:solidFill>
            <a:srgbClr val="C8E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56%</a:t>
            </a:r>
            <a:endParaRPr lang="en-US" sz="3600">
              <a:solidFill>
                <a:schemeClr val="tx1"/>
              </a:solidFill>
              <a:latin typeface="Ganh Regular" panose="02000000000000000000" pitchFamily="50" charset="0"/>
            </a:endParaRPr>
          </a:p>
        </p:txBody>
      </p:sp>
      <p:sp>
        <p:nvSpPr>
          <p:cNvPr id="10" name="Rectangle: Rounded Corners 9">
            <a:extLst>
              <a:ext uri="{FF2B5EF4-FFF2-40B4-BE49-F238E27FC236}">
                <a16:creationId xmlns:a16="http://schemas.microsoft.com/office/drawing/2014/main" id="{3BDCDFC6-1E1D-4EB3-9928-E7B4E434F1A8}"/>
              </a:ext>
            </a:extLst>
          </p:cNvPr>
          <p:cNvSpPr/>
          <p:nvPr/>
        </p:nvSpPr>
        <p:spPr>
          <a:xfrm>
            <a:off x="7502433" y="2229391"/>
            <a:ext cx="1924597" cy="815979"/>
          </a:xfrm>
          <a:prstGeom prst="roundRect">
            <a:avLst/>
          </a:prstGeom>
          <a:solidFill>
            <a:srgbClr val="C8E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210%</a:t>
            </a:r>
            <a:endParaRPr lang="en-US" sz="3600">
              <a:solidFill>
                <a:schemeClr val="tx1"/>
              </a:solidFill>
              <a:latin typeface="Ganh Regular" panose="02000000000000000000" pitchFamily="50" charset="0"/>
            </a:endParaRPr>
          </a:p>
        </p:txBody>
      </p:sp>
      <p:sp>
        <p:nvSpPr>
          <p:cNvPr id="11" name="Rectangle: Rounded Corners 10">
            <a:extLst>
              <a:ext uri="{FF2B5EF4-FFF2-40B4-BE49-F238E27FC236}">
                <a16:creationId xmlns:a16="http://schemas.microsoft.com/office/drawing/2014/main" id="{542CC476-A15F-4008-8673-F41CDE8BCB93}"/>
              </a:ext>
            </a:extLst>
          </p:cNvPr>
          <p:cNvSpPr/>
          <p:nvPr/>
        </p:nvSpPr>
        <p:spPr>
          <a:xfrm>
            <a:off x="9923414" y="2229391"/>
            <a:ext cx="1924597" cy="815979"/>
          </a:xfrm>
          <a:prstGeom prst="roundRect">
            <a:avLst/>
          </a:prstGeom>
          <a:solidFill>
            <a:srgbClr val="C8E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0,7%</a:t>
            </a:r>
            <a:endParaRPr lang="en-US" sz="3600">
              <a:solidFill>
                <a:schemeClr val="tx1"/>
              </a:solidFill>
              <a:latin typeface="Ganh Regular" panose="02000000000000000000" pitchFamily="50" charset="0"/>
            </a:endParaRPr>
          </a:p>
        </p:txBody>
      </p:sp>
      <p:sp>
        <p:nvSpPr>
          <p:cNvPr id="12" name="Graphic 7" descr="Flower without stem with solid fill">
            <a:extLst>
              <a:ext uri="{FF2B5EF4-FFF2-40B4-BE49-F238E27FC236}">
                <a16:creationId xmlns:a16="http://schemas.microsoft.com/office/drawing/2014/main" id="{8E8C2234-015A-4FA7-8A4A-A94F423F0367}"/>
              </a:ext>
            </a:extLst>
          </p:cNvPr>
          <p:cNvSpPr/>
          <p:nvPr/>
        </p:nvSpPr>
        <p:spPr>
          <a:xfrm>
            <a:off x="314782" y="3447288"/>
            <a:ext cx="1564994" cy="1713645"/>
          </a:xfrm>
          <a:custGeom>
            <a:avLst/>
            <a:gdLst>
              <a:gd name="connsiteX0" fmla="*/ 1438797 w 1564994"/>
              <a:gd name="connsiteY0" fmla="*/ 946550 h 1713645"/>
              <a:gd name="connsiteX1" fmla="*/ 1211795 w 1564994"/>
              <a:gd name="connsiteY1" fmla="*/ 856823 h 1713645"/>
              <a:gd name="connsiteX2" fmla="*/ 1438797 w 1564994"/>
              <a:gd name="connsiteY2" fmla="*/ 767096 h 1713645"/>
              <a:gd name="connsiteX3" fmla="*/ 1532103 w 1564994"/>
              <a:gd name="connsiteY3" fmla="*/ 424547 h 1713645"/>
              <a:gd name="connsiteX4" fmla="*/ 1378724 w 1564994"/>
              <a:gd name="connsiteY4" fmla="*/ 307723 h 1713645"/>
              <a:gd name="connsiteX5" fmla="*/ 1188533 w 1564994"/>
              <a:gd name="connsiteY5" fmla="*/ 331241 h 1713645"/>
              <a:gd name="connsiteX6" fmla="*/ 977891 w 1564994"/>
              <a:gd name="connsiteY6" fmla="*/ 516320 h 1713645"/>
              <a:gd name="connsiteX7" fmla="*/ 1031319 w 1564994"/>
              <a:gd name="connsiteY7" fmla="*/ 241514 h 1713645"/>
              <a:gd name="connsiteX8" fmla="*/ 773963 w 1564994"/>
              <a:gd name="connsiteY8" fmla="*/ 130 h 1713645"/>
              <a:gd name="connsiteX9" fmla="*/ 532579 w 1564994"/>
              <a:gd name="connsiteY9" fmla="*/ 241514 h 1713645"/>
              <a:gd name="connsiteX10" fmla="*/ 586006 w 1564994"/>
              <a:gd name="connsiteY10" fmla="*/ 516320 h 1713645"/>
              <a:gd name="connsiteX11" fmla="*/ 375109 w 1564994"/>
              <a:gd name="connsiteY11" fmla="*/ 331241 h 1713645"/>
              <a:gd name="connsiteX12" fmla="*/ 184918 w 1564994"/>
              <a:gd name="connsiteY12" fmla="*/ 307723 h 1713645"/>
              <a:gd name="connsiteX13" fmla="*/ 31538 w 1564994"/>
              <a:gd name="connsiteY13" fmla="*/ 424547 h 1713645"/>
              <a:gd name="connsiteX14" fmla="*/ 124844 w 1564994"/>
              <a:gd name="connsiteY14" fmla="*/ 767096 h 1713645"/>
              <a:gd name="connsiteX15" fmla="*/ 353380 w 1564994"/>
              <a:gd name="connsiteY15" fmla="*/ 856823 h 1713645"/>
              <a:gd name="connsiteX16" fmla="*/ 126634 w 1564994"/>
              <a:gd name="connsiteY16" fmla="*/ 946550 h 1713645"/>
              <a:gd name="connsiteX17" fmla="*/ 33328 w 1564994"/>
              <a:gd name="connsiteY17" fmla="*/ 1289098 h 1713645"/>
              <a:gd name="connsiteX18" fmla="*/ 186707 w 1564994"/>
              <a:gd name="connsiteY18" fmla="*/ 1405922 h 1713645"/>
              <a:gd name="connsiteX19" fmla="*/ 254706 w 1564994"/>
              <a:gd name="connsiteY19" fmla="*/ 1415125 h 1713645"/>
              <a:gd name="connsiteX20" fmla="*/ 376898 w 1564994"/>
              <a:gd name="connsiteY20" fmla="*/ 1382404 h 1713645"/>
              <a:gd name="connsiteX21" fmla="*/ 587795 w 1564994"/>
              <a:gd name="connsiteY21" fmla="*/ 1197326 h 1713645"/>
              <a:gd name="connsiteX22" fmla="*/ 534368 w 1564994"/>
              <a:gd name="connsiteY22" fmla="*/ 1472131 h 1713645"/>
              <a:gd name="connsiteX23" fmla="*/ 791724 w 1564994"/>
              <a:gd name="connsiteY23" fmla="*/ 1713515 h 1713645"/>
              <a:gd name="connsiteX24" fmla="*/ 1033108 w 1564994"/>
              <a:gd name="connsiteY24" fmla="*/ 1472131 h 1713645"/>
              <a:gd name="connsiteX25" fmla="*/ 979681 w 1564994"/>
              <a:gd name="connsiteY25" fmla="*/ 1197326 h 1713645"/>
              <a:gd name="connsiteX26" fmla="*/ 1190322 w 1564994"/>
              <a:gd name="connsiteY26" fmla="*/ 1382404 h 1713645"/>
              <a:gd name="connsiteX27" fmla="*/ 1312770 w 1564994"/>
              <a:gd name="connsiteY27" fmla="*/ 1415125 h 1713645"/>
              <a:gd name="connsiteX28" fmla="*/ 1380513 w 1564994"/>
              <a:gd name="connsiteY28" fmla="*/ 1405922 h 1713645"/>
              <a:gd name="connsiteX29" fmla="*/ 1533893 w 1564994"/>
              <a:gd name="connsiteY29" fmla="*/ 1289098 h 1713645"/>
              <a:gd name="connsiteX30" fmla="*/ 1438797 w 1564994"/>
              <a:gd name="connsiteY30" fmla="*/ 946550 h 1713645"/>
              <a:gd name="connsiteX31" fmla="*/ 782588 w 1564994"/>
              <a:gd name="connsiteY31" fmla="*/ 1107599 h 1713645"/>
              <a:gd name="connsiteX32" fmla="*/ 532067 w 1564994"/>
              <a:gd name="connsiteY32" fmla="*/ 856567 h 1713645"/>
              <a:gd name="connsiteX33" fmla="*/ 783099 w 1564994"/>
              <a:gd name="connsiteY33" fmla="*/ 606047 h 1713645"/>
              <a:gd name="connsiteX34" fmla="*/ 1033619 w 1564994"/>
              <a:gd name="connsiteY34" fmla="*/ 856823 h 1713645"/>
              <a:gd name="connsiteX35" fmla="*/ 782588 w 1564994"/>
              <a:gd name="connsiteY35" fmla="*/ 1107599 h 17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4994" h="1713645">
                <a:moveTo>
                  <a:pt x="1438797" y="946550"/>
                </a:moveTo>
                <a:cubicBezTo>
                  <a:pt x="1365960" y="909925"/>
                  <a:pt x="1289988" y="879896"/>
                  <a:pt x="1211795" y="856823"/>
                </a:cubicBezTo>
                <a:cubicBezTo>
                  <a:pt x="1289988" y="833749"/>
                  <a:pt x="1365960" y="803720"/>
                  <a:pt x="1438797" y="767096"/>
                </a:cubicBezTo>
                <a:cubicBezTo>
                  <a:pt x="1557048" y="696653"/>
                  <a:pt x="1598294" y="545229"/>
                  <a:pt x="1532103" y="424547"/>
                </a:cubicBezTo>
                <a:cubicBezTo>
                  <a:pt x="1498523" y="366779"/>
                  <a:pt x="1443337" y="324748"/>
                  <a:pt x="1378724" y="307723"/>
                </a:cubicBezTo>
                <a:cubicBezTo>
                  <a:pt x="1314749" y="289581"/>
                  <a:pt x="1246160" y="298063"/>
                  <a:pt x="1188533" y="331241"/>
                </a:cubicBezTo>
                <a:cubicBezTo>
                  <a:pt x="1111217" y="384347"/>
                  <a:pt x="1040503" y="446478"/>
                  <a:pt x="977891" y="516320"/>
                </a:cubicBezTo>
                <a:cubicBezTo>
                  <a:pt x="1006637" y="427188"/>
                  <a:pt x="1024575" y="334925"/>
                  <a:pt x="1031319" y="241514"/>
                </a:cubicBezTo>
                <a:cubicBezTo>
                  <a:pt x="1026909" y="103792"/>
                  <a:pt x="911687" y="-4279"/>
                  <a:pt x="773963" y="130"/>
                </a:cubicBezTo>
                <a:cubicBezTo>
                  <a:pt x="642434" y="4341"/>
                  <a:pt x="536791" y="109986"/>
                  <a:pt x="532579" y="241514"/>
                </a:cubicBezTo>
                <a:cubicBezTo>
                  <a:pt x="539194" y="334940"/>
                  <a:pt x="557135" y="427219"/>
                  <a:pt x="586006" y="516320"/>
                </a:cubicBezTo>
                <a:cubicBezTo>
                  <a:pt x="523376" y="446401"/>
                  <a:pt x="452568" y="384262"/>
                  <a:pt x="375109" y="331241"/>
                </a:cubicBezTo>
                <a:cubicBezTo>
                  <a:pt x="317492" y="298035"/>
                  <a:pt x="248890" y="289553"/>
                  <a:pt x="184918" y="307723"/>
                </a:cubicBezTo>
                <a:cubicBezTo>
                  <a:pt x="120317" y="324774"/>
                  <a:pt x="65141" y="366800"/>
                  <a:pt x="31538" y="424547"/>
                </a:cubicBezTo>
                <a:cubicBezTo>
                  <a:pt x="-34653" y="545229"/>
                  <a:pt x="6593" y="696653"/>
                  <a:pt x="124844" y="767096"/>
                </a:cubicBezTo>
                <a:cubicBezTo>
                  <a:pt x="198185" y="803784"/>
                  <a:pt x="274671" y="833813"/>
                  <a:pt x="353380" y="856823"/>
                </a:cubicBezTo>
                <a:cubicBezTo>
                  <a:pt x="275282" y="879934"/>
                  <a:pt x="199400" y="909961"/>
                  <a:pt x="126634" y="946550"/>
                </a:cubicBezTo>
                <a:cubicBezTo>
                  <a:pt x="8383" y="1016992"/>
                  <a:pt x="-32863" y="1168416"/>
                  <a:pt x="33328" y="1289098"/>
                </a:cubicBezTo>
                <a:cubicBezTo>
                  <a:pt x="66931" y="1346845"/>
                  <a:pt x="122106" y="1388872"/>
                  <a:pt x="186707" y="1405922"/>
                </a:cubicBezTo>
                <a:cubicBezTo>
                  <a:pt x="208868" y="1411973"/>
                  <a:pt x="231732" y="1415066"/>
                  <a:pt x="254706" y="1415125"/>
                </a:cubicBezTo>
                <a:cubicBezTo>
                  <a:pt x="297619" y="1415253"/>
                  <a:pt x="339791" y="1403959"/>
                  <a:pt x="376898" y="1382404"/>
                </a:cubicBezTo>
                <a:cubicBezTo>
                  <a:pt x="454358" y="1329383"/>
                  <a:pt x="525165" y="1267244"/>
                  <a:pt x="587795" y="1197326"/>
                </a:cubicBezTo>
                <a:cubicBezTo>
                  <a:pt x="558924" y="1286427"/>
                  <a:pt x="540984" y="1378705"/>
                  <a:pt x="534368" y="1472131"/>
                </a:cubicBezTo>
                <a:cubicBezTo>
                  <a:pt x="538778" y="1609853"/>
                  <a:pt x="653999" y="1717927"/>
                  <a:pt x="791724" y="1713515"/>
                </a:cubicBezTo>
                <a:cubicBezTo>
                  <a:pt x="923252" y="1709305"/>
                  <a:pt x="1028895" y="1603659"/>
                  <a:pt x="1033108" y="1472131"/>
                </a:cubicBezTo>
                <a:cubicBezTo>
                  <a:pt x="1026364" y="1378720"/>
                  <a:pt x="1008427" y="1286460"/>
                  <a:pt x="979681" y="1197326"/>
                </a:cubicBezTo>
                <a:cubicBezTo>
                  <a:pt x="1042293" y="1267167"/>
                  <a:pt x="1113006" y="1329299"/>
                  <a:pt x="1190322" y="1382404"/>
                </a:cubicBezTo>
                <a:cubicBezTo>
                  <a:pt x="1227532" y="1403936"/>
                  <a:pt x="1269781" y="1415225"/>
                  <a:pt x="1312770" y="1415125"/>
                </a:cubicBezTo>
                <a:cubicBezTo>
                  <a:pt x="1335660" y="1415084"/>
                  <a:pt x="1358442" y="1411988"/>
                  <a:pt x="1380513" y="1405922"/>
                </a:cubicBezTo>
                <a:cubicBezTo>
                  <a:pt x="1445127" y="1388897"/>
                  <a:pt x="1500313" y="1346866"/>
                  <a:pt x="1533893" y="1289098"/>
                </a:cubicBezTo>
                <a:cubicBezTo>
                  <a:pt x="1599775" y="1167956"/>
                  <a:pt x="1557697" y="1016394"/>
                  <a:pt x="1438797" y="946550"/>
                </a:cubicBezTo>
                <a:close/>
                <a:moveTo>
                  <a:pt x="782588" y="1107599"/>
                </a:moveTo>
                <a:cubicBezTo>
                  <a:pt x="644088" y="1107458"/>
                  <a:pt x="531927" y="995066"/>
                  <a:pt x="532067" y="856567"/>
                </a:cubicBezTo>
                <a:cubicBezTo>
                  <a:pt x="532208" y="718068"/>
                  <a:pt x="644600" y="605906"/>
                  <a:pt x="783099" y="606047"/>
                </a:cubicBezTo>
                <a:cubicBezTo>
                  <a:pt x="921499" y="606187"/>
                  <a:pt x="1033619" y="718423"/>
                  <a:pt x="1033619" y="856823"/>
                </a:cubicBezTo>
                <a:cubicBezTo>
                  <a:pt x="1033479" y="995363"/>
                  <a:pt x="921128" y="1107599"/>
                  <a:pt x="782588" y="1107599"/>
                </a:cubicBezTo>
                <a:close/>
              </a:path>
            </a:pathLst>
          </a:custGeom>
          <a:solidFill>
            <a:srgbClr val="F7ACBC"/>
          </a:solidFill>
          <a:ln w="25499" cap="flat">
            <a:noFill/>
            <a:prstDash val="solid"/>
            <a:miter/>
          </a:ln>
        </p:spPr>
        <p:txBody>
          <a:bodyPr rtlCol="0" anchor="ctr"/>
          <a:lstStyle/>
          <a:p>
            <a:endParaRPr lang="en-US"/>
          </a:p>
        </p:txBody>
      </p:sp>
      <p:sp>
        <p:nvSpPr>
          <p:cNvPr id="13" name="Graphic 7" descr="Flower without stem with solid fill">
            <a:extLst>
              <a:ext uri="{FF2B5EF4-FFF2-40B4-BE49-F238E27FC236}">
                <a16:creationId xmlns:a16="http://schemas.microsoft.com/office/drawing/2014/main" id="{FDB17427-1DA1-4DEF-B629-DDEFF588AC3C}"/>
              </a:ext>
            </a:extLst>
          </p:cNvPr>
          <p:cNvSpPr/>
          <p:nvPr/>
        </p:nvSpPr>
        <p:spPr>
          <a:xfrm>
            <a:off x="2840268" y="3447288"/>
            <a:ext cx="1564994" cy="1713645"/>
          </a:xfrm>
          <a:custGeom>
            <a:avLst/>
            <a:gdLst>
              <a:gd name="connsiteX0" fmla="*/ 1438797 w 1564994"/>
              <a:gd name="connsiteY0" fmla="*/ 946550 h 1713645"/>
              <a:gd name="connsiteX1" fmla="*/ 1211795 w 1564994"/>
              <a:gd name="connsiteY1" fmla="*/ 856823 h 1713645"/>
              <a:gd name="connsiteX2" fmla="*/ 1438797 w 1564994"/>
              <a:gd name="connsiteY2" fmla="*/ 767096 h 1713645"/>
              <a:gd name="connsiteX3" fmla="*/ 1532103 w 1564994"/>
              <a:gd name="connsiteY3" fmla="*/ 424547 h 1713645"/>
              <a:gd name="connsiteX4" fmla="*/ 1378724 w 1564994"/>
              <a:gd name="connsiteY4" fmla="*/ 307723 h 1713645"/>
              <a:gd name="connsiteX5" fmla="*/ 1188533 w 1564994"/>
              <a:gd name="connsiteY5" fmla="*/ 331241 h 1713645"/>
              <a:gd name="connsiteX6" fmla="*/ 977891 w 1564994"/>
              <a:gd name="connsiteY6" fmla="*/ 516320 h 1713645"/>
              <a:gd name="connsiteX7" fmla="*/ 1031319 w 1564994"/>
              <a:gd name="connsiteY7" fmla="*/ 241514 h 1713645"/>
              <a:gd name="connsiteX8" fmla="*/ 773963 w 1564994"/>
              <a:gd name="connsiteY8" fmla="*/ 130 h 1713645"/>
              <a:gd name="connsiteX9" fmla="*/ 532579 w 1564994"/>
              <a:gd name="connsiteY9" fmla="*/ 241514 h 1713645"/>
              <a:gd name="connsiteX10" fmla="*/ 586006 w 1564994"/>
              <a:gd name="connsiteY10" fmla="*/ 516320 h 1713645"/>
              <a:gd name="connsiteX11" fmla="*/ 375109 w 1564994"/>
              <a:gd name="connsiteY11" fmla="*/ 331241 h 1713645"/>
              <a:gd name="connsiteX12" fmla="*/ 184918 w 1564994"/>
              <a:gd name="connsiteY12" fmla="*/ 307723 h 1713645"/>
              <a:gd name="connsiteX13" fmla="*/ 31538 w 1564994"/>
              <a:gd name="connsiteY13" fmla="*/ 424547 h 1713645"/>
              <a:gd name="connsiteX14" fmla="*/ 124844 w 1564994"/>
              <a:gd name="connsiteY14" fmla="*/ 767096 h 1713645"/>
              <a:gd name="connsiteX15" fmla="*/ 353380 w 1564994"/>
              <a:gd name="connsiteY15" fmla="*/ 856823 h 1713645"/>
              <a:gd name="connsiteX16" fmla="*/ 126634 w 1564994"/>
              <a:gd name="connsiteY16" fmla="*/ 946550 h 1713645"/>
              <a:gd name="connsiteX17" fmla="*/ 33328 w 1564994"/>
              <a:gd name="connsiteY17" fmla="*/ 1289098 h 1713645"/>
              <a:gd name="connsiteX18" fmla="*/ 186707 w 1564994"/>
              <a:gd name="connsiteY18" fmla="*/ 1405922 h 1713645"/>
              <a:gd name="connsiteX19" fmla="*/ 254706 w 1564994"/>
              <a:gd name="connsiteY19" fmla="*/ 1415125 h 1713645"/>
              <a:gd name="connsiteX20" fmla="*/ 376898 w 1564994"/>
              <a:gd name="connsiteY20" fmla="*/ 1382404 h 1713645"/>
              <a:gd name="connsiteX21" fmla="*/ 587795 w 1564994"/>
              <a:gd name="connsiteY21" fmla="*/ 1197326 h 1713645"/>
              <a:gd name="connsiteX22" fmla="*/ 534368 w 1564994"/>
              <a:gd name="connsiteY22" fmla="*/ 1472131 h 1713645"/>
              <a:gd name="connsiteX23" fmla="*/ 791724 w 1564994"/>
              <a:gd name="connsiteY23" fmla="*/ 1713515 h 1713645"/>
              <a:gd name="connsiteX24" fmla="*/ 1033108 w 1564994"/>
              <a:gd name="connsiteY24" fmla="*/ 1472131 h 1713645"/>
              <a:gd name="connsiteX25" fmla="*/ 979681 w 1564994"/>
              <a:gd name="connsiteY25" fmla="*/ 1197326 h 1713645"/>
              <a:gd name="connsiteX26" fmla="*/ 1190322 w 1564994"/>
              <a:gd name="connsiteY26" fmla="*/ 1382404 h 1713645"/>
              <a:gd name="connsiteX27" fmla="*/ 1312770 w 1564994"/>
              <a:gd name="connsiteY27" fmla="*/ 1415125 h 1713645"/>
              <a:gd name="connsiteX28" fmla="*/ 1380513 w 1564994"/>
              <a:gd name="connsiteY28" fmla="*/ 1405922 h 1713645"/>
              <a:gd name="connsiteX29" fmla="*/ 1533893 w 1564994"/>
              <a:gd name="connsiteY29" fmla="*/ 1289098 h 1713645"/>
              <a:gd name="connsiteX30" fmla="*/ 1438797 w 1564994"/>
              <a:gd name="connsiteY30" fmla="*/ 946550 h 1713645"/>
              <a:gd name="connsiteX31" fmla="*/ 782588 w 1564994"/>
              <a:gd name="connsiteY31" fmla="*/ 1107599 h 1713645"/>
              <a:gd name="connsiteX32" fmla="*/ 532067 w 1564994"/>
              <a:gd name="connsiteY32" fmla="*/ 856567 h 1713645"/>
              <a:gd name="connsiteX33" fmla="*/ 783099 w 1564994"/>
              <a:gd name="connsiteY33" fmla="*/ 606047 h 1713645"/>
              <a:gd name="connsiteX34" fmla="*/ 1033619 w 1564994"/>
              <a:gd name="connsiteY34" fmla="*/ 856823 h 1713645"/>
              <a:gd name="connsiteX35" fmla="*/ 782588 w 1564994"/>
              <a:gd name="connsiteY35" fmla="*/ 1107599 h 17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4994" h="1713645">
                <a:moveTo>
                  <a:pt x="1438797" y="946550"/>
                </a:moveTo>
                <a:cubicBezTo>
                  <a:pt x="1365960" y="909925"/>
                  <a:pt x="1289988" y="879896"/>
                  <a:pt x="1211795" y="856823"/>
                </a:cubicBezTo>
                <a:cubicBezTo>
                  <a:pt x="1289988" y="833749"/>
                  <a:pt x="1365960" y="803720"/>
                  <a:pt x="1438797" y="767096"/>
                </a:cubicBezTo>
                <a:cubicBezTo>
                  <a:pt x="1557048" y="696653"/>
                  <a:pt x="1598294" y="545229"/>
                  <a:pt x="1532103" y="424547"/>
                </a:cubicBezTo>
                <a:cubicBezTo>
                  <a:pt x="1498523" y="366779"/>
                  <a:pt x="1443337" y="324748"/>
                  <a:pt x="1378724" y="307723"/>
                </a:cubicBezTo>
                <a:cubicBezTo>
                  <a:pt x="1314749" y="289581"/>
                  <a:pt x="1246160" y="298063"/>
                  <a:pt x="1188533" y="331241"/>
                </a:cubicBezTo>
                <a:cubicBezTo>
                  <a:pt x="1111217" y="384347"/>
                  <a:pt x="1040503" y="446478"/>
                  <a:pt x="977891" y="516320"/>
                </a:cubicBezTo>
                <a:cubicBezTo>
                  <a:pt x="1006637" y="427188"/>
                  <a:pt x="1024575" y="334925"/>
                  <a:pt x="1031319" y="241514"/>
                </a:cubicBezTo>
                <a:cubicBezTo>
                  <a:pt x="1026909" y="103792"/>
                  <a:pt x="911687" y="-4279"/>
                  <a:pt x="773963" y="130"/>
                </a:cubicBezTo>
                <a:cubicBezTo>
                  <a:pt x="642434" y="4341"/>
                  <a:pt x="536791" y="109986"/>
                  <a:pt x="532579" y="241514"/>
                </a:cubicBezTo>
                <a:cubicBezTo>
                  <a:pt x="539194" y="334940"/>
                  <a:pt x="557135" y="427219"/>
                  <a:pt x="586006" y="516320"/>
                </a:cubicBezTo>
                <a:cubicBezTo>
                  <a:pt x="523376" y="446401"/>
                  <a:pt x="452568" y="384262"/>
                  <a:pt x="375109" y="331241"/>
                </a:cubicBezTo>
                <a:cubicBezTo>
                  <a:pt x="317492" y="298035"/>
                  <a:pt x="248890" y="289553"/>
                  <a:pt x="184918" y="307723"/>
                </a:cubicBezTo>
                <a:cubicBezTo>
                  <a:pt x="120317" y="324774"/>
                  <a:pt x="65141" y="366800"/>
                  <a:pt x="31538" y="424547"/>
                </a:cubicBezTo>
                <a:cubicBezTo>
                  <a:pt x="-34653" y="545229"/>
                  <a:pt x="6593" y="696653"/>
                  <a:pt x="124844" y="767096"/>
                </a:cubicBezTo>
                <a:cubicBezTo>
                  <a:pt x="198185" y="803784"/>
                  <a:pt x="274671" y="833813"/>
                  <a:pt x="353380" y="856823"/>
                </a:cubicBezTo>
                <a:cubicBezTo>
                  <a:pt x="275282" y="879934"/>
                  <a:pt x="199400" y="909961"/>
                  <a:pt x="126634" y="946550"/>
                </a:cubicBezTo>
                <a:cubicBezTo>
                  <a:pt x="8383" y="1016992"/>
                  <a:pt x="-32863" y="1168416"/>
                  <a:pt x="33328" y="1289098"/>
                </a:cubicBezTo>
                <a:cubicBezTo>
                  <a:pt x="66931" y="1346845"/>
                  <a:pt x="122106" y="1388872"/>
                  <a:pt x="186707" y="1405922"/>
                </a:cubicBezTo>
                <a:cubicBezTo>
                  <a:pt x="208868" y="1411973"/>
                  <a:pt x="231732" y="1415066"/>
                  <a:pt x="254706" y="1415125"/>
                </a:cubicBezTo>
                <a:cubicBezTo>
                  <a:pt x="297619" y="1415253"/>
                  <a:pt x="339791" y="1403959"/>
                  <a:pt x="376898" y="1382404"/>
                </a:cubicBezTo>
                <a:cubicBezTo>
                  <a:pt x="454358" y="1329383"/>
                  <a:pt x="525165" y="1267244"/>
                  <a:pt x="587795" y="1197326"/>
                </a:cubicBezTo>
                <a:cubicBezTo>
                  <a:pt x="558924" y="1286427"/>
                  <a:pt x="540984" y="1378705"/>
                  <a:pt x="534368" y="1472131"/>
                </a:cubicBezTo>
                <a:cubicBezTo>
                  <a:pt x="538778" y="1609853"/>
                  <a:pt x="653999" y="1717927"/>
                  <a:pt x="791724" y="1713515"/>
                </a:cubicBezTo>
                <a:cubicBezTo>
                  <a:pt x="923252" y="1709305"/>
                  <a:pt x="1028895" y="1603659"/>
                  <a:pt x="1033108" y="1472131"/>
                </a:cubicBezTo>
                <a:cubicBezTo>
                  <a:pt x="1026364" y="1378720"/>
                  <a:pt x="1008427" y="1286460"/>
                  <a:pt x="979681" y="1197326"/>
                </a:cubicBezTo>
                <a:cubicBezTo>
                  <a:pt x="1042293" y="1267167"/>
                  <a:pt x="1113006" y="1329299"/>
                  <a:pt x="1190322" y="1382404"/>
                </a:cubicBezTo>
                <a:cubicBezTo>
                  <a:pt x="1227532" y="1403936"/>
                  <a:pt x="1269781" y="1415225"/>
                  <a:pt x="1312770" y="1415125"/>
                </a:cubicBezTo>
                <a:cubicBezTo>
                  <a:pt x="1335660" y="1415084"/>
                  <a:pt x="1358442" y="1411988"/>
                  <a:pt x="1380513" y="1405922"/>
                </a:cubicBezTo>
                <a:cubicBezTo>
                  <a:pt x="1445127" y="1388897"/>
                  <a:pt x="1500313" y="1346866"/>
                  <a:pt x="1533893" y="1289098"/>
                </a:cubicBezTo>
                <a:cubicBezTo>
                  <a:pt x="1599775" y="1167956"/>
                  <a:pt x="1557697" y="1016394"/>
                  <a:pt x="1438797" y="946550"/>
                </a:cubicBezTo>
                <a:close/>
                <a:moveTo>
                  <a:pt x="782588" y="1107599"/>
                </a:moveTo>
                <a:cubicBezTo>
                  <a:pt x="644088" y="1107458"/>
                  <a:pt x="531927" y="995066"/>
                  <a:pt x="532067" y="856567"/>
                </a:cubicBezTo>
                <a:cubicBezTo>
                  <a:pt x="532208" y="718068"/>
                  <a:pt x="644600" y="605906"/>
                  <a:pt x="783099" y="606047"/>
                </a:cubicBezTo>
                <a:cubicBezTo>
                  <a:pt x="921499" y="606187"/>
                  <a:pt x="1033619" y="718423"/>
                  <a:pt x="1033619" y="856823"/>
                </a:cubicBezTo>
                <a:cubicBezTo>
                  <a:pt x="1033479" y="995363"/>
                  <a:pt x="921128" y="1107599"/>
                  <a:pt x="782588" y="1107599"/>
                </a:cubicBezTo>
                <a:close/>
              </a:path>
            </a:pathLst>
          </a:custGeom>
          <a:solidFill>
            <a:srgbClr val="F5BC83"/>
          </a:solidFill>
          <a:ln w="25499" cap="flat">
            <a:noFill/>
            <a:prstDash val="solid"/>
            <a:miter/>
          </a:ln>
        </p:spPr>
        <p:txBody>
          <a:bodyPr rtlCol="0" anchor="ctr"/>
          <a:lstStyle/>
          <a:p>
            <a:endParaRPr lang="en-US"/>
          </a:p>
        </p:txBody>
      </p:sp>
      <p:sp>
        <p:nvSpPr>
          <p:cNvPr id="14" name="Graphic 7" descr="Flower without stem with solid fill">
            <a:extLst>
              <a:ext uri="{FF2B5EF4-FFF2-40B4-BE49-F238E27FC236}">
                <a16:creationId xmlns:a16="http://schemas.microsoft.com/office/drawing/2014/main" id="{25BB61FF-7AF0-416A-AB00-807EF75D7E96}"/>
              </a:ext>
            </a:extLst>
          </p:cNvPr>
          <p:cNvSpPr/>
          <p:nvPr/>
        </p:nvSpPr>
        <p:spPr>
          <a:xfrm>
            <a:off x="5261251" y="3447288"/>
            <a:ext cx="1564994" cy="1713645"/>
          </a:xfrm>
          <a:custGeom>
            <a:avLst/>
            <a:gdLst>
              <a:gd name="connsiteX0" fmla="*/ 1438797 w 1564994"/>
              <a:gd name="connsiteY0" fmla="*/ 946550 h 1713645"/>
              <a:gd name="connsiteX1" fmla="*/ 1211795 w 1564994"/>
              <a:gd name="connsiteY1" fmla="*/ 856823 h 1713645"/>
              <a:gd name="connsiteX2" fmla="*/ 1438797 w 1564994"/>
              <a:gd name="connsiteY2" fmla="*/ 767096 h 1713645"/>
              <a:gd name="connsiteX3" fmla="*/ 1532103 w 1564994"/>
              <a:gd name="connsiteY3" fmla="*/ 424547 h 1713645"/>
              <a:gd name="connsiteX4" fmla="*/ 1378724 w 1564994"/>
              <a:gd name="connsiteY4" fmla="*/ 307723 h 1713645"/>
              <a:gd name="connsiteX5" fmla="*/ 1188533 w 1564994"/>
              <a:gd name="connsiteY5" fmla="*/ 331241 h 1713645"/>
              <a:gd name="connsiteX6" fmla="*/ 977891 w 1564994"/>
              <a:gd name="connsiteY6" fmla="*/ 516320 h 1713645"/>
              <a:gd name="connsiteX7" fmla="*/ 1031319 w 1564994"/>
              <a:gd name="connsiteY7" fmla="*/ 241514 h 1713645"/>
              <a:gd name="connsiteX8" fmla="*/ 773963 w 1564994"/>
              <a:gd name="connsiteY8" fmla="*/ 130 h 1713645"/>
              <a:gd name="connsiteX9" fmla="*/ 532579 w 1564994"/>
              <a:gd name="connsiteY9" fmla="*/ 241514 h 1713645"/>
              <a:gd name="connsiteX10" fmla="*/ 586006 w 1564994"/>
              <a:gd name="connsiteY10" fmla="*/ 516320 h 1713645"/>
              <a:gd name="connsiteX11" fmla="*/ 375109 w 1564994"/>
              <a:gd name="connsiteY11" fmla="*/ 331241 h 1713645"/>
              <a:gd name="connsiteX12" fmla="*/ 184918 w 1564994"/>
              <a:gd name="connsiteY12" fmla="*/ 307723 h 1713645"/>
              <a:gd name="connsiteX13" fmla="*/ 31538 w 1564994"/>
              <a:gd name="connsiteY13" fmla="*/ 424547 h 1713645"/>
              <a:gd name="connsiteX14" fmla="*/ 124844 w 1564994"/>
              <a:gd name="connsiteY14" fmla="*/ 767096 h 1713645"/>
              <a:gd name="connsiteX15" fmla="*/ 353380 w 1564994"/>
              <a:gd name="connsiteY15" fmla="*/ 856823 h 1713645"/>
              <a:gd name="connsiteX16" fmla="*/ 126634 w 1564994"/>
              <a:gd name="connsiteY16" fmla="*/ 946550 h 1713645"/>
              <a:gd name="connsiteX17" fmla="*/ 33328 w 1564994"/>
              <a:gd name="connsiteY17" fmla="*/ 1289098 h 1713645"/>
              <a:gd name="connsiteX18" fmla="*/ 186707 w 1564994"/>
              <a:gd name="connsiteY18" fmla="*/ 1405922 h 1713645"/>
              <a:gd name="connsiteX19" fmla="*/ 254706 w 1564994"/>
              <a:gd name="connsiteY19" fmla="*/ 1415125 h 1713645"/>
              <a:gd name="connsiteX20" fmla="*/ 376898 w 1564994"/>
              <a:gd name="connsiteY20" fmla="*/ 1382404 h 1713645"/>
              <a:gd name="connsiteX21" fmla="*/ 587795 w 1564994"/>
              <a:gd name="connsiteY21" fmla="*/ 1197326 h 1713645"/>
              <a:gd name="connsiteX22" fmla="*/ 534368 w 1564994"/>
              <a:gd name="connsiteY22" fmla="*/ 1472131 h 1713645"/>
              <a:gd name="connsiteX23" fmla="*/ 791724 w 1564994"/>
              <a:gd name="connsiteY23" fmla="*/ 1713515 h 1713645"/>
              <a:gd name="connsiteX24" fmla="*/ 1033108 w 1564994"/>
              <a:gd name="connsiteY24" fmla="*/ 1472131 h 1713645"/>
              <a:gd name="connsiteX25" fmla="*/ 979681 w 1564994"/>
              <a:gd name="connsiteY25" fmla="*/ 1197326 h 1713645"/>
              <a:gd name="connsiteX26" fmla="*/ 1190322 w 1564994"/>
              <a:gd name="connsiteY26" fmla="*/ 1382404 h 1713645"/>
              <a:gd name="connsiteX27" fmla="*/ 1312770 w 1564994"/>
              <a:gd name="connsiteY27" fmla="*/ 1415125 h 1713645"/>
              <a:gd name="connsiteX28" fmla="*/ 1380513 w 1564994"/>
              <a:gd name="connsiteY28" fmla="*/ 1405922 h 1713645"/>
              <a:gd name="connsiteX29" fmla="*/ 1533893 w 1564994"/>
              <a:gd name="connsiteY29" fmla="*/ 1289098 h 1713645"/>
              <a:gd name="connsiteX30" fmla="*/ 1438797 w 1564994"/>
              <a:gd name="connsiteY30" fmla="*/ 946550 h 1713645"/>
              <a:gd name="connsiteX31" fmla="*/ 782588 w 1564994"/>
              <a:gd name="connsiteY31" fmla="*/ 1107599 h 1713645"/>
              <a:gd name="connsiteX32" fmla="*/ 532067 w 1564994"/>
              <a:gd name="connsiteY32" fmla="*/ 856567 h 1713645"/>
              <a:gd name="connsiteX33" fmla="*/ 783099 w 1564994"/>
              <a:gd name="connsiteY33" fmla="*/ 606047 h 1713645"/>
              <a:gd name="connsiteX34" fmla="*/ 1033619 w 1564994"/>
              <a:gd name="connsiteY34" fmla="*/ 856823 h 1713645"/>
              <a:gd name="connsiteX35" fmla="*/ 782588 w 1564994"/>
              <a:gd name="connsiteY35" fmla="*/ 1107599 h 17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4994" h="1713645">
                <a:moveTo>
                  <a:pt x="1438797" y="946550"/>
                </a:moveTo>
                <a:cubicBezTo>
                  <a:pt x="1365960" y="909925"/>
                  <a:pt x="1289988" y="879896"/>
                  <a:pt x="1211795" y="856823"/>
                </a:cubicBezTo>
                <a:cubicBezTo>
                  <a:pt x="1289988" y="833749"/>
                  <a:pt x="1365960" y="803720"/>
                  <a:pt x="1438797" y="767096"/>
                </a:cubicBezTo>
                <a:cubicBezTo>
                  <a:pt x="1557048" y="696653"/>
                  <a:pt x="1598294" y="545229"/>
                  <a:pt x="1532103" y="424547"/>
                </a:cubicBezTo>
                <a:cubicBezTo>
                  <a:pt x="1498523" y="366779"/>
                  <a:pt x="1443337" y="324748"/>
                  <a:pt x="1378724" y="307723"/>
                </a:cubicBezTo>
                <a:cubicBezTo>
                  <a:pt x="1314749" y="289581"/>
                  <a:pt x="1246160" y="298063"/>
                  <a:pt x="1188533" y="331241"/>
                </a:cubicBezTo>
                <a:cubicBezTo>
                  <a:pt x="1111217" y="384347"/>
                  <a:pt x="1040503" y="446478"/>
                  <a:pt x="977891" y="516320"/>
                </a:cubicBezTo>
                <a:cubicBezTo>
                  <a:pt x="1006637" y="427188"/>
                  <a:pt x="1024575" y="334925"/>
                  <a:pt x="1031319" y="241514"/>
                </a:cubicBezTo>
                <a:cubicBezTo>
                  <a:pt x="1026909" y="103792"/>
                  <a:pt x="911687" y="-4279"/>
                  <a:pt x="773963" y="130"/>
                </a:cubicBezTo>
                <a:cubicBezTo>
                  <a:pt x="642434" y="4341"/>
                  <a:pt x="536791" y="109986"/>
                  <a:pt x="532579" y="241514"/>
                </a:cubicBezTo>
                <a:cubicBezTo>
                  <a:pt x="539194" y="334940"/>
                  <a:pt x="557135" y="427219"/>
                  <a:pt x="586006" y="516320"/>
                </a:cubicBezTo>
                <a:cubicBezTo>
                  <a:pt x="523376" y="446401"/>
                  <a:pt x="452568" y="384262"/>
                  <a:pt x="375109" y="331241"/>
                </a:cubicBezTo>
                <a:cubicBezTo>
                  <a:pt x="317492" y="298035"/>
                  <a:pt x="248890" y="289553"/>
                  <a:pt x="184918" y="307723"/>
                </a:cubicBezTo>
                <a:cubicBezTo>
                  <a:pt x="120317" y="324774"/>
                  <a:pt x="65141" y="366800"/>
                  <a:pt x="31538" y="424547"/>
                </a:cubicBezTo>
                <a:cubicBezTo>
                  <a:pt x="-34653" y="545229"/>
                  <a:pt x="6593" y="696653"/>
                  <a:pt x="124844" y="767096"/>
                </a:cubicBezTo>
                <a:cubicBezTo>
                  <a:pt x="198185" y="803784"/>
                  <a:pt x="274671" y="833813"/>
                  <a:pt x="353380" y="856823"/>
                </a:cubicBezTo>
                <a:cubicBezTo>
                  <a:pt x="275282" y="879934"/>
                  <a:pt x="199400" y="909961"/>
                  <a:pt x="126634" y="946550"/>
                </a:cubicBezTo>
                <a:cubicBezTo>
                  <a:pt x="8383" y="1016992"/>
                  <a:pt x="-32863" y="1168416"/>
                  <a:pt x="33328" y="1289098"/>
                </a:cubicBezTo>
                <a:cubicBezTo>
                  <a:pt x="66931" y="1346845"/>
                  <a:pt x="122106" y="1388872"/>
                  <a:pt x="186707" y="1405922"/>
                </a:cubicBezTo>
                <a:cubicBezTo>
                  <a:pt x="208868" y="1411973"/>
                  <a:pt x="231732" y="1415066"/>
                  <a:pt x="254706" y="1415125"/>
                </a:cubicBezTo>
                <a:cubicBezTo>
                  <a:pt x="297619" y="1415253"/>
                  <a:pt x="339791" y="1403959"/>
                  <a:pt x="376898" y="1382404"/>
                </a:cubicBezTo>
                <a:cubicBezTo>
                  <a:pt x="454358" y="1329383"/>
                  <a:pt x="525165" y="1267244"/>
                  <a:pt x="587795" y="1197326"/>
                </a:cubicBezTo>
                <a:cubicBezTo>
                  <a:pt x="558924" y="1286427"/>
                  <a:pt x="540984" y="1378705"/>
                  <a:pt x="534368" y="1472131"/>
                </a:cubicBezTo>
                <a:cubicBezTo>
                  <a:pt x="538778" y="1609853"/>
                  <a:pt x="653999" y="1717927"/>
                  <a:pt x="791724" y="1713515"/>
                </a:cubicBezTo>
                <a:cubicBezTo>
                  <a:pt x="923252" y="1709305"/>
                  <a:pt x="1028895" y="1603659"/>
                  <a:pt x="1033108" y="1472131"/>
                </a:cubicBezTo>
                <a:cubicBezTo>
                  <a:pt x="1026364" y="1378720"/>
                  <a:pt x="1008427" y="1286460"/>
                  <a:pt x="979681" y="1197326"/>
                </a:cubicBezTo>
                <a:cubicBezTo>
                  <a:pt x="1042293" y="1267167"/>
                  <a:pt x="1113006" y="1329299"/>
                  <a:pt x="1190322" y="1382404"/>
                </a:cubicBezTo>
                <a:cubicBezTo>
                  <a:pt x="1227532" y="1403936"/>
                  <a:pt x="1269781" y="1415225"/>
                  <a:pt x="1312770" y="1415125"/>
                </a:cubicBezTo>
                <a:cubicBezTo>
                  <a:pt x="1335660" y="1415084"/>
                  <a:pt x="1358442" y="1411988"/>
                  <a:pt x="1380513" y="1405922"/>
                </a:cubicBezTo>
                <a:cubicBezTo>
                  <a:pt x="1445127" y="1388897"/>
                  <a:pt x="1500313" y="1346866"/>
                  <a:pt x="1533893" y="1289098"/>
                </a:cubicBezTo>
                <a:cubicBezTo>
                  <a:pt x="1599775" y="1167956"/>
                  <a:pt x="1557697" y="1016394"/>
                  <a:pt x="1438797" y="946550"/>
                </a:cubicBezTo>
                <a:close/>
                <a:moveTo>
                  <a:pt x="782588" y="1107599"/>
                </a:moveTo>
                <a:cubicBezTo>
                  <a:pt x="644088" y="1107458"/>
                  <a:pt x="531927" y="995066"/>
                  <a:pt x="532067" y="856567"/>
                </a:cubicBezTo>
                <a:cubicBezTo>
                  <a:pt x="532208" y="718068"/>
                  <a:pt x="644600" y="605906"/>
                  <a:pt x="783099" y="606047"/>
                </a:cubicBezTo>
                <a:cubicBezTo>
                  <a:pt x="921499" y="606187"/>
                  <a:pt x="1033619" y="718423"/>
                  <a:pt x="1033619" y="856823"/>
                </a:cubicBezTo>
                <a:cubicBezTo>
                  <a:pt x="1033479" y="995363"/>
                  <a:pt x="921128" y="1107599"/>
                  <a:pt x="782588" y="1107599"/>
                </a:cubicBezTo>
                <a:close/>
              </a:path>
            </a:pathLst>
          </a:custGeom>
          <a:solidFill>
            <a:srgbClr val="FA86DC"/>
          </a:solidFill>
          <a:ln w="25499" cap="flat">
            <a:noFill/>
            <a:prstDash val="solid"/>
            <a:miter/>
          </a:ln>
        </p:spPr>
        <p:txBody>
          <a:bodyPr rtlCol="0" anchor="ctr"/>
          <a:lstStyle/>
          <a:p>
            <a:endParaRPr lang="en-US"/>
          </a:p>
        </p:txBody>
      </p:sp>
      <p:sp>
        <p:nvSpPr>
          <p:cNvPr id="15" name="Graphic 7" descr="Flower without stem with solid fill">
            <a:extLst>
              <a:ext uri="{FF2B5EF4-FFF2-40B4-BE49-F238E27FC236}">
                <a16:creationId xmlns:a16="http://schemas.microsoft.com/office/drawing/2014/main" id="{0C12C6B2-7AD9-45BD-8D03-71CFA3FC3FF7}"/>
              </a:ext>
            </a:extLst>
          </p:cNvPr>
          <p:cNvSpPr/>
          <p:nvPr/>
        </p:nvSpPr>
        <p:spPr>
          <a:xfrm>
            <a:off x="7682234" y="3447288"/>
            <a:ext cx="1564994" cy="1713645"/>
          </a:xfrm>
          <a:custGeom>
            <a:avLst/>
            <a:gdLst>
              <a:gd name="connsiteX0" fmla="*/ 1438797 w 1564994"/>
              <a:gd name="connsiteY0" fmla="*/ 946550 h 1713645"/>
              <a:gd name="connsiteX1" fmla="*/ 1211795 w 1564994"/>
              <a:gd name="connsiteY1" fmla="*/ 856823 h 1713645"/>
              <a:gd name="connsiteX2" fmla="*/ 1438797 w 1564994"/>
              <a:gd name="connsiteY2" fmla="*/ 767096 h 1713645"/>
              <a:gd name="connsiteX3" fmla="*/ 1532103 w 1564994"/>
              <a:gd name="connsiteY3" fmla="*/ 424547 h 1713645"/>
              <a:gd name="connsiteX4" fmla="*/ 1378724 w 1564994"/>
              <a:gd name="connsiteY4" fmla="*/ 307723 h 1713645"/>
              <a:gd name="connsiteX5" fmla="*/ 1188533 w 1564994"/>
              <a:gd name="connsiteY5" fmla="*/ 331241 h 1713645"/>
              <a:gd name="connsiteX6" fmla="*/ 977891 w 1564994"/>
              <a:gd name="connsiteY6" fmla="*/ 516320 h 1713645"/>
              <a:gd name="connsiteX7" fmla="*/ 1031319 w 1564994"/>
              <a:gd name="connsiteY7" fmla="*/ 241514 h 1713645"/>
              <a:gd name="connsiteX8" fmla="*/ 773963 w 1564994"/>
              <a:gd name="connsiteY8" fmla="*/ 130 h 1713645"/>
              <a:gd name="connsiteX9" fmla="*/ 532579 w 1564994"/>
              <a:gd name="connsiteY9" fmla="*/ 241514 h 1713645"/>
              <a:gd name="connsiteX10" fmla="*/ 586006 w 1564994"/>
              <a:gd name="connsiteY10" fmla="*/ 516320 h 1713645"/>
              <a:gd name="connsiteX11" fmla="*/ 375109 w 1564994"/>
              <a:gd name="connsiteY11" fmla="*/ 331241 h 1713645"/>
              <a:gd name="connsiteX12" fmla="*/ 184918 w 1564994"/>
              <a:gd name="connsiteY12" fmla="*/ 307723 h 1713645"/>
              <a:gd name="connsiteX13" fmla="*/ 31538 w 1564994"/>
              <a:gd name="connsiteY13" fmla="*/ 424547 h 1713645"/>
              <a:gd name="connsiteX14" fmla="*/ 124844 w 1564994"/>
              <a:gd name="connsiteY14" fmla="*/ 767096 h 1713645"/>
              <a:gd name="connsiteX15" fmla="*/ 353380 w 1564994"/>
              <a:gd name="connsiteY15" fmla="*/ 856823 h 1713645"/>
              <a:gd name="connsiteX16" fmla="*/ 126634 w 1564994"/>
              <a:gd name="connsiteY16" fmla="*/ 946550 h 1713645"/>
              <a:gd name="connsiteX17" fmla="*/ 33328 w 1564994"/>
              <a:gd name="connsiteY17" fmla="*/ 1289098 h 1713645"/>
              <a:gd name="connsiteX18" fmla="*/ 186707 w 1564994"/>
              <a:gd name="connsiteY18" fmla="*/ 1405922 h 1713645"/>
              <a:gd name="connsiteX19" fmla="*/ 254706 w 1564994"/>
              <a:gd name="connsiteY19" fmla="*/ 1415125 h 1713645"/>
              <a:gd name="connsiteX20" fmla="*/ 376898 w 1564994"/>
              <a:gd name="connsiteY20" fmla="*/ 1382404 h 1713645"/>
              <a:gd name="connsiteX21" fmla="*/ 587795 w 1564994"/>
              <a:gd name="connsiteY21" fmla="*/ 1197326 h 1713645"/>
              <a:gd name="connsiteX22" fmla="*/ 534368 w 1564994"/>
              <a:gd name="connsiteY22" fmla="*/ 1472131 h 1713645"/>
              <a:gd name="connsiteX23" fmla="*/ 791724 w 1564994"/>
              <a:gd name="connsiteY23" fmla="*/ 1713515 h 1713645"/>
              <a:gd name="connsiteX24" fmla="*/ 1033108 w 1564994"/>
              <a:gd name="connsiteY24" fmla="*/ 1472131 h 1713645"/>
              <a:gd name="connsiteX25" fmla="*/ 979681 w 1564994"/>
              <a:gd name="connsiteY25" fmla="*/ 1197326 h 1713645"/>
              <a:gd name="connsiteX26" fmla="*/ 1190322 w 1564994"/>
              <a:gd name="connsiteY26" fmla="*/ 1382404 h 1713645"/>
              <a:gd name="connsiteX27" fmla="*/ 1312770 w 1564994"/>
              <a:gd name="connsiteY27" fmla="*/ 1415125 h 1713645"/>
              <a:gd name="connsiteX28" fmla="*/ 1380513 w 1564994"/>
              <a:gd name="connsiteY28" fmla="*/ 1405922 h 1713645"/>
              <a:gd name="connsiteX29" fmla="*/ 1533893 w 1564994"/>
              <a:gd name="connsiteY29" fmla="*/ 1289098 h 1713645"/>
              <a:gd name="connsiteX30" fmla="*/ 1438797 w 1564994"/>
              <a:gd name="connsiteY30" fmla="*/ 946550 h 1713645"/>
              <a:gd name="connsiteX31" fmla="*/ 782588 w 1564994"/>
              <a:gd name="connsiteY31" fmla="*/ 1107599 h 1713645"/>
              <a:gd name="connsiteX32" fmla="*/ 532067 w 1564994"/>
              <a:gd name="connsiteY32" fmla="*/ 856567 h 1713645"/>
              <a:gd name="connsiteX33" fmla="*/ 783099 w 1564994"/>
              <a:gd name="connsiteY33" fmla="*/ 606047 h 1713645"/>
              <a:gd name="connsiteX34" fmla="*/ 1033619 w 1564994"/>
              <a:gd name="connsiteY34" fmla="*/ 856823 h 1713645"/>
              <a:gd name="connsiteX35" fmla="*/ 782588 w 1564994"/>
              <a:gd name="connsiteY35" fmla="*/ 1107599 h 17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4994" h="1713645">
                <a:moveTo>
                  <a:pt x="1438797" y="946550"/>
                </a:moveTo>
                <a:cubicBezTo>
                  <a:pt x="1365960" y="909925"/>
                  <a:pt x="1289988" y="879896"/>
                  <a:pt x="1211795" y="856823"/>
                </a:cubicBezTo>
                <a:cubicBezTo>
                  <a:pt x="1289988" y="833749"/>
                  <a:pt x="1365960" y="803720"/>
                  <a:pt x="1438797" y="767096"/>
                </a:cubicBezTo>
                <a:cubicBezTo>
                  <a:pt x="1557048" y="696653"/>
                  <a:pt x="1598294" y="545229"/>
                  <a:pt x="1532103" y="424547"/>
                </a:cubicBezTo>
                <a:cubicBezTo>
                  <a:pt x="1498523" y="366779"/>
                  <a:pt x="1443337" y="324748"/>
                  <a:pt x="1378724" y="307723"/>
                </a:cubicBezTo>
                <a:cubicBezTo>
                  <a:pt x="1314749" y="289581"/>
                  <a:pt x="1246160" y="298063"/>
                  <a:pt x="1188533" y="331241"/>
                </a:cubicBezTo>
                <a:cubicBezTo>
                  <a:pt x="1111217" y="384347"/>
                  <a:pt x="1040503" y="446478"/>
                  <a:pt x="977891" y="516320"/>
                </a:cubicBezTo>
                <a:cubicBezTo>
                  <a:pt x="1006637" y="427188"/>
                  <a:pt x="1024575" y="334925"/>
                  <a:pt x="1031319" y="241514"/>
                </a:cubicBezTo>
                <a:cubicBezTo>
                  <a:pt x="1026909" y="103792"/>
                  <a:pt x="911687" y="-4279"/>
                  <a:pt x="773963" y="130"/>
                </a:cubicBezTo>
                <a:cubicBezTo>
                  <a:pt x="642434" y="4341"/>
                  <a:pt x="536791" y="109986"/>
                  <a:pt x="532579" y="241514"/>
                </a:cubicBezTo>
                <a:cubicBezTo>
                  <a:pt x="539194" y="334940"/>
                  <a:pt x="557135" y="427219"/>
                  <a:pt x="586006" y="516320"/>
                </a:cubicBezTo>
                <a:cubicBezTo>
                  <a:pt x="523376" y="446401"/>
                  <a:pt x="452568" y="384262"/>
                  <a:pt x="375109" y="331241"/>
                </a:cubicBezTo>
                <a:cubicBezTo>
                  <a:pt x="317492" y="298035"/>
                  <a:pt x="248890" y="289553"/>
                  <a:pt x="184918" y="307723"/>
                </a:cubicBezTo>
                <a:cubicBezTo>
                  <a:pt x="120317" y="324774"/>
                  <a:pt x="65141" y="366800"/>
                  <a:pt x="31538" y="424547"/>
                </a:cubicBezTo>
                <a:cubicBezTo>
                  <a:pt x="-34653" y="545229"/>
                  <a:pt x="6593" y="696653"/>
                  <a:pt x="124844" y="767096"/>
                </a:cubicBezTo>
                <a:cubicBezTo>
                  <a:pt x="198185" y="803784"/>
                  <a:pt x="274671" y="833813"/>
                  <a:pt x="353380" y="856823"/>
                </a:cubicBezTo>
                <a:cubicBezTo>
                  <a:pt x="275282" y="879934"/>
                  <a:pt x="199400" y="909961"/>
                  <a:pt x="126634" y="946550"/>
                </a:cubicBezTo>
                <a:cubicBezTo>
                  <a:pt x="8383" y="1016992"/>
                  <a:pt x="-32863" y="1168416"/>
                  <a:pt x="33328" y="1289098"/>
                </a:cubicBezTo>
                <a:cubicBezTo>
                  <a:pt x="66931" y="1346845"/>
                  <a:pt x="122106" y="1388872"/>
                  <a:pt x="186707" y="1405922"/>
                </a:cubicBezTo>
                <a:cubicBezTo>
                  <a:pt x="208868" y="1411973"/>
                  <a:pt x="231732" y="1415066"/>
                  <a:pt x="254706" y="1415125"/>
                </a:cubicBezTo>
                <a:cubicBezTo>
                  <a:pt x="297619" y="1415253"/>
                  <a:pt x="339791" y="1403959"/>
                  <a:pt x="376898" y="1382404"/>
                </a:cubicBezTo>
                <a:cubicBezTo>
                  <a:pt x="454358" y="1329383"/>
                  <a:pt x="525165" y="1267244"/>
                  <a:pt x="587795" y="1197326"/>
                </a:cubicBezTo>
                <a:cubicBezTo>
                  <a:pt x="558924" y="1286427"/>
                  <a:pt x="540984" y="1378705"/>
                  <a:pt x="534368" y="1472131"/>
                </a:cubicBezTo>
                <a:cubicBezTo>
                  <a:pt x="538778" y="1609853"/>
                  <a:pt x="653999" y="1717927"/>
                  <a:pt x="791724" y="1713515"/>
                </a:cubicBezTo>
                <a:cubicBezTo>
                  <a:pt x="923252" y="1709305"/>
                  <a:pt x="1028895" y="1603659"/>
                  <a:pt x="1033108" y="1472131"/>
                </a:cubicBezTo>
                <a:cubicBezTo>
                  <a:pt x="1026364" y="1378720"/>
                  <a:pt x="1008427" y="1286460"/>
                  <a:pt x="979681" y="1197326"/>
                </a:cubicBezTo>
                <a:cubicBezTo>
                  <a:pt x="1042293" y="1267167"/>
                  <a:pt x="1113006" y="1329299"/>
                  <a:pt x="1190322" y="1382404"/>
                </a:cubicBezTo>
                <a:cubicBezTo>
                  <a:pt x="1227532" y="1403936"/>
                  <a:pt x="1269781" y="1415225"/>
                  <a:pt x="1312770" y="1415125"/>
                </a:cubicBezTo>
                <a:cubicBezTo>
                  <a:pt x="1335660" y="1415084"/>
                  <a:pt x="1358442" y="1411988"/>
                  <a:pt x="1380513" y="1405922"/>
                </a:cubicBezTo>
                <a:cubicBezTo>
                  <a:pt x="1445127" y="1388897"/>
                  <a:pt x="1500313" y="1346866"/>
                  <a:pt x="1533893" y="1289098"/>
                </a:cubicBezTo>
                <a:cubicBezTo>
                  <a:pt x="1599775" y="1167956"/>
                  <a:pt x="1557697" y="1016394"/>
                  <a:pt x="1438797" y="946550"/>
                </a:cubicBezTo>
                <a:close/>
                <a:moveTo>
                  <a:pt x="782588" y="1107599"/>
                </a:moveTo>
                <a:cubicBezTo>
                  <a:pt x="644088" y="1107458"/>
                  <a:pt x="531927" y="995066"/>
                  <a:pt x="532067" y="856567"/>
                </a:cubicBezTo>
                <a:cubicBezTo>
                  <a:pt x="532208" y="718068"/>
                  <a:pt x="644600" y="605906"/>
                  <a:pt x="783099" y="606047"/>
                </a:cubicBezTo>
                <a:cubicBezTo>
                  <a:pt x="921499" y="606187"/>
                  <a:pt x="1033619" y="718423"/>
                  <a:pt x="1033619" y="856823"/>
                </a:cubicBezTo>
                <a:cubicBezTo>
                  <a:pt x="1033479" y="995363"/>
                  <a:pt x="921128" y="1107599"/>
                  <a:pt x="782588" y="1107599"/>
                </a:cubicBezTo>
                <a:close/>
              </a:path>
            </a:pathLst>
          </a:custGeom>
          <a:solidFill>
            <a:srgbClr val="8AC7FA"/>
          </a:solidFill>
          <a:ln w="25499" cap="flat">
            <a:noFill/>
            <a:prstDash val="solid"/>
            <a:miter/>
          </a:ln>
        </p:spPr>
        <p:txBody>
          <a:bodyPr rtlCol="0" anchor="ctr"/>
          <a:lstStyle/>
          <a:p>
            <a:endParaRPr lang="en-US"/>
          </a:p>
        </p:txBody>
      </p:sp>
      <p:sp>
        <p:nvSpPr>
          <p:cNvPr id="16" name="Graphic 7" descr="Flower without stem with solid fill">
            <a:extLst>
              <a:ext uri="{FF2B5EF4-FFF2-40B4-BE49-F238E27FC236}">
                <a16:creationId xmlns:a16="http://schemas.microsoft.com/office/drawing/2014/main" id="{23BA964D-4FC4-4BDC-B201-773EF20E38A8}"/>
              </a:ext>
            </a:extLst>
          </p:cNvPr>
          <p:cNvSpPr/>
          <p:nvPr/>
        </p:nvSpPr>
        <p:spPr>
          <a:xfrm>
            <a:off x="10103217" y="3447288"/>
            <a:ext cx="1564994" cy="1713645"/>
          </a:xfrm>
          <a:custGeom>
            <a:avLst/>
            <a:gdLst>
              <a:gd name="connsiteX0" fmla="*/ 1438797 w 1564994"/>
              <a:gd name="connsiteY0" fmla="*/ 946550 h 1713645"/>
              <a:gd name="connsiteX1" fmla="*/ 1211795 w 1564994"/>
              <a:gd name="connsiteY1" fmla="*/ 856823 h 1713645"/>
              <a:gd name="connsiteX2" fmla="*/ 1438797 w 1564994"/>
              <a:gd name="connsiteY2" fmla="*/ 767096 h 1713645"/>
              <a:gd name="connsiteX3" fmla="*/ 1532103 w 1564994"/>
              <a:gd name="connsiteY3" fmla="*/ 424547 h 1713645"/>
              <a:gd name="connsiteX4" fmla="*/ 1378724 w 1564994"/>
              <a:gd name="connsiteY4" fmla="*/ 307723 h 1713645"/>
              <a:gd name="connsiteX5" fmla="*/ 1188533 w 1564994"/>
              <a:gd name="connsiteY5" fmla="*/ 331241 h 1713645"/>
              <a:gd name="connsiteX6" fmla="*/ 977891 w 1564994"/>
              <a:gd name="connsiteY6" fmla="*/ 516320 h 1713645"/>
              <a:gd name="connsiteX7" fmla="*/ 1031319 w 1564994"/>
              <a:gd name="connsiteY7" fmla="*/ 241514 h 1713645"/>
              <a:gd name="connsiteX8" fmla="*/ 773963 w 1564994"/>
              <a:gd name="connsiteY8" fmla="*/ 130 h 1713645"/>
              <a:gd name="connsiteX9" fmla="*/ 532579 w 1564994"/>
              <a:gd name="connsiteY9" fmla="*/ 241514 h 1713645"/>
              <a:gd name="connsiteX10" fmla="*/ 586006 w 1564994"/>
              <a:gd name="connsiteY10" fmla="*/ 516320 h 1713645"/>
              <a:gd name="connsiteX11" fmla="*/ 375109 w 1564994"/>
              <a:gd name="connsiteY11" fmla="*/ 331241 h 1713645"/>
              <a:gd name="connsiteX12" fmla="*/ 184918 w 1564994"/>
              <a:gd name="connsiteY12" fmla="*/ 307723 h 1713645"/>
              <a:gd name="connsiteX13" fmla="*/ 31538 w 1564994"/>
              <a:gd name="connsiteY13" fmla="*/ 424547 h 1713645"/>
              <a:gd name="connsiteX14" fmla="*/ 124844 w 1564994"/>
              <a:gd name="connsiteY14" fmla="*/ 767096 h 1713645"/>
              <a:gd name="connsiteX15" fmla="*/ 353380 w 1564994"/>
              <a:gd name="connsiteY15" fmla="*/ 856823 h 1713645"/>
              <a:gd name="connsiteX16" fmla="*/ 126634 w 1564994"/>
              <a:gd name="connsiteY16" fmla="*/ 946550 h 1713645"/>
              <a:gd name="connsiteX17" fmla="*/ 33328 w 1564994"/>
              <a:gd name="connsiteY17" fmla="*/ 1289098 h 1713645"/>
              <a:gd name="connsiteX18" fmla="*/ 186707 w 1564994"/>
              <a:gd name="connsiteY18" fmla="*/ 1405922 h 1713645"/>
              <a:gd name="connsiteX19" fmla="*/ 254706 w 1564994"/>
              <a:gd name="connsiteY19" fmla="*/ 1415125 h 1713645"/>
              <a:gd name="connsiteX20" fmla="*/ 376898 w 1564994"/>
              <a:gd name="connsiteY20" fmla="*/ 1382404 h 1713645"/>
              <a:gd name="connsiteX21" fmla="*/ 587795 w 1564994"/>
              <a:gd name="connsiteY21" fmla="*/ 1197326 h 1713645"/>
              <a:gd name="connsiteX22" fmla="*/ 534368 w 1564994"/>
              <a:gd name="connsiteY22" fmla="*/ 1472131 h 1713645"/>
              <a:gd name="connsiteX23" fmla="*/ 791724 w 1564994"/>
              <a:gd name="connsiteY23" fmla="*/ 1713515 h 1713645"/>
              <a:gd name="connsiteX24" fmla="*/ 1033108 w 1564994"/>
              <a:gd name="connsiteY24" fmla="*/ 1472131 h 1713645"/>
              <a:gd name="connsiteX25" fmla="*/ 979681 w 1564994"/>
              <a:gd name="connsiteY25" fmla="*/ 1197326 h 1713645"/>
              <a:gd name="connsiteX26" fmla="*/ 1190322 w 1564994"/>
              <a:gd name="connsiteY26" fmla="*/ 1382404 h 1713645"/>
              <a:gd name="connsiteX27" fmla="*/ 1312770 w 1564994"/>
              <a:gd name="connsiteY27" fmla="*/ 1415125 h 1713645"/>
              <a:gd name="connsiteX28" fmla="*/ 1380513 w 1564994"/>
              <a:gd name="connsiteY28" fmla="*/ 1405922 h 1713645"/>
              <a:gd name="connsiteX29" fmla="*/ 1533893 w 1564994"/>
              <a:gd name="connsiteY29" fmla="*/ 1289098 h 1713645"/>
              <a:gd name="connsiteX30" fmla="*/ 1438797 w 1564994"/>
              <a:gd name="connsiteY30" fmla="*/ 946550 h 1713645"/>
              <a:gd name="connsiteX31" fmla="*/ 782588 w 1564994"/>
              <a:gd name="connsiteY31" fmla="*/ 1107599 h 1713645"/>
              <a:gd name="connsiteX32" fmla="*/ 532067 w 1564994"/>
              <a:gd name="connsiteY32" fmla="*/ 856567 h 1713645"/>
              <a:gd name="connsiteX33" fmla="*/ 783099 w 1564994"/>
              <a:gd name="connsiteY33" fmla="*/ 606047 h 1713645"/>
              <a:gd name="connsiteX34" fmla="*/ 1033619 w 1564994"/>
              <a:gd name="connsiteY34" fmla="*/ 856823 h 1713645"/>
              <a:gd name="connsiteX35" fmla="*/ 782588 w 1564994"/>
              <a:gd name="connsiteY35" fmla="*/ 1107599 h 17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64994" h="1713645">
                <a:moveTo>
                  <a:pt x="1438797" y="946550"/>
                </a:moveTo>
                <a:cubicBezTo>
                  <a:pt x="1365960" y="909925"/>
                  <a:pt x="1289988" y="879896"/>
                  <a:pt x="1211795" y="856823"/>
                </a:cubicBezTo>
                <a:cubicBezTo>
                  <a:pt x="1289988" y="833749"/>
                  <a:pt x="1365960" y="803720"/>
                  <a:pt x="1438797" y="767096"/>
                </a:cubicBezTo>
                <a:cubicBezTo>
                  <a:pt x="1557048" y="696653"/>
                  <a:pt x="1598294" y="545229"/>
                  <a:pt x="1532103" y="424547"/>
                </a:cubicBezTo>
                <a:cubicBezTo>
                  <a:pt x="1498523" y="366779"/>
                  <a:pt x="1443337" y="324748"/>
                  <a:pt x="1378724" y="307723"/>
                </a:cubicBezTo>
                <a:cubicBezTo>
                  <a:pt x="1314749" y="289581"/>
                  <a:pt x="1246160" y="298063"/>
                  <a:pt x="1188533" y="331241"/>
                </a:cubicBezTo>
                <a:cubicBezTo>
                  <a:pt x="1111217" y="384347"/>
                  <a:pt x="1040503" y="446478"/>
                  <a:pt x="977891" y="516320"/>
                </a:cubicBezTo>
                <a:cubicBezTo>
                  <a:pt x="1006637" y="427188"/>
                  <a:pt x="1024575" y="334925"/>
                  <a:pt x="1031319" y="241514"/>
                </a:cubicBezTo>
                <a:cubicBezTo>
                  <a:pt x="1026909" y="103792"/>
                  <a:pt x="911687" y="-4279"/>
                  <a:pt x="773963" y="130"/>
                </a:cubicBezTo>
                <a:cubicBezTo>
                  <a:pt x="642434" y="4341"/>
                  <a:pt x="536791" y="109986"/>
                  <a:pt x="532579" y="241514"/>
                </a:cubicBezTo>
                <a:cubicBezTo>
                  <a:pt x="539194" y="334940"/>
                  <a:pt x="557135" y="427219"/>
                  <a:pt x="586006" y="516320"/>
                </a:cubicBezTo>
                <a:cubicBezTo>
                  <a:pt x="523376" y="446401"/>
                  <a:pt x="452568" y="384262"/>
                  <a:pt x="375109" y="331241"/>
                </a:cubicBezTo>
                <a:cubicBezTo>
                  <a:pt x="317492" y="298035"/>
                  <a:pt x="248890" y="289553"/>
                  <a:pt x="184918" y="307723"/>
                </a:cubicBezTo>
                <a:cubicBezTo>
                  <a:pt x="120317" y="324774"/>
                  <a:pt x="65141" y="366800"/>
                  <a:pt x="31538" y="424547"/>
                </a:cubicBezTo>
                <a:cubicBezTo>
                  <a:pt x="-34653" y="545229"/>
                  <a:pt x="6593" y="696653"/>
                  <a:pt x="124844" y="767096"/>
                </a:cubicBezTo>
                <a:cubicBezTo>
                  <a:pt x="198185" y="803784"/>
                  <a:pt x="274671" y="833813"/>
                  <a:pt x="353380" y="856823"/>
                </a:cubicBezTo>
                <a:cubicBezTo>
                  <a:pt x="275282" y="879934"/>
                  <a:pt x="199400" y="909961"/>
                  <a:pt x="126634" y="946550"/>
                </a:cubicBezTo>
                <a:cubicBezTo>
                  <a:pt x="8383" y="1016992"/>
                  <a:pt x="-32863" y="1168416"/>
                  <a:pt x="33328" y="1289098"/>
                </a:cubicBezTo>
                <a:cubicBezTo>
                  <a:pt x="66931" y="1346845"/>
                  <a:pt x="122106" y="1388872"/>
                  <a:pt x="186707" y="1405922"/>
                </a:cubicBezTo>
                <a:cubicBezTo>
                  <a:pt x="208868" y="1411973"/>
                  <a:pt x="231732" y="1415066"/>
                  <a:pt x="254706" y="1415125"/>
                </a:cubicBezTo>
                <a:cubicBezTo>
                  <a:pt x="297619" y="1415253"/>
                  <a:pt x="339791" y="1403959"/>
                  <a:pt x="376898" y="1382404"/>
                </a:cubicBezTo>
                <a:cubicBezTo>
                  <a:pt x="454358" y="1329383"/>
                  <a:pt x="525165" y="1267244"/>
                  <a:pt x="587795" y="1197326"/>
                </a:cubicBezTo>
                <a:cubicBezTo>
                  <a:pt x="558924" y="1286427"/>
                  <a:pt x="540984" y="1378705"/>
                  <a:pt x="534368" y="1472131"/>
                </a:cubicBezTo>
                <a:cubicBezTo>
                  <a:pt x="538778" y="1609853"/>
                  <a:pt x="653999" y="1717927"/>
                  <a:pt x="791724" y="1713515"/>
                </a:cubicBezTo>
                <a:cubicBezTo>
                  <a:pt x="923252" y="1709305"/>
                  <a:pt x="1028895" y="1603659"/>
                  <a:pt x="1033108" y="1472131"/>
                </a:cubicBezTo>
                <a:cubicBezTo>
                  <a:pt x="1026364" y="1378720"/>
                  <a:pt x="1008427" y="1286460"/>
                  <a:pt x="979681" y="1197326"/>
                </a:cubicBezTo>
                <a:cubicBezTo>
                  <a:pt x="1042293" y="1267167"/>
                  <a:pt x="1113006" y="1329299"/>
                  <a:pt x="1190322" y="1382404"/>
                </a:cubicBezTo>
                <a:cubicBezTo>
                  <a:pt x="1227532" y="1403936"/>
                  <a:pt x="1269781" y="1415225"/>
                  <a:pt x="1312770" y="1415125"/>
                </a:cubicBezTo>
                <a:cubicBezTo>
                  <a:pt x="1335660" y="1415084"/>
                  <a:pt x="1358442" y="1411988"/>
                  <a:pt x="1380513" y="1405922"/>
                </a:cubicBezTo>
                <a:cubicBezTo>
                  <a:pt x="1445127" y="1388897"/>
                  <a:pt x="1500313" y="1346866"/>
                  <a:pt x="1533893" y="1289098"/>
                </a:cubicBezTo>
                <a:cubicBezTo>
                  <a:pt x="1599775" y="1167956"/>
                  <a:pt x="1557697" y="1016394"/>
                  <a:pt x="1438797" y="946550"/>
                </a:cubicBezTo>
                <a:close/>
                <a:moveTo>
                  <a:pt x="782588" y="1107599"/>
                </a:moveTo>
                <a:cubicBezTo>
                  <a:pt x="644088" y="1107458"/>
                  <a:pt x="531927" y="995066"/>
                  <a:pt x="532067" y="856567"/>
                </a:cubicBezTo>
                <a:cubicBezTo>
                  <a:pt x="532208" y="718068"/>
                  <a:pt x="644600" y="605906"/>
                  <a:pt x="783099" y="606047"/>
                </a:cubicBezTo>
                <a:cubicBezTo>
                  <a:pt x="921499" y="606187"/>
                  <a:pt x="1033619" y="718423"/>
                  <a:pt x="1033619" y="856823"/>
                </a:cubicBezTo>
                <a:cubicBezTo>
                  <a:pt x="1033479" y="995363"/>
                  <a:pt x="921128" y="1107599"/>
                  <a:pt x="782588" y="1107599"/>
                </a:cubicBezTo>
                <a:close/>
              </a:path>
            </a:pathLst>
          </a:custGeom>
          <a:solidFill>
            <a:srgbClr val="FD7777"/>
          </a:solidFill>
          <a:ln w="25499"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D6A37263-667F-42D6-9DBB-0FF9482CD928}"/>
              </a:ext>
            </a:extLst>
          </p:cNvPr>
          <p:cNvSpPr txBox="1"/>
          <p:nvPr/>
        </p:nvSpPr>
        <p:spPr>
          <a:xfrm>
            <a:off x="598350" y="3888609"/>
            <a:ext cx="997858" cy="830997"/>
          </a:xfrm>
          <a:prstGeom prst="rect">
            <a:avLst/>
          </a:prstGeom>
          <a:noFill/>
        </p:spPr>
        <p:txBody>
          <a:bodyPr wrap="square" rtlCol="0">
            <a:spAutoFit/>
          </a:bodyPr>
          <a:lstStyle/>
          <a:p>
            <a:pPr algn="ctr"/>
            <a:r>
              <a:rPr lang="vi-VN" sz="4800">
                <a:latin typeface="Ganh Regular" panose="02000000000000000000" pitchFamily="50" charset="0"/>
              </a:rPr>
              <a:t>0,8</a:t>
            </a:r>
            <a:endParaRPr lang="en-US" sz="4800">
              <a:latin typeface="Ganh Regular" panose="02000000000000000000" pitchFamily="50" charset="0"/>
            </a:endParaRPr>
          </a:p>
        </p:txBody>
      </p:sp>
      <p:sp>
        <p:nvSpPr>
          <p:cNvPr id="18" name="TextBox 17">
            <a:extLst>
              <a:ext uri="{FF2B5EF4-FFF2-40B4-BE49-F238E27FC236}">
                <a16:creationId xmlns:a16="http://schemas.microsoft.com/office/drawing/2014/main" id="{9161550B-7A58-49F2-B5D1-9CFB212218B6}"/>
              </a:ext>
            </a:extLst>
          </p:cNvPr>
          <p:cNvSpPr txBox="1"/>
          <p:nvPr/>
        </p:nvSpPr>
        <p:spPr>
          <a:xfrm>
            <a:off x="2892151" y="3888609"/>
            <a:ext cx="1461227" cy="830997"/>
          </a:xfrm>
          <a:prstGeom prst="rect">
            <a:avLst/>
          </a:prstGeom>
          <a:noFill/>
        </p:spPr>
        <p:txBody>
          <a:bodyPr wrap="square" rtlCol="0">
            <a:spAutoFit/>
          </a:bodyPr>
          <a:lstStyle/>
          <a:p>
            <a:pPr algn="ctr"/>
            <a:r>
              <a:rPr lang="vi-VN" sz="4800">
                <a:latin typeface="Ganh Regular" panose="02000000000000000000" pitchFamily="50" charset="0"/>
              </a:rPr>
              <a:t>0,08</a:t>
            </a:r>
            <a:endParaRPr lang="en-US" sz="4800">
              <a:latin typeface="Ganh Regular" panose="02000000000000000000" pitchFamily="50" charset="0"/>
            </a:endParaRPr>
          </a:p>
        </p:txBody>
      </p:sp>
      <p:sp>
        <p:nvSpPr>
          <p:cNvPr id="19" name="TextBox 18">
            <a:extLst>
              <a:ext uri="{FF2B5EF4-FFF2-40B4-BE49-F238E27FC236}">
                <a16:creationId xmlns:a16="http://schemas.microsoft.com/office/drawing/2014/main" id="{ABF3A718-DB7A-4414-9BCC-9382E20988E8}"/>
              </a:ext>
            </a:extLst>
          </p:cNvPr>
          <p:cNvSpPr txBox="1"/>
          <p:nvPr/>
        </p:nvSpPr>
        <p:spPr>
          <a:xfrm>
            <a:off x="5365754" y="3888609"/>
            <a:ext cx="1461228" cy="830997"/>
          </a:xfrm>
          <a:prstGeom prst="rect">
            <a:avLst/>
          </a:prstGeom>
          <a:noFill/>
        </p:spPr>
        <p:txBody>
          <a:bodyPr wrap="square" rtlCol="0">
            <a:spAutoFit/>
          </a:bodyPr>
          <a:lstStyle/>
          <a:p>
            <a:pPr algn="ctr"/>
            <a:r>
              <a:rPr lang="vi-VN" sz="4800">
                <a:latin typeface="Ganh Regular" panose="02000000000000000000" pitchFamily="50" charset="0"/>
              </a:rPr>
              <a:t>0,56</a:t>
            </a:r>
            <a:endParaRPr lang="en-US" sz="4800">
              <a:latin typeface="Ganh Regular" panose="02000000000000000000" pitchFamily="50" charset="0"/>
            </a:endParaRPr>
          </a:p>
        </p:txBody>
      </p:sp>
      <p:sp>
        <p:nvSpPr>
          <p:cNvPr id="20" name="TextBox 19">
            <a:extLst>
              <a:ext uri="{FF2B5EF4-FFF2-40B4-BE49-F238E27FC236}">
                <a16:creationId xmlns:a16="http://schemas.microsoft.com/office/drawing/2014/main" id="{B435B449-E997-44F6-9A1E-0117DCC25574}"/>
              </a:ext>
            </a:extLst>
          </p:cNvPr>
          <p:cNvSpPr txBox="1"/>
          <p:nvPr/>
        </p:nvSpPr>
        <p:spPr>
          <a:xfrm>
            <a:off x="7965802" y="3888609"/>
            <a:ext cx="997858" cy="830997"/>
          </a:xfrm>
          <a:prstGeom prst="rect">
            <a:avLst/>
          </a:prstGeom>
          <a:noFill/>
        </p:spPr>
        <p:txBody>
          <a:bodyPr wrap="square" rtlCol="0">
            <a:spAutoFit/>
          </a:bodyPr>
          <a:lstStyle/>
          <a:p>
            <a:pPr algn="ctr"/>
            <a:r>
              <a:rPr lang="vi-VN" sz="4800">
                <a:latin typeface="Ganh Regular" panose="02000000000000000000" pitchFamily="50" charset="0"/>
              </a:rPr>
              <a:t>2,1</a:t>
            </a:r>
            <a:endParaRPr lang="en-US" sz="4800">
              <a:latin typeface="Ganh Regular" panose="02000000000000000000" pitchFamily="50" charset="0"/>
            </a:endParaRPr>
          </a:p>
        </p:txBody>
      </p:sp>
      <p:sp>
        <p:nvSpPr>
          <p:cNvPr id="21" name="TextBox 20">
            <a:extLst>
              <a:ext uri="{FF2B5EF4-FFF2-40B4-BE49-F238E27FC236}">
                <a16:creationId xmlns:a16="http://schemas.microsoft.com/office/drawing/2014/main" id="{4A7BD1BF-8BBB-4807-B90B-02483279F108}"/>
              </a:ext>
            </a:extLst>
          </p:cNvPr>
          <p:cNvSpPr txBox="1"/>
          <p:nvPr/>
        </p:nvSpPr>
        <p:spPr>
          <a:xfrm>
            <a:off x="10040253" y="3888609"/>
            <a:ext cx="1690917" cy="830997"/>
          </a:xfrm>
          <a:prstGeom prst="rect">
            <a:avLst/>
          </a:prstGeom>
          <a:noFill/>
        </p:spPr>
        <p:txBody>
          <a:bodyPr wrap="square" rtlCol="0">
            <a:spAutoFit/>
          </a:bodyPr>
          <a:lstStyle/>
          <a:p>
            <a:pPr algn="ctr"/>
            <a:r>
              <a:rPr lang="vi-VN" sz="4800">
                <a:latin typeface="Ganh Regular" panose="02000000000000000000" pitchFamily="50" charset="0"/>
              </a:rPr>
              <a:t>0,007</a:t>
            </a:r>
            <a:endParaRPr lang="en-US" sz="4800">
              <a:latin typeface="Ganh Regular" panose="02000000000000000000" pitchFamily="50" charset="0"/>
            </a:endParaRPr>
          </a:p>
        </p:txBody>
      </p:sp>
    </p:spTree>
    <p:extLst>
      <p:ext uri="{BB962C8B-B14F-4D97-AF65-F5344CB8AC3E}">
        <p14:creationId xmlns:p14="http://schemas.microsoft.com/office/powerpoint/2010/main" val="101579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8" presetClass="emph" presetSubtype="0" repeatCount="indefinite" fill="hold" grpId="0" nodeType="withEffect">
                                  <p:stCondLst>
                                    <p:cond delay="0"/>
                                  </p:stCondLst>
                                  <p:childTnLst>
                                    <p:animRot by="21600000">
                                      <p:cBhvr>
                                        <p:cTn id="11" dur="5000" fill="hold"/>
                                        <p:tgtEl>
                                          <p:spTgt spid="12"/>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8" presetClass="emph" presetSubtype="0" repeatCount="indefinite" fill="hold" grpId="0" nodeType="withEffect">
                                  <p:stCondLst>
                                    <p:cond delay="0"/>
                                  </p:stCondLst>
                                  <p:childTnLst>
                                    <p:animRot by="21600000">
                                      <p:cBhvr>
                                        <p:cTn id="25" dur="5000" fill="hold"/>
                                        <p:tgtEl>
                                          <p:spTgt spid="13"/>
                                        </p:tgtEl>
                                        <p:attrNameLst>
                                          <p:attrName>r</p:attrName>
                                        </p:attrNameLst>
                                      </p:cBhvr>
                                    </p:animRot>
                                  </p:childTnLst>
                                </p:cTn>
                              </p:par>
                              <p:par>
                                <p:cTn id="26" presetID="53"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1"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8" presetClass="emph" presetSubtype="0" repeatCount="indefinite" fill="hold" grpId="0" nodeType="withEffect">
                                  <p:stCondLst>
                                    <p:cond delay="0"/>
                                  </p:stCondLst>
                                  <p:childTnLst>
                                    <p:animRot by="21600000">
                                      <p:cBhvr>
                                        <p:cTn id="39" dur="5000" fill="hold"/>
                                        <p:tgtEl>
                                          <p:spTgt spid="14"/>
                                        </p:tgtEl>
                                        <p:attrNameLst>
                                          <p:attrName>r</p:attrName>
                                        </p:attrNameLst>
                                      </p:cBhvr>
                                    </p:animRo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1"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8" presetClass="emph" presetSubtype="0" repeatCount="indefinite" fill="hold" grpId="0" nodeType="withEffect">
                                  <p:stCondLst>
                                    <p:cond delay="0"/>
                                  </p:stCondLst>
                                  <p:childTnLst>
                                    <p:animRot by="21600000">
                                      <p:cBhvr>
                                        <p:cTn id="53" dur="5000" fill="hold"/>
                                        <p:tgtEl>
                                          <p:spTgt spid="15"/>
                                        </p:tgtEl>
                                        <p:attrNameLst>
                                          <p:attrName>r</p:attrName>
                                        </p:attrNameLst>
                                      </p:cBhvr>
                                    </p:animRo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1"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8" presetClass="emph" presetSubtype="0" repeatCount="indefinite" fill="hold" grpId="0" nodeType="withEffect">
                                  <p:stCondLst>
                                    <p:cond delay="0"/>
                                  </p:stCondLst>
                                  <p:childTnLst>
                                    <p:animRot by="21600000">
                                      <p:cBhvr>
                                        <p:cTn id="67" dur="5000" fill="hold"/>
                                        <p:tgtEl>
                                          <p:spTgt spid="16"/>
                                        </p:tgtEl>
                                        <p:attrNameLst>
                                          <p:attrName>r</p:attrName>
                                        </p:attrNameLst>
                                      </p:cBhvr>
                                    </p:animRot>
                                  </p:childTnLst>
                                </p:cTn>
                              </p:par>
                              <p:par>
                                <p:cTn id="68" presetID="53" presetClass="entr" presetSubtype="16"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12980-54E1-42BD-AD66-8B10D93006B7}"/>
              </a:ext>
            </a:extLst>
          </p:cNvPr>
          <p:cNvSpPr txBox="1"/>
          <p:nvPr/>
        </p:nvSpPr>
        <p:spPr>
          <a:xfrm>
            <a:off x="1541417" y="304071"/>
            <a:ext cx="9628686" cy="1200329"/>
          </a:xfrm>
          <a:prstGeom prst="rect">
            <a:avLst/>
          </a:prstGeom>
          <a:noFill/>
        </p:spPr>
        <p:txBody>
          <a:bodyPr wrap="square" rtlCol="0">
            <a:spAutoFit/>
          </a:bodyPr>
          <a:lstStyle/>
          <a:p>
            <a:pPr algn="ctr"/>
            <a:r>
              <a:rPr lang="vi-VN" sz="3600">
                <a:solidFill>
                  <a:srgbClr val="3770B4"/>
                </a:solidFill>
                <a:latin typeface="Ganh Regular" panose="02000000000000000000" pitchFamily="50" charset="0"/>
              </a:rPr>
              <a:t>Tìm thương của các phép chia sau và viết lại dưới dạng tỉ số phần trăm:</a:t>
            </a:r>
            <a:endParaRPr lang="en-US" sz="3600">
              <a:solidFill>
                <a:srgbClr val="3770B4"/>
              </a:solidFill>
              <a:latin typeface="Ganh Regular" panose="02000000000000000000" pitchFamily="50" charset="0"/>
            </a:endParaRPr>
          </a:p>
        </p:txBody>
      </p:sp>
      <p:sp>
        <p:nvSpPr>
          <p:cNvPr id="5" name="Oval 4">
            <a:extLst>
              <a:ext uri="{FF2B5EF4-FFF2-40B4-BE49-F238E27FC236}">
                <a16:creationId xmlns:a16="http://schemas.microsoft.com/office/drawing/2014/main" id="{880A7CDA-7C7B-4D4D-9E95-6547F6C4F2BD}"/>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2</a:t>
            </a:r>
            <a:endParaRPr lang="en-US" sz="4000" b="1">
              <a:latin typeface="Ganh Regular" panose="02000000000000000000" pitchFamily="50" charset="0"/>
            </a:endParaRPr>
          </a:p>
        </p:txBody>
      </p:sp>
      <p:sp>
        <p:nvSpPr>
          <p:cNvPr id="2" name="TextBox 1">
            <a:extLst>
              <a:ext uri="{FF2B5EF4-FFF2-40B4-BE49-F238E27FC236}">
                <a16:creationId xmlns:a16="http://schemas.microsoft.com/office/drawing/2014/main" id="{C2AA16DF-6F16-4BFC-B618-F579DD8B62C5}"/>
              </a:ext>
            </a:extLst>
          </p:cNvPr>
          <p:cNvSpPr txBox="1"/>
          <p:nvPr/>
        </p:nvSpPr>
        <p:spPr>
          <a:xfrm>
            <a:off x="424542" y="2122607"/>
            <a:ext cx="2068334" cy="646331"/>
          </a:xfrm>
          <a:prstGeom prst="rect">
            <a:avLst/>
          </a:prstGeom>
          <a:noFill/>
        </p:spPr>
        <p:txBody>
          <a:bodyPr wrap="square" rtlCol="0">
            <a:spAutoFit/>
          </a:bodyPr>
          <a:lstStyle/>
          <a:p>
            <a:r>
              <a:rPr lang="vi-VN" sz="3600">
                <a:latin typeface="Ganh Regular" panose="02000000000000000000" pitchFamily="50" charset="0"/>
              </a:rPr>
              <a:t>a) 3 : 8</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45D63347-C726-429C-A4A8-AFFBD950B0AC}"/>
              </a:ext>
            </a:extLst>
          </p:cNvPr>
          <p:cNvSpPr txBox="1"/>
          <p:nvPr/>
        </p:nvSpPr>
        <p:spPr>
          <a:xfrm>
            <a:off x="3573681" y="2122607"/>
            <a:ext cx="2068334" cy="646331"/>
          </a:xfrm>
          <a:prstGeom prst="rect">
            <a:avLst/>
          </a:prstGeom>
          <a:noFill/>
        </p:spPr>
        <p:txBody>
          <a:bodyPr wrap="square" rtlCol="0">
            <a:spAutoFit/>
          </a:bodyPr>
          <a:lstStyle/>
          <a:p>
            <a:r>
              <a:rPr lang="vi-VN" sz="3600">
                <a:latin typeface="Ganh Regular" panose="02000000000000000000" pitchFamily="50" charset="0"/>
              </a:rPr>
              <a:t>b) 3,2 : 8</a:t>
            </a:r>
            <a:endParaRPr lang="en-US" sz="3600">
              <a:latin typeface="Ganh Regular" panose="02000000000000000000" pitchFamily="50" charset="0"/>
            </a:endParaRPr>
          </a:p>
        </p:txBody>
      </p:sp>
      <p:sp>
        <p:nvSpPr>
          <p:cNvPr id="7" name="TextBox 6">
            <a:extLst>
              <a:ext uri="{FF2B5EF4-FFF2-40B4-BE49-F238E27FC236}">
                <a16:creationId xmlns:a16="http://schemas.microsoft.com/office/drawing/2014/main" id="{F83FC84A-75E5-4FB8-AE2F-8C9B7D4A0509}"/>
              </a:ext>
            </a:extLst>
          </p:cNvPr>
          <p:cNvSpPr txBox="1"/>
          <p:nvPr/>
        </p:nvSpPr>
        <p:spPr>
          <a:xfrm>
            <a:off x="6722820" y="2122607"/>
            <a:ext cx="2068334" cy="646331"/>
          </a:xfrm>
          <a:prstGeom prst="rect">
            <a:avLst/>
          </a:prstGeom>
          <a:noFill/>
        </p:spPr>
        <p:txBody>
          <a:bodyPr wrap="square" rtlCol="0">
            <a:spAutoFit/>
          </a:bodyPr>
          <a:lstStyle/>
          <a:p>
            <a:r>
              <a:rPr lang="vi-VN" sz="3600">
                <a:latin typeface="Ganh Regular" panose="02000000000000000000" pitchFamily="50" charset="0"/>
              </a:rPr>
              <a:t>c) 20 : 16</a:t>
            </a:r>
            <a:endParaRPr lang="en-US" sz="3600">
              <a:latin typeface="Ganh Regular" panose="02000000000000000000" pitchFamily="50" charset="0"/>
            </a:endParaRPr>
          </a:p>
        </p:txBody>
      </p:sp>
      <p:sp>
        <p:nvSpPr>
          <p:cNvPr id="8" name="TextBox 7">
            <a:extLst>
              <a:ext uri="{FF2B5EF4-FFF2-40B4-BE49-F238E27FC236}">
                <a16:creationId xmlns:a16="http://schemas.microsoft.com/office/drawing/2014/main" id="{60C8F16B-60CF-45E5-9458-D42A3756BFE7}"/>
              </a:ext>
            </a:extLst>
          </p:cNvPr>
          <p:cNvSpPr txBox="1"/>
          <p:nvPr/>
        </p:nvSpPr>
        <p:spPr>
          <a:xfrm>
            <a:off x="9871958" y="2122607"/>
            <a:ext cx="2068334" cy="646331"/>
          </a:xfrm>
          <a:prstGeom prst="rect">
            <a:avLst/>
          </a:prstGeom>
          <a:noFill/>
        </p:spPr>
        <p:txBody>
          <a:bodyPr wrap="square" rtlCol="0">
            <a:spAutoFit/>
          </a:bodyPr>
          <a:lstStyle/>
          <a:p>
            <a:r>
              <a:rPr lang="vi-VN" sz="3600">
                <a:latin typeface="Ganh Regular" panose="02000000000000000000" pitchFamily="50" charset="0"/>
              </a:rPr>
              <a:t>d) 7 : 5</a:t>
            </a:r>
            <a:endParaRPr lang="en-US" sz="3600">
              <a:latin typeface="Ganh Regular" panose="02000000000000000000" pitchFamily="50" charset="0"/>
            </a:endParaRPr>
          </a:p>
        </p:txBody>
      </p:sp>
    </p:spTree>
    <p:extLst>
      <p:ext uri="{BB962C8B-B14F-4D97-AF65-F5344CB8AC3E}">
        <p14:creationId xmlns:p14="http://schemas.microsoft.com/office/powerpoint/2010/main" val="224723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12980-54E1-42BD-AD66-8B10D93006B7}"/>
              </a:ext>
            </a:extLst>
          </p:cNvPr>
          <p:cNvSpPr txBox="1"/>
          <p:nvPr/>
        </p:nvSpPr>
        <p:spPr>
          <a:xfrm>
            <a:off x="1541417" y="304071"/>
            <a:ext cx="9628686" cy="1200329"/>
          </a:xfrm>
          <a:prstGeom prst="rect">
            <a:avLst/>
          </a:prstGeom>
          <a:noFill/>
        </p:spPr>
        <p:txBody>
          <a:bodyPr wrap="square" rtlCol="0">
            <a:spAutoFit/>
          </a:bodyPr>
          <a:lstStyle/>
          <a:p>
            <a:pPr algn="ctr"/>
            <a:r>
              <a:rPr lang="vi-VN" sz="3600">
                <a:solidFill>
                  <a:srgbClr val="3770B4"/>
                </a:solidFill>
                <a:latin typeface="Ganh Regular" panose="02000000000000000000" pitchFamily="50" charset="0"/>
              </a:rPr>
              <a:t>Tìm thương của các phép chia sau và viết lại dưới dạng tỉ số phần trăm:</a:t>
            </a:r>
            <a:endParaRPr lang="en-US" sz="3600">
              <a:solidFill>
                <a:srgbClr val="3770B4"/>
              </a:solidFill>
              <a:latin typeface="Ganh Regular" panose="02000000000000000000" pitchFamily="50" charset="0"/>
            </a:endParaRPr>
          </a:p>
        </p:txBody>
      </p:sp>
      <p:sp>
        <p:nvSpPr>
          <p:cNvPr id="2" name="TextBox 1">
            <a:extLst>
              <a:ext uri="{FF2B5EF4-FFF2-40B4-BE49-F238E27FC236}">
                <a16:creationId xmlns:a16="http://schemas.microsoft.com/office/drawing/2014/main" id="{C2AA16DF-6F16-4BFC-B618-F579DD8B62C5}"/>
              </a:ext>
            </a:extLst>
          </p:cNvPr>
          <p:cNvSpPr txBox="1"/>
          <p:nvPr/>
        </p:nvSpPr>
        <p:spPr>
          <a:xfrm>
            <a:off x="424542" y="1684457"/>
            <a:ext cx="2068334" cy="646331"/>
          </a:xfrm>
          <a:prstGeom prst="rect">
            <a:avLst/>
          </a:prstGeom>
          <a:noFill/>
        </p:spPr>
        <p:txBody>
          <a:bodyPr wrap="square" rtlCol="0">
            <a:spAutoFit/>
          </a:bodyPr>
          <a:lstStyle/>
          <a:p>
            <a:r>
              <a:rPr lang="vi-VN" sz="3600">
                <a:latin typeface="Ganh Regular" panose="02000000000000000000" pitchFamily="50" charset="0"/>
              </a:rPr>
              <a:t>a) 3 : 8</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45D63347-C726-429C-A4A8-AFFBD950B0AC}"/>
              </a:ext>
            </a:extLst>
          </p:cNvPr>
          <p:cNvSpPr txBox="1"/>
          <p:nvPr/>
        </p:nvSpPr>
        <p:spPr>
          <a:xfrm>
            <a:off x="3573681" y="1684457"/>
            <a:ext cx="2068334" cy="646331"/>
          </a:xfrm>
          <a:prstGeom prst="rect">
            <a:avLst/>
          </a:prstGeom>
          <a:noFill/>
        </p:spPr>
        <p:txBody>
          <a:bodyPr wrap="square" rtlCol="0">
            <a:spAutoFit/>
          </a:bodyPr>
          <a:lstStyle/>
          <a:p>
            <a:r>
              <a:rPr lang="vi-VN" sz="3600">
                <a:latin typeface="Ganh Regular" panose="02000000000000000000" pitchFamily="50" charset="0"/>
              </a:rPr>
              <a:t>b) 3,2 : 8</a:t>
            </a:r>
            <a:endParaRPr lang="en-US" sz="3600">
              <a:latin typeface="Ganh Regular" panose="02000000000000000000" pitchFamily="50" charset="0"/>
            </a:endParaRPr>
          </a:p>
        </p:txBody>
      </p:sp>
      <p:sp>
        <p:nvSpPr>
          <p:cNvPr id="7" name="TextBox 6">
            <a:extLst>
              <a:ext uri="{FF2B5EF4-FFF2-40B4-BE49-F238E27FC236}">
                <a16:creationId xmlns:a16="http://schemas.microsoft.com/office/drawing/2014/main" id="{F83FC84A-75E5-4FB8-AE2F-8C9B7D4A0509}"/>
              </a:ext>
            </a:extLst>
          </p:cNvPr>
          <p:cNvSpPr txBox="1"/>
          <p:nvPr/>
        </p:nvSpPr>
        <p:spPr>
          <a:xfrm>
            <a:off x="6722820" y="1684457"/>
            <a:ext cx="2068334" cy="646331"/>
          </a:xfrm>
          <a:prstGeom prst="rect">
            <a:avLst/>
          </a:prstGeom>
          <a:noFill/>
        </p:spPr>
        <p:txBody>
          <a:bodyPr wrap="square" rtlCol="0">
            <a:spAutoFit/>
          </a:bodyPr>
          <a:lstStyle/>
          <a:p>
            <a:r>
              <a:rPr lang="vi-VN" sz="3600">
                <a:latin typeface="Ganh Regular" panose="02000000000000000000" pitchFamily="50" charset="0"/>
              </a:rPr>
              <a:t>c) 20 : 16</a:t>
            </a:r>
            <a:endParaRPr lang="en-US" sz="3600">
              <a:latin typeface="Ganh Regular" panose="02000000000000000000" pitchFamily="50" charset="0"/>
            </a:endParaRPr>
          </a:p>
        </p:txBody>
      </p:sp>
      <p:sp>
        <p:nvSpPr>
          <p:cNvPr id="8" name="TextBox 7">
            <a:extLst>
              <a:ext uri="{FF2B5EF4-FFF2-40B4-BE49-F238E27FC236}">
                <a16:creationId xmlns:a16="http://schemas.microsoft.com/office/drawing/2014/main" id="{60C8F16B-60CF-45E5-9458-D42A3756BFE7}"/>
              </a:ext>
            </a:extLst>
          </p:cNvPr>
          <p:cNvSpPr txBox="1"/>
          <p:nvPr/>
        </p:nvSpPr>
        <p:spPr>
          <a:xfrm>
            <a:off x="9871958" y="1684457"/>
            <a:ext cx="2068334" cy="646331"/>
          </a:xfrm>
          <a:prstGeom prst="rect">
            <a:avLst/>
          </a:prstGeom>
          <a:noFill/>
        </p:spPr>
        <p:txBody>
          <a:bodyPr wrap="square" rtlCol="0">
            <a:spAutoFit/>
          </a:bodyPr>
          <a:lstStyle/>
          <a:p>
            <a:r>
              <a:rPr lang="vi-VN" sz="3600">
                <a:latin typeface="Ganh Regular" panose="02000000000000000000" pitchFamily="50" charset="0"/>
              </a:rPr>
              <a:t>d) 7 : 5</a:t>
            </a:r>
            <a:endParaRPr lang="en-US" sz="3600">
              <a:latin typeface="Ganh Regular" panose="02000000000000000000" pitchFamily="50" charset="0"/>
            </a:endParaRPr>
          </a:p>
        </p:txBody>
      </p:sp>
      <p:sp>
        <p:nvSpPr>
          <p:cNvPr id="3" name="Rectangle: Rounded Corners 2">
            <a:extLst>
              <a:ext uri="{FF2B5EF4-FFF2-40B4-BE49-F238E27FC236}">
                <a16:creationId xmlns:a16="http://schemas.microsoft.com/office/drawing/2014/main" id="{9070677A-3570-4EC7-B2E9-26A3E83F8F1C}"/>
              </a:ext>
            </a:extLst>
          </p:cNvPr>
          <p:cNvSpPr/>
          <p:nvPr/>
        </p:nvSpPr>
        <p:spPr>
          <a:xfrm>
            <a:off x="0" y="1504400"/>
            <a:ext cx="2857500" cy="53535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09382E-9067-4F50-883E-34B84F58A323}"/>
              </a:ext>
            </a:extLst>
          </p:cNvPr>
          <p:cNvSpPr txBox="1"/>
          <p:nvPr/>
        </p:nvSpPr>
        <p:spPr>
          <a:xfrm>
            <a:off x="1544138"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12" name="TextBox 11">
            <a:extLst>
              <a:ext uri="{FF2B5EF4-FFF2-40B4-BE49-F238E27FC236}">
                <a16:creationId xmlns:a16="http://schemas.microsoft.com/office/drawing/2014/main" id="{0D7F983E-9CCD-4169-935F-5FC0E5DC61CF}"/>
              </a:ext>
            </a:extLst>
          </p:cNvPr>
          <p:cNvSpPr txBox="1"/>
          <p:nvPr/>
        </p:nvSpPr>
        <p:spPr>
          <a:xfrm>
            <a:off x="1817122"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13" name="TextBox 12">
            <a:extLst>
              <a:ext uri="{FF2B5EF4-FFF2-40B4-BE49-F238E27FC236}">
                <a16:creationId xmlns:a16="http://schemas.microsoft.com/office/drawing/2014/main" id="{87E4745B-3368-4BDF-8A86-11727DB88992}"/>
              </a:ext>
            </a:extLst>
          </p:cNvPr>
          <p:cNvSpPr txBox="1"/>
          <p:nvPr/>
        </p:nvSpPr>
        <p:spPr>
          <a:xfrm>
            <a:off x="644284"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grpSp>
        <p:nvGrpSpPr>
          <p:cNvPr id="18" name="Group 17">
            <a:extLst>
              <a:ext uri="{FF2B5EF4-FFF2-40B4-BE49-F238E27FC236}">
                <a16:creationId xmlns:a16="http://schemas.microsoft.com/office/drawing/2014/main" id="{BAEF4ECC-023B-4D98-AC92-B4A990E1945F}"/>
              </a:ext>
            </a:extLst>
          </p:cNvPr>
          <p:cNvGrpSpPr/>
          <p:nvPr/>
        </p:nvGrpSpPr>
        <p:grpSpPr>
          <a:xfrm>
            <a:off x="398420" y="2419349"/>
            <a:ext cx="1860596" cy="2775586"/>
            <a:chOff x="398420" y="2905124"/>
            <a:chExt cx="1860596" cy="2775586"/>
          </a:xfrm>
        </p:grpSpPr>
        <p:sp>
          <p:nvSpPr>
            <p:cNvPr id="9" name="TextBox 8">
              <a:extLst>
                <a:ext uri="{FF2B5EF4-FFF2-40B4-BE49-F238E27FC236}">
                  <a16:creationId xmlns:a16="http://schemas.microsoft.com/office/drawing/2014/main" id="{60221C50-487A-44AB-9937-FD7C4F48DF08}"/>
                </a:ext>
              </a:extLst>
            </p:cNvPr>
            <p:cNvSpPr txBox="1"/>
            <p:nvPr/>
          </p:nvSpPr>
          <p:spPr>
            <a:xfrm>
              <a:off x="398420" y="2905124"/>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10" name="TextBox 9">
              <a:extLst>
                <a:ext uri="{FF2B5EF4-FFF2-40B4-BE49-F238E27FC236}">
                  <a16:creationId xmlns:a16="http://schemas.microsoft.com/office/drawing/2014/main" id="{B01CF77D-7C3D-4668-87C1-32B96A0683B0}"/>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15" name="Straight Connector 14">
              <a:extLst>
                <a:ext uri="{FF2B5EF4-FFF2-40B4-BE49-F238E27FC236}">
                  <a16:creationId xmlns:a16="http://schemas.microsoft.com/office/drawing/2014/main" id="{1B6198F5-28E1-4FC3-BD5E-FD4D96AA9D45}"/>
                </a:ext>
              </a:extLst>
            </p:cNvPr>
            <p:cNvCxnSpPr/>
            <p:nvPr/>
          </p:nvCxnSpPr>
          <p:spPr>
            <a:xfrm>
              <a:off x="1595098" y="3028950"/>
              <a:ext cx="0" cy="265176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647175D-A270-44BB-A473-56AE97CCD9A6}"/>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14AFF3E7-A7F1-4C00-87F7-EFE8D44761B3}"/>
              </a:ext>
            </a:extLst>
          </p:cNvPr>
          <p:cNvSpPr txBox="1"/>
          <p:nvPr/>
        </p:nvSpPr>
        <p:spPr>
          <a:xfrm>
            <a:off x="3872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20" name="TextBox 19">
            <a:extLst>
              <a:ext uri="{FF2B5EF4-FFF2-40B4-BE49-F238E27FC236}">
                <a16:creationId xmlns:a16="http://schemas.microsoft.com/office/drawing/2014/main" id="{B8F4A578-0B86-4D3F-B9EE-2159D71511C7}"/>
              </a:ext>
            </a:extLst>
          </p:cNvPr>
          <p:cNvSpPr txBox="1"/>
          <p:nvPr/>
        </p:nvSpPr>
        <p:spPr>
          <a:xfrm>
            <a:off x="1913572"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21" name="TextBox 20">
            <a:extLst>
              <a:ext uri="{FF2B5EF4-FFF2-40B4-BE49-F238E27FC236}">
                <a16:creationId xmlns:a16="http://schemas.microsoft.com/office/drawing/2014/main" id="{390D7DB3-D5ED-4396-8D1D-9D04765B24D1}"/>
              </a:ext>
            </a:extLst>
          </p:cNvPr>
          <p:cNvSpPr txBox="1"/>
          <p:nvPr/>
        </p:nvSpPr>
        <p:spPr>
          <a:xfrm>
            <a:off x="641656" y="3566757"/>
            <a:ext cx="356508" cy="646331"/>
          </a:xfrm>
          <a:prstGeom prst="rect">
            <a:avLst/>
          </a:prstGeom>
          <a:noFill/>
        </p:spPr>
        <p:txBody>
          <a:bodyPr wrap="square" rtlCol="0">
            <a:spAutoFit/>
          </a:bodyPr>
          <a:lstStyle/>
          <a:p>
            <a:r>
              <a:rPr lang="vi-VN" sz="3600">
                <a:latin typeface="Ganh Regular" panose="02000000000000000000" pitchFamily="50" charset="0"/>
              </a:rPr>
              <a:t>6</a:t>
            </a:r>
            <a:endParaRPr lang="en-US" sz="3600">
              <a:latin typeface="Ganh Regular" panose="02000000000000000000" pitchFamily="50" charset="0"/>
            </a:endParaRPr>
          </a:p>
        </p:txBody>
      </p:sp>
      <p:sp>
        <p:nvSpPr>
          <p:cNvPr id="22" name="TextBox 21">
            <a:extLst>
              <a:ext uri="{FF2B5EF4-FFF2-40B4-BE49-F238E27FC236}">
                <a16:creationId xmlns:a16="http://schemas.microsoft.com/office/drawing/2014/main" id="{30553DFE-D476-4CA6-A1CB-3358B6609D96}"/>
              </a:ext>
            </a:extLst>
          </p:cNvPr>
          <p:cNvSpPr txBox="1"/>
          <p:nvPr/>
        </p:nvSpPr>
        <p:spPr>
          <a:xfrm>
            <a:off x="918548" y="356675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23" name="TextBox 22">
            <a:extLst>
              <a:ext uri="{FF2B5EF4-FFF2-40B4-BE49-F238E27FC236}">
                <a16:creationId xmlns:a16="http://schemas.microsoft.com/office/drawing/2014/main" id="{F2DCE5F6-3F1C-4782-AD5A-7C8D5EC8590A}"/>
              </a:ext>
            </a:extLst>
          </p:cNvPr>
          <p:cNvSpPr txBox="1"/>
          <p:nvPr/>
        </p:nvSpPr>
        <p:spPr>
          <a:xfrm>
            <a:off x="2188175" y="2991511"/>
            <a:ext cx="356508" cy="646331"/>
          </a:xfrm>
          <a:prstGeom prst="rect">
            <a:avLst/>
          </a:prstGeom>
          <a:noFill/>
        </p:spPr>
        <p:txBody>
          <a:bodyPr wrap="square" rtlCol="0">
            <a:spAutoFit/>
          </a:bodyPr>
          <a:lstStyle/>
          <a:p>
            <a:r>
              <a:rPr lang="vi-VN" sz="3600">
                <a:latin typeface="Ganh Regular" panose="02000000000000000000" pitchFamily="50" charset="0"/>
              </a:rPr>
              <a:t>7</a:t>
            </a:r>
            <a:endParaRPr lang="en-US" sz="3600">
              <a:latin typeface="Ganh Regular" panose="02000000000000000000" pitchFamily="50" charset="0"/>
            </a:endParaRPr>
          </a:p>
        </p:txBody>
      </p:sp>
      <p:sp>
        <p:nvSpPr>
          <p:cNvPr id="24" name="TextBox 23">
            <a:extLst>
              <a:ext uri="{FF2B5EF4-FFF2-40B4-BE49-F238E27FC236}">
                <a16:creationId xmlns:a16="http://schemas.microsoft.com/office/drawing/2014/main" id="{863C2CEE-707B-407C-94E4-BA18BCE725E2}"/>
              </a:ext>
            </a:extLst>
          </p:cNvPr>
          <p:cNvSpPr txBox="1"/>
          <p:nvPr/>
        </p:nvSpPr>
        <p:spPr>
          <a:xfrm>
            <a:off x="895088" y="4128172"/>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25" name="TextBox 24">
            <a:extLst>
              <a:ext uri="{FF2B5EF4-FFF2-40B4-BE49-F238E27FC236}">
                <a16:creationId xmlns:a16="http://schemas.microsoft.com/office/drawing/2014/main" id="{CAC48C01-6F31-4BCD-BAAD-48FC6915AC84}"/>
              </a:ext>
            </a:extLst>
          </p:cNvPr>
          <p:cNvSpPr txBox="1"/>
          <p:nvPr/>
        </p:nvSpPr>
        <p:spPr>
          <a:xfrm>
            <a:off x="1186620" y="411796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26" name="TextBox 25">
            <a:extLst>
              <a:ext uri="{FF2B5EF4-FFF2-40B4-BE49-F238E27FC236}">
                <a16:creationId xmlns:a16="http://schemas.microsoft.com/office/drawing/2014/main" id="{6F3E0556-D234-403E-BDE6-81F8E0CAD259}"/>
              </a:ext>
            </a:extLst>
          </p:cNvPr>
          <p:cNvSpPr txBox="1"/>
          <p:nvPr/>
        </p:nvSpPr>
        <p:spPr>
          <a:xfrm>
            <a:off x="1176246" y="4689652"/>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27" name="TextBox 26">
            <a:extLst>
              <a:ext uri="{FF2B5EF4-FFF2-40B4-BE49-F238E27FC236}">
                <a16:creationId xmlns:a16="http://schemas.microsoft.com/office/drawing/2014/main" id="{B2B1ED70-4FE8-4710-A1D5-1E7AC559AE21}"/>
              </a:ext>
            </a:extLst>
          </p:cNvPr>
          <p:cNvSpPr txBox="1"/>
          <p:nvPr/>
        </p:nvSpPr>
        <p:spPr>
          <a:xfrm>
            <a:off x="2419074" y="2991511"/>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28" name="TextBox 27">
            <a:extLst>
              <a:ext uri="{FF2B5EF4-FFF2-40B4-BE49-F238E27FC236}">
                <a16:creationId xmlns:a16="http://schemas.microsoft.com/office/drawing/2014/main" id="{E91D1D90-A0F9-4D13-8783-112F91E19731}"/>
              </a:ext>
            </a:extLst>
          </p:cNvPr>
          <p:cNvSpPr txBox="1"/>
          <p:nvPr/>
        </p:nvSpPr>
        <p:spPr>
          <a:xfrm>
            <a:off x="105295"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 : 8 = 0,375</a:t>
            </a:r>
            <a:endParaRPr lang="en-US" sz="3600">
              <a:solidFill>
                <a:srgbClr val="0070C0"/>
              </a:solidFill>
              <a:latin typeface="Ganh Regular" panose="02000000000000000000" pitchFamily="50" charset="0"/>
            </a:endParaRPr>
          </a:p>
        </p:txBody>
      </p:sp>
      <p:sp>
        <p:nvSpPr>
          <p:cNvPr id="29" name="TextBox 28">
            <a:extLst>
              <a:ext uri="{FF2B5EF4-FFF2-40B4-BE49-F238E27FC236}">
                <a16:creationId xmlns:a16="http://schemas.microsoft.com/office/drawing/2014/main" id="{189C04C0-5D7B-41D8-A36C-A1169ECC93C0}"/>
              </a:ext>
            </a:extLst>
          </p:cNvPr>
          <p:cNvSpPr txBox="1"/>
          <p:nvPr/>
        </p:nvSpPr>
        <p:spPr>
          <a:xfrm>
            <a:off x="1026739"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37,5%</a:t>
            </a:r>
            <a:endParaRPr lang="en-US" sz="3600">
              <a:solidFill>
                <a:srgbClr val="0070C0"/>
              </a:solidFill>
              <a:latin typeface="Ganh Regular" panose="02000000000000000000" pitchFamily="50" charset="0"/>
            </a:endParaRPr>
          </a:p>
        </p:txBody>
      </p:sp>
      <p:sp>
        <p:nvSpPr>
          <p:cNvPr id="30" name="Oval 29">
            <a:extLst>
              <a:ext uri="{FF2B5EF4-FFF2-40B4-BE49-F238E27FC236}">
                <a16:creationId xmlns:a16="http://schemas.microsoft.com/office/drawing/2014/main" id="{4A54C5FF-F1EF-4F72-B4F0-56B529631FF6}"/>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2</a:t>
            </a:r>
            <a:endParaRPr lang="en-US" sz="4000" b="1">
              <a:latin typeface="Ganh Regular" panose="02000000000000000000" pitchFamily="50" charset="0"/>
            </a:endParaRPr>
          </a:p>
        </p:txBody>
      </p:sp>
    </p:spTree>
    <p:extLst>
      <p:ext uri="{BB962C8B-B14F-4D97-AF65-F5344CB8AC3E}">
        <p14:creationId xmlns:p14="http://schemas.microsoft.com/office/powerpoint/2010/main" val="1384198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P spid="20" grpId="0"/>
      <p:bldP spid="21" grpId="0"/>
      <p:bldP spid="22" grpId="0"/>
      <p:bldP spid="23" grpId="0"/>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12980-54E1-42BD-AD66-8B10D93006B7}"/>
              </a:ext>
            </a:extLst>
          </p:cNvPr>
          <p:cNvSpPr txBox="1"/>
          <p:nvPr/>
        </p:nvSpPr>
        <p:spPr>
          <a:xfrm>
            <a:off x="1541417" y="304071"/>
            <a:ext cx="9628686" cy="1200329"/>
          </a:xfrm>
          <a:prstGeom prst="rect">
            <a:avLst/>
          </a:prstGeom>
          <a:noFill/>
        </p:spPr>
        <p:txBody>
          <a:bodyPr wrap="square" rtlCol="0">
            <a:spAutoFit/>
          </a:bodyPr>
          <a:lstStyle/>
          <a:p>
            <a:pPr algn="ctr"/>
            <a:r>
              <a:rPr lang="vi-VN" sz="3600">
                <a:solidFill>
                  <a:srgbClr val="3770B4"/>
                </a:solidFill>
                <a:latin typeface="Ganh Regular" panose="02000000000000000000" pitchFamily="50" charset="0"/>
              </a:rPr>
              <a:t>Tìm thương của các phép chia sau và viết lại dưới dạng tỉ số phần trăm:</a:t>
            </a:r>
            <a:endParaRPr lang="en-US" sz="3600">
              <a:solidFill>
                <a:srgbClr val="3770B4"/>
              </a:solidFill>
              <a:latin typeface="Ganh Regular" panose="02000000000000000000" pitchFamily="50" charset="0"/>
            </a:endParaRPr>
          </a:p>
        </p:txBody>
      </p:sp>
      <p:sp>
        <p:nvSpPr>
          <p:cNvPr id="2" name="TextBox 1">
            <a:extLst>
              <a:ext uri="{FF2B5EF4-FFF2-40B4-BE49-F238E27FC236}">
                <a16:creationId xmlns:a16="http://schemas.microsoft.com/office/drawing/2014/main" id="{C2AA16DF-6F16-4BFC-B618-F579DD8B62C5}"/>
              </a:ext>
            </a:extLst>
          </p:cNvPr>
          <p:cNvSpPr txBox="1"/>
          <p:nvPr/>
        </p:nvSpPr>
        <p:spPr>
          <a:xfrm>
            <a:off x="424542" y="1684457"/>
            <a:ext cx="2068334" cy="646331"/>
          </a:xfrm>
          <a:prstGeom prst="rect">
            <a:avLst/>
          </a:prstGeom>
          <a:noFill/>
        </p:spPr>
        <p:txBody>
          <a:bodyPr wrap="square" rtlCol="0">
            <a:spAutoFit/>
          </a:bodyPr>
          <a:lstStyle/>
          <a:p>
            <a:r>
              <a:rPr lang="vi-VN" sz="3600">
                <a:latin typeface="Ganh Regular" panose="02000000000000000000" pitchFamily="50" charset="0"/>
              </a:rPr>
              <a:t>a) 3 : 8</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45D63347-C726-429C-A4A8-AFFBD950B0AC}"/>
              </a:ext>
            </a:extLst>
          </p:cNvPr>
          <p:cNvSpPr txBox="1"/>
          <p:nvPr/>
        </p:nvSpPr>
        <p:spPr>
          <a:xfrm>
            <a:off x="3573681" y="1684457"/>
            <a:ext cx="2068334" cy="646331"/>
          </a:xfrm>
          <a:prstGeom prst="rect">
            <a:avLst/>
          </a:prstGeom>
          <a:noFill/>
        </p:spPr>
        <p:txBody>
          <a:bodyPr wrap="square" rtlCol="0">
            <a:spAutoFit/>
          </a:bodyPr>
          <a:lstStyle/>
          <a:p>
            <a:r>
              <a:rPr lang="vi-VN" sz="3600">
                <a:latin typeface="Ganh Regular" panose="02000000000000000000" pitchFamily="50" charset="0"/>
              </a:rPr>
              <a:t>b) 3,2 : 8</a:t>
            </a:r>
            <a:endParaRPr lang="en-US" sz="3600">
              <a:latin typeface="Ganh Regular" panose="02000000000000000000" pitchFamily="50" charset="0"/>
            </a:endParaRPr>
          </a:p>
        </p:txBody>
      </p:sp>
      <p:sp>
        <p:nvSpPr>
          <p:cNvPr id="7" name="TextBox 6">
            <a:extLst>
              <a:ext uri="{FF2B5EF4-FFF2-40B4-BE49-F238E27FC236}">
                <a16:creationId xmlns:a16="http://schemas.microsoft.com/office/drawing/2014/main" id="{F83FC84A-75E5-4FB8-AE2F-8C9B7D4A0509}"/>
              </a:ext>
            </a:extLst>
          </p:cNvPr>
          <p:cNvSpPr txBox="1"/>
          <p:nvPr/>
        </p:nvSpPr>
        <p:spPr>
          <a:xfrm>
            <a:off x="6722820" y="1684457"/>
            <a:ext cx="2068334" cy="646331"/>
          </a:xfrm>
          <a:prstGeom prst="rect">
            <a:avLst/>
          </a:prstGeom>
          <a:noFill/>
        </p:spPr>
        <p:txBody>
          <a:bodyPr wrap="square" rtlCol="0">
            <a:spAutoFit/>
          </a:bodyPr>
          <a:lstStyle/>
          <a:p>
            <a:r>
              <a:rPr lang="vi-VN" sz="3600">
                <a:latin typeface="Ganh Regular" panose="02000000000000000000" pitchFamily="50" charset="0"/>
              </a:rPr>
              <a:t>c) 20 : 16</a:t>
            </a:r>
            <a:endParaRPr lang="en-US" sz="3600">
              <a:latin typeface="Ganh Regular" panose="02000000000000000000" pitchFamily="50" charset="0"/>
            </a:endParaRPr>
          </a:p>
        </p:txBody>
      </p:sp>
      <p:sp>
        <p:nvSpPr>
          <p:cNvPr id="8" name="TextBox 7">
            <a:extLst>
              <a:ext uri="{FF2B5EF4-FFF2-40B4-BE49-F238E27FC236}">
                <a16:creationId xmlns:a16="http://schemas.microsoft.com/office/drawing/2014/main" id="{60C8F16B-60CF-45E5-9458-D42A3756BFE7}"/>
              </a:ext>
            </a:extLst>
          </p:cNvPr>
          <p:cNvSpPr txBox="1"/>
          <p:nvPr/>
        </p:nvSpPr>
        <p:spPr>
          <a:xfrm>
            <a:off x="9871958" y="1684457"/>
            <a:ext cx="2068334" cy="646331"/>
          </a:xfrm>
          <a:prstGeom prst="rect">
            <a:avLst/>
          </a:prstGeom>
          <a:noFill/>
        </p:spPr>
        <p:txBody>
          <a:bodyPr wrap="square" rtlCol="0">
            <a:spAutoFit/>
          </a:bodyPr>
          <a:lstStyle/>
          <a:p>
            <a:r>
              <a:rPr lang="vi-VN" sz="3600">
                <a:latin typeface="Ganh Regular" panose="02000000000000000000" pitchFamily="50" charset="0"/>
              </a:rPr>
              <a:t>d) 7 : 5</a:t>
            </a:r>
            <a:endParaRPr lang="en-US" sz="3600">
              <a:latin typeface="Ganh Regular" panose="02000000000000000000" pitchFamily="50" charset="0"/>
            </a:endParaRPr>
          </a:p>
        </p:txBody>
      </p:sp>
      <p:sp>
        <p:nvSpPr>
          <p:cNvPr id="3" name="Rectangle: Rounded Corners 2">
            <a:extLst>
              <a:ext uri="{FF2B5EF4-FFF2-40B4-BE49-F238E27FC236}">
                <a16:creationId xmlns:a16="http://schemas.microsoft.com/office/drawing/2014/main" id="{9070677A-3570-4EC7-B2E9-26A3E83F8F1C}"/>
              </a:ext>
            </a:extLst>
          </p:cNvPr>
          <p:cNvSpPr/>
          <p:nvPr/>
        </p:nvSpPr>
        <p:spPr>
          <a:xfrm>
            <a:off x="3114675" y="1504400"/>
            <a:ext cx="2857500" cy="53535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E09382E-9067-4F50-883E-34B84F58A323}"/>
              </a:ext>
            </a:extLst>
          </p:cNvPr>
          <p:cNvSpPr txBox="1"/>
          <p:nvPr/>
        </p:nvSpPr>
        <p:spPr>
          <a:xfrm>
            <a:off x="4658813"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12" name="TextBox 11">
            <a:extLst>
              <a:ext uri="{FF2B5EF4-FFF2-40B4-BE49-F238E27FC236}">
                <a16:creationId xmlns:a16="http://schemas.microsoft.com/office/drawing/2014/main" id="{0D7F983E-9CCD-4169-935F-5FC0E5DC61CF}"/>
              </a:ext>
            </a:extLst>
          </p:cNvPr>
          <p:cNvSpPr txBox="1"/>
          <p:nvPr/>
        </p:nvSpPr>
        <p:spPr>
          <a:xfrm>
            <a:off x="4931797"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13" name="TextBox 12">
            <a:extLst>
              <a:ext uri="{FF2B5EF4-FFF2-40B4-BE49-F238E27FC236}">
                <a16:creationId xmlns:a16="http://schemas.microsoft.com/office/drawing/2014/main" id="{87E4745B-3368-4BDF-8A86-11727DB88992}"/>
              </a:ext>
            </a:extLst>
          </p:cNvPr>
          <p:cNvSpPr txBox="1"/>
          <p:nvPr/>
        </p:nvSpPr>
        <p:spPr>
          <a:xfrm>
            <a:off x="4216159" y="2991511"/>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grpSp>
        <p:nvGrpSpPr>
          <p:cNvPr id="18" name="Group 17">
            <a:extLst>
              <a:ext uri="{FF2B5EF4-FFF2-40B4-BE49-F238E27FC236}">
                <a16:creationId xmlns:a16="http://schemas.microsoft.com/office/drawing/2014/main" id="{BAEF4ECC-023B-4D98-AC92-B4A990E1945F}"/>
              </a:ext>
            </a:extLst>
          </p:cNvPr>
          <p:cNvGrpSpPr/>
          <p:nvPr/>
        </p:nvGrpSpPr>
        <p:grpSpPr>
          <a:xfrm>
            <a:off x="3903620" y="2419349"/>
            <a:ext cx="1470071" cy="1586866"/>
            <a:chOff x="788945" y="2905124"/>
            <a:chExt cx="1470071" cy="1586866"/>
          </a:xfrm>
        </p:grpSpPr>
        <p:sp>
          <p:nvSpPr>
            <p:cNvPr id="9" name="TextBox 8">
              <a:extLst>
                <a:ext uri="{FF2B5EF4-FFF2-40B4-BE49-F238E27FC236}">
                  <a16:creationId xmlns:a16="http://schemas.microsoft.com/office/drawing/2014/main" id="{60221C50-487A-44AB-9937-FD7C4F48DF08}"/>
                </a:ext>
              </a:extLst>
            </p:cNvPr>
            <p:cNvSpPr txBox="1"/>
            <p:nvPr/>
          </p:nvSpPr>
          <p:spPr>
            <a:xfrm>
              <a:off x="788945" y="2905124"/>
              <a:ext cx="872734" cy="646331"/>
            </a:xfrm>
            <a:prstGeom prst="rect">
              <a:avLst/>
            </a:prstGeom>
            <a:noFill/>
          </p:spPr>
          <p:txBody>
            <a:bodyPr wrap="square" rtlCol="0">
              <a:spAutoFit/>
            </a:bodyPr>
            <a:lstStyle/>
            <a:p>
              <a:r>
                <a:rPr lang="vi-VN" sz="3600">
                  <a:latin typeface="Ganh Regular" panose="02000000000000000000" pitchFamily="50" charset="0"/>
                </a:rPr>
                <a:t>3,2</a:t>
              </a:r>
              <a:endParaRPr lang="en-US" sz="3600">
                <a:latin typeface="Ganh Regular" panose="02000000000000000000" pitchFamily="50" charset="0"/>
              </a:endParaRPr>
            </a:p>
          </p:txBody>
        </p:sp>
        <p:sp>
          <p:nvSpPr>
            <p:cNvPr id="10" name="TextBox 9">
              <a:extLst>
                <a:ext uri="{FF2B5EF4-FFF2-40B4-BE49-F238E27FC236}">
                  <a16:creationId xmlns:a16="http://schemas.microsoft.com/office/drawing/2014/main" id="{B01CF77D-7C3D-4668-87C1-32B96A0683B0}"/>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15" name="Straight Connector 14">
              <a:extLst>
                <a:ext uri="{FF2B5EF4-FFF2-40B4-BE49-F238E27FC236}">
                  <a16:creationId xmlns:a16="http://schemas.microsoft.com/office/drawing/2014/main" id="{1B6198F5-28E1-4FC3-BD5E-FD4D96AA9D45}"/>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647175D-A270-44BB-A473-56AE97CCD9A6}"/>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14AFF3E7-A7F1-4C00-87F7-EFE8D44761B3}"/>
              </a:ext>
            </a:extLst>
          </p:cNvPr>
          <p:cNvSpPr txBox="1"/>
          <p:nvPr/>
        </p:nvSpPr>
        <p:spPr>
          <a:xfrm>
            <a:off x="38924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20" name="TextBox 19">
            <a:extLst>
              <a:ext uri="{FF2B5EF4-FFF2-40B4-BE49-F238E27FC236}">
                <a16:creationId xmlns:a16="http://schemas.microsoft.com/office/drawing/2014/main" id="{B8F4A578-0B86-4D3F-B9EE-2159D71511C7}"/>
              </a:ext>
            </a:extLst>
          </p:cNvPr>
          <p:cNvSpPr txBox="1"/>
          <p:nvPr/>
        </p:nvSpPr>
        <p:spPr>
          <a:xfrm>
            <a:off x="5028247" y="2991511"/>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26" name="TextBox 25">
            <a:extLst>
              <a:ext uri="{FF2B5EF4-FFF2-40B4-BE49-F238E27FC236}">
                <a16:creationId xmlns:a16="http://schemas.microsoft.com/office/drawing/2014/main" id="{6F3E0556-D234-403E-BDE6-81F8E0CAD259}"/>
              </a:ext>
            </a:extLst>
          </p:cNvPr>
          <p:cNvSpPr txBox="1"/>
          <p:nvPr/>
        </p:nvSpPr>
        <p:spPr>
          <a:xfrm>
            <a:off x="4203677" y="345521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28" name="TextBox 27">
            <a:extLst>
              <a:ext uri="{FF2B5EF4-FFF2-40B4-BE49-F238E27FC236}">
                <a16:creationId xmlns:a16="http://schemas.microsoft.com/office/drawing/2014/main" id="{E91D1D90-A0F9-4D13-8783-112F91E19731}"/>
              </a:ext>
            </a:extLst>
          </p:cNvPr>
          <p:cNvSpPr txBox="1"/>
          <p:nvPr/>
        </p:nvSpPr>
        <p:spPr>
          <a:xfrm>
            <a:off x="3219970"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3,2 : 8 = 0,4</a:t>
            </a:r>
            <a:endParaRPr lang="en-US" sz="3600">
              <a:solidFill>
                <a:srgbClr val="0070C0"/>
              </a:solidFill>
              <a:latin typeface="Ganh Regular" panose="02000000000000000000" pitchFamily="50" charset="0"/>
            </a:endParaRPr>
          </a:p>
        </p:txBody>
      </p:sp>
      <p:sp>
        <p:nvSpPr>
          <p:cNvPr id="29" name="TextBox 28">
            <a:extLst>
              <a:ext uri="{FF2B5EF4-FFF2-40B4-BE49-F238E27FC236}">
                <a16:creationId xmlns:a16="http://schemas.microsoft.com/office/drawing/2014/main" id="{189C04C0-5D7B-41D8-A36C-A1169ECC93C0}"/>
              </a:ext>
            </a:extLst>
          </p:cNvPr>
          <p:cNvSpPr txBox="1"/>
          <p:nvPr/>
        </p:nvSpPr>
        <p:spPr>
          <a:xfrm>
            <a:off x="4465934" y="6004364"/>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40%</a:t>
            </a:r>
            <a:endParaRPr lang="en-US" sz="3600">
              <a:solidFill>
                <a:srgbClr val="0070C0"/>
              </a:solidFill>
              <a:latin typeface="Ganh Regular" panose="02000000000000000000" pitchFamily="50" charset="0"/>
            </a:endParaRPr>
          </a:p>
        </p:txBody>
      </p:sp>
      <p:sp>
        <p:nvSpPr>
          <p:cNvPr id="31" name="TextBox 30">
            <a:extLst>
              <a:ext uri="{FF2B5EF4-FFF2-40B4-BE49-F238E27FC236}">
                <a16:creationId xmlns:a16="http://schemas.microsoft.com/office/drawing/2014/main" id="{DFA7DD7E-240C-4A39-A725-1247BB508450}"/>
              </a:ext>
            </a:extLst>
          </p:cNvPr>
          <p:cNvSpPr txBox="1"/>
          <p:nvPr/>
        </p:nvSpPr>
        <p:spPr>
          <a:xfrm>
            <a:off x="1544138"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32" name="TextBox 31">
            <a:extLst>
              <a:ext uri="{FF2B5EF4-FFF2-40B4-BE49-F238E27FC236}">
                <a16:creationId xmlns:a16="http://schemas.microsoft.com/office/drawing/2014/main" id="{016D97A6-FF51-4596-8AD5-B11005A70368}"/>
              </a:ext>
            </a:extLst>
          </p:cNvPr>
          <p:cNvSpPr txBox="1"/>
          <p:nvPr/>
        </p:nvSpPr>
        <p:spPr>
          <a:xfrm>
            <a:off x="1817122"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33" name="TextBox 32">
            <a:extLst>
              <a:ext uri="{FF2B5EF4-FFF2-40B4-BE49-F238E27FC236}">
                <a16:creationId xmlns:a16="http://schemas.microsoft.com/office/drawing/2014/main" id="{BC16A56B-5661-404A-A61E-F2007523959D}"/>
              </a:ext>
            </a:extLst>
          </p:cNvPr>
          <p:cNvSpPr txBox="1"/>
          <p:nvPr/>
        </p:nvSpPr>
        <p:spPr>
          <a:xfrm>
            <a:off x="644284"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grpSp>
        <p:nvGrpSpPr>
          <p:cNvPr id="34" name="Group 33">
            <a:extLst>
              <a:ext uri="{FF2B5EF4-FFF2-40B4-BE49-F238E27FC236}">
                <a16:creationId xmlns:a16="http://schemas.microsoft.com/office/drawing/2014/main" id="{227F08E4-94C8-4A65-A588-4EC99C83E7F1}"/>
              </a:ext>
            </a:extLst>
          </p:cNvPr>
          <p:cNvGrpSpPr/>
          <p:nvPr/>
        </p:nvGrpSpPr>
        <p:grpSpPr>
          <a:xfrm>
            <a:off x="398420" y="2419349"/>
            <a:ext cx="1860596" cy="2775586"/>
            <a:chOff x="398420" y="2905124"/>
            <a:chExt cx="1860596" cy="2775586"/>
          </a:xfrm>
        </p:grpSpPr>
        <p:sp>
          <p:nvSpPr>
            <p:cNvPr id="35" name="TextBox 34">
              <a:extLst>
                <a:ext uri="{FF2B5EF4-FFF2-40B4-BE49-F238E27FC236}">
                  <a16:creationId xmlns:a16="http://schemas.microsoft.com/office/drawing/2014/main" id="{DC33BAE9-A44F-44D6-AE2E-FB4BF9DE7621}"/>
                </a:ext>
              </a:extLst>
            </p:cNvPr>
            <p:cNvSpPr txBox="1"/>
            <p:nvPr/>
          </p:nvSpPr>
          <p:spPr>
            <a:xfrm>
              <a:off x="398420" y="2905124"/>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36" name="TextBox 35">
              <a:extLst>
                <a:ext uri="{FF2B5EF4-FFF2-40B4-BE49-F238E27FC236}">
                  <a16:creationId xmlns:a16="http://schemas.microsoft.com/office/drawing/2014/main" id="{5F1D6871-50E5-4055-95CB-201E4B4CF0A2}"/>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37" name="Straight Connector 36">
              <a:extLst>
                <a:ext uri="{FF2B5EF4-FFF2-40B4-BE49-F238E27FC236}">
                  <a16:creationId xmlns:a16="http://schemas.microsoft.com/office/drawing/2014/main" id="{E850BB6C-C0E0-449B-9238-3696848DEE26}"/>
                </a:ext>
              </a:extLst>
            </p:cNvPr>
            <p:cNvCxnSpPr/>
            <p:nvPr/>
          </p:nvCxnSpPr>
          <p:spPr>
            <a:xfrm>
              <a:off x="1595098" y="3028950"/>
              <a:ext cx="0" cy="265176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FFC70BC-F53A-4539-A957-D2CDD061F7DF}"/>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BB06A85-9CEF-4807-BED8-C5E708810703}"/>
              </a:ext>
            </a:extLst>
          </p:cNvPr>
          <p:cNvSpPr txBox="1"/>
          <p:nvPr/>
        </p:nvSpPr>
        <p:spPr>
          <a:xfrm>
            <a:off x="3872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0" name="TextBox 39">
            <a:extLst>
              <a:ext uri="{FF2B5EF4-FFF2-40B4-BE49-F238E27FC236}">
                <a16:creationId xmlns:a16="http://schemas.microsoft.com/office/drawing/2014/main" id="{7DB295F5-F424-4F8E-B940-2908DD509692}"/>
              </a:ext>
            </a:extLst>
          </p:cNvPr>
          <p:cNvSpPr txBox="1"/>
          <p:nvPr/>
        </p:nvSpPr>
        <p:spPr>
          <a:xfrm>
            <a:off x="1913572"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1" name="TextBox 40">
            <a:extLst>
              <a:ext uri="{FF2B5EF4-FFF2-40B4-BE49-F238E27FC236}">
                <a16:creationId xmlns:a16="http://schemas.microsoft.com/office/drawing/2014/main" id="{E349A0BF-B5B7-4777-B993-C25530FE7702}"/>
              </a:ext>
            </a:extLst>
          </p:cNvPr>
          <p:cNvSpPr txBox="1"/>
          <p:nvPr/>
        </p:nvSpPr>
        <p:spPr>
          <a:xfrm>
            <a:off x="641656" y="3566757"/>
            <a:ext cx="356508" cy="646331"/>
          </a:xfrm>
          <a:prstGeom prst="rect">
            <a:avLst/>
          </a:prstGeom>
          <a:noFill/>
        </p:spPr>
        <p:txBody>
          <a:bodyPr wrap="square" rtlCol="0">
            <a:spAutoFit/>
          </a:bodyPr>
          <a:lstStyle/>
          <a:p>
            <a:r>
              <a:rPr lang="vi-VN" sz="3600">
                <a:latin typeface="Ganh Regular" panose="02000000000000000000" pitchFamily="50" charset="0"/>
              </a:rPr>
              <a:t>6</a:t>
            </a:r>
            <a:endParaRPr lang="en-US" sz="3600">
              <a:latin typeface="Ganh Regular" panose="02000000000000000000" pitchFamily="50" charset="0"/>
            </a:endParaRPr>
          </a:p>
        </p:txBody>
      </p:sp>
      <p:sp>
        <p:nvSpPr>
          <p:cNvPr id="42" name="TextBox 41">
            <a:extLst>
              <a:ext uri="{FF2B5EF4-FFF2-40B4-BE49-F238E27FC236}">
                <a16:creationId xmlns:a16="http://schemas.microsoft.com/office/drawing/2014/main" id="{DB07026C-7906-4196-AA46-82257951E9CB}"/>
              </a:ext>
            </a:extLst>
          </p:cNvPr>
          <p:cNvSpPr txBox="1"/>
          <p:nvPr/>
        </p:nvSpPr>
        <p:spPr>
          <a:xfrm>
            <a:off x="918548" y="356675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3" name="TextBox 42">
            <a:extLst>
              <a:ext uri="{FF2B5EF4-FFF2-40B4-BE49-F238E27FC236}">
                <a16:creationId xmlns:a16="http://schemas.microsoft.com/office/drawing/2014/main" id="{63352C9D-2E85-4AE9-88A2-6659F9893FF8}"/>
              </a:ext>
            </a:extLst>
          </p:cNvPr>
          <p:cNvSpPr txBox="1"/>
          <p:nvPr/>
        </p:nvSpPr>
        <p:spPr>
          <a:xfrm>
            <a:off x="2188175" y="2991511"/>
            <a:ext cx="356508" cy="646331"/>
          </a:xfrm>
          <a:prstGeom prst="rect">
            <a:avLst/>
          </a:prstGeom>
          <a:noFill/>
        </p:spPr>
        <p:txBody>
          <a:bodyPr wrap="square" rtlCol="0">
            <a:spAutoFit/>
          </a:bodyPr>
          <a:lstStyle/>
          <a:p>
            <a:r>
              <a:rPr lang="vi-VN" sz="3600">
                <a:latin typeface="Ganh Regular" panose="02000000000000000000" pitchFamily="50" charset="0"/>
              </a:rPr>
              <a:t>7</a:t>
            </a:r>
            <a:endParaRPr lang="en-US" sz="3600">
              <a:latin typeface="Ganh Regular" panose="02000000000000000000" pitchFamily="50" charset="0"/>
            </a:endParaRPr>
          </a:p>
        </p:txBody>
      </p:sp>
      <p:sp>
        <p:nvSpPr>
          <p:cNvPr id="44" name="TextBox 43">
            <a:extLst>
              <a:ext uri="{FF2B5EF4-FFF2-40B4-BE49-F238E27FC236}">
                <a16:creationId xmlns:a16="http://schemas.microsoft.com/office/drawing/2014/main" id="{A0E3E029-67C9-4767-9949-F44D81389B22}"/>
              </a:ext>
            </a:extLst>
          </p:cNvPr>
          <p:cNvSpPr txBox="1"/>
          <p:nvPr/>
        </p:nvSpPr>
        <p:spPr>
          <a:xfrm>
            <a:off x="895088" y="4128172"/>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45" name="TextBox 44">
            <a:extLst>
              <a:ext uri="{FF2B5EF4-FFF2-40B4-BE49-F238E27FC236}">
                <a16:creationId xmlns:a16="http://schemas.microsoft.com/office/drawing/2014/main" id="{4F3F8ABF-D267-48F1-8D58-A18CB8219A58}"/>
              </a:ext>
            </a:extLst>
          </p:cNvPr>
          <p:cNvSpPr txBox="1"/>
          <p:nvPr/>
        </p:nvSpPr>
        <p:spPr>
          <a:xfrm>
            <a:off x="1186620" y="411796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6" name="TextBox 45">
            <a:extLst>
              <a:ext uri="{FF2B5EF4-FFF2-40B4-BE49-F238E27FC236}">
                <a16:creationId xmlns:a16="http://schemas.microsoft.com/office/drawing/2014/main" id="{319E0A36-0556-4748-82B5-FBC76104C99A}"/>
              </a:ext>
            </a:extLst>
          </p:cNvPr>
          <p:cNvSpPr txBox="1"/>
          <p:nvPr/>
        </p:nvSpPr>
        <p:spPr>
          <a:xfrm>
            <a:off x="1176246" y="4689652"/>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7" name="TextBox 46">
            <a:extLst>
              <a:ext uri="{FF2B5EF4-FFF2-40B4-BE49-F238E27FC236}">
                <a16:creationId xmlns:a16="http://schemas.microsoft.com/office/drawing/2014/main" id="{2AFD3CF0-7E01-4719-8CFE-FF6834F51473}"/>
              </a:ext>
            </a:extLst>
          </p:cNvPr>
          <p:cNvSpPr txBox="1"/>
          <p:nvPr/>
        </p:nvSpPr>
        <p:spPr>
          <a:xfrm>
            <a:off x="2419074" y="2991511"/>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48" name="TextBox 47">
            <a:extLst>
              <a:ext uri="{FF2B5EF4-FFF2-40B4-BE49-F238E27FC236}">
                <a16:creationId xmlns:a16="http://schemas.microsoft.com/office/drawing/2014/main" id="{C8AC4AE7-520A-4F45-A837-76D71F84BC6A}"/>
              </a:ext>
            </a:extLst>
          </p:cNvPr>
          <p:cNvSpPr txBox="1"/>
          <p:nvPr/>
        </p:nvSpPr>
        <p:spPr>
          <a:xfrm>
            <a:off x="105295"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 : 8 = 0,375</a:t>
            </a:r>
            <a:endParaRPr lang="en-US" sz="3600">
              <a:solidFill>
                <a:srgbClr val="0070C0"/>
              </a:solidFill>
              <a:latin typeface="Ganh Regular" panose="02000000000000000000" pitchFamily="50" charset="0"/>
            </a:endParaRPr>
          </a:p>
        </p:txBody>
      </p:sp>
      <p:sp>
        <p:nvSpPr>
          <p:cNvPr id="49" name="TextBox 48">
            <a:extLst>
              <a:ext uri="{FF2B5EF4-FFF2-40B4-BE49-F238E27FC236}">
                <a16:creationId xmlns:a16="http://schemas.microsoft.com/office/drawing/2014/main" id="{FC2FDD61-D60A-4A64-A73C-125B4338EF25}"/>
              </a:ext>
            </a:extLst>
          </p:cNvPr>
          <p:cNvSpPr txBox="1"/>
          <p:nvPr/>
        </p:nvSpPr>
        <p:spPr>
          <a:xfrm>
            <a:off x="1026739"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37,5%</a:t>
            </a:r>
            <a:endParaRPr lang="en-US" sz="3600">
              <a:solidFill>
                <a:srgbClr val="0070C0"/>
              </a:solidFill>
              <a:latin typeface="Ganh Regular" panose="02000000000000000000" pitchFamily="50" charset="0"/>
            </a:endParaRPr>
          </a:p>
        </p:txBody>
      </p:sp>
      <p:sp>
        <p:nvSpPr>
          <p:cNvPr id="50" name="Oval 49">
            <a:extLst>
              <a:ext uri="{FF2B5EF4-FFF2-40B4-BE49-F238E27FC236}">
                <a16:creationId xmlns:a16="http://schemas.microsoft.com/office/drawing/2014/main" id="{80F57695-5802-4044-B77D-0F921A37108F}"/>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2</a:t>
            </a:r>
            <a:endParaRPr lang="en-US" sz="4000" b="1">
              <a:latin typeface="Ganh Regular" panose="02000000000000000000" pitchFamily="50" charset="0"/>
            </a:endParaRPr>
          </a:p>
        </p:txBody>
      </p:sp>
    </p:spTree>
    <p:extLst>
      <p:ext uri="{BB962C8B-B14F-4D97-AF65-F5344CB8AC3E}">
        <p14:creationId xmlns:p14="http://schemas.microsoft.com/office/powerpoint/2010/main" val="1573924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9" grpId="0"/>
      <p:bldP spid="20" grpId="0"/>
      <p:bldP spid="26"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12980-54E1-42BD-AD66-8B10D93006B7}"/>
              </a:ext>
            </a:extLst>
          </p:cNvPr>
          <p:cNvSpPr txBox="1"/>
          <p:nvPr/>
        </p:nvSpPr>
        <p:spPr>
          <a:xfrm>
            <a:off x="1541417" y="304071"/>
            <a:ext cx="9628686" cy="1200329"/>
          </a:xfrm>
          <a:prstGeom prst="rect">
            <a:avLst/>
          </a:prstGeom>
          <a:noFill/>
        </p:spPr>
        <p:txBody>
          <a:bodyPr wrap="square" rtlCol="0">
            <a:spAutoFit/>
          </a:bodyPr>
          <a:lstStyle/>
          <a:p>
            <a:pPr algn="ctr"/>
            <a:r>
              <a:rPr lang="vi-VN" sz="3600">
                <a:solidFill>
                  <a:srgbClr val="3770B4"/>
                </a:solidFill>
                <a:latin typeface="Ganh Regular" panose="02000000000000000000" pitchFamily="50" charset="0"/>
              </a:rPr>
              <a:t>Tìm thương của các phép chia sau và viết lại dưới dạng tỉ số phần trăm:</a:t>
            </a:r>
            <a:endParaRPr lang="en-US" sz="3600">
              <a:solidFill>
                <a:srgbClr val="3770B4"/>
              </a:solidFill>
              <a:latin typeface="Ganh Regular" panose="02000000000000000000" pitchFamily="50" charset="0"/>
            </a:endParaRPr>
          </a:p>
        </p:txBody>
      </p:sp>
      <p:sp>
        <p:nvSpPr>
          <p:cNvPr id="2" name="TextBox 1">
            <a:extLst>
              <a:ext uri="{FF2B5EF4-FFF2-40B4-BE49-F238E27FC236}">
                <a16:creationId xmlns:a16="http://schemas.microsoft.com/office/drawing/2014/main" id="{C2AA16DF-6F16-4BFC-B618-F579DD8B62C5}"/>
              </a:ext>
            </a:extLst>
          </p:cNvPr>
          <p:cNvSpPr txBox="1"/>
          <p:nvPr/>
        </p:nvSpPr>
        <p:spPr>
          <a:xfrm>
            <a:off x="424542" y="1684457"/>
            <a:ext cx="2068334" cy="646331"/>
          </a:xfrm>
          <a:prstGeom prst="rect">
            <a:avLst/>
          </a:prstGeom>
          <a:noFill/>
        </p:spPr>
        <p:txBody>
          <a:bodyPr wrap="square" rtlCol="0">
            <a:spAutoFit/>
          </a:bodyPr>
          <a:lstStyle/>
          <a:p>
            <a:r>
              <a:rPr lang="vi-VN" sz="3600">
                <a:latin typeface="Ganh Regular" panose="02000000000000000000" pitchFamily="50" charset="0"/>
              </a:rPr>
              <a:t>a) 3 : 8</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45D63347-C726-429C-A4A8-AFFBD950B0AC}"/>
              </a:ext>
            </a:extLst>
          </p:cNvPr>
          <p:cNvSpPr txBox="1"/>
          <p:nvPr/>
        </p:nvSpPr>
        <p:spPr>
          <a:xfrm>
            <a:off x="3573681" y="1684457"/>
            <a:ext cx="2068334" cy="646331"/>
          </a:xfrm>
          <a:prstGeom prst="rect">
            <a:avLst/>
          </a:prstGeom>
          <a:noFill/>
        </p:spPr>
        <p:txBody>
          <a:bodyPr wrap="square" rtlCol="0">
            <a:spAutoFit/>
          </a:bodyPr>
          <a:lstStyle/>
          <a:p>
            <a:r>
              <a:rPr lang="vi-VN" sz="3600">
                <a:latin typeface="Ganh Regular" panose="02000000000000000000" pitchFamily="50" charset="0"/>
              </a:rPr>
              <a:t>b) 3,2 : 8</a:t>
            </a:r>
            <a:endParaRPr lang="en-US" sz="3600">
              <a:latin typeface="Ganh Regular" panose="02000000000000000000" pitchFamily="50" charset="0"/>
            </a:endParaRPr>
          </a:p>
        </p:txBody>
      </p:sp>
      <p:sp>
        <p:nvSpPr>
          <p:cNvPr id="7" name="TextBox 6">
            <a:extLst>
              <a:ext uri="{FF2B5EF4-FFF2-40B4-BE49-F238E27FC236}">
                <a16:creationId xmlns:a16="http://schemas.microsoft.com/office/drawing/2014/main" id="{F83FC84A-75E5-4FB8-AE2F-8C9B7D4A0509}"/>
              </a:ext>
            </a:extLst>
          </p:cNvPr>
          <p:cNvSpPr txBox="1"/>
          <p:nvPr/>
        </p:nvSpPr>
        <p:spPr>
          <a:xfrm>
            <a:off x="6722820" y="1684457"/>
            <a:ext cx="2068334" cy="646331"/>
          </a:xfrm>
          <a:prstGeom prst="rect">
            <a:avLst/>
          </a:prstGeom>
          <a:noFill/>
        </p:spPr>
        <p:txBody>
          <a:bodyPr wrap="square" rtlCol="0">
            <a:spAutoFit/>
          </a:bodyPr>
          <a:lstStyle/>
          <a:p>
            <a:r>
              <a:rPr lang="vi-VN" sz="3600">
                <a:latin typeface="Ganh Regular" panose="02000000000000000000" pitchFamily="50" charset="0"/>
              </a:rPr>
              <a:t>c) 20 : 16</a:t>
            </a:r>
            <a:endParaRPr lang="en-US" sz="3600">
              <a:latin typeface="Ganh Regular" panose="02000000000000000000" pitchFamily="50" charset="0"/>
            </a:endParaRPr>
          </a:p>
        </p:txBody>
      </p:sp>
      <p:sp>
        <p:nvSpPr>
          <p:cNvPr id="8" name="TextBox 7">
            <a:extLst>
              <a:ext uri="{FF2B5EF4-FFF2-40B4-BE49-F238E27FC236}">
                <a16:creationId xmlns:a16="http://schemas.microsoft.com/office/drawing/2014/main" id="{60C8F16B-60CF-45E5-9458-D42A3756BFE7}"/>
              </a:ext>
            </a:extLst>
          </p:cNvPr>
          <p:cNvSpPr txBox="1"/>
          <p:nvPr/>
        </p:nvSpPr>
        <p:spPr>
          <a:xfrm>
            <a:off x="9871958" y="1684457"/>
            <a:ext cx="2068334" cy="646331"/>
          </a:xfrm>
          <a:prstGeom prst="rect">
            <a:avLst/>
          </a:prstGeom>
          <a:noFill/>
        </p:spPr>
        <p:txBody>
          <a:bodyPr wrap="square" rtlCol="0">
            <a:spAutoFit/>
          </a:bodyPr>
          <a:lstStyle/>
          <a:p>
            <a:r>
              <a:rPr lang="vi-VN" sz="3600">
                <a:latin typeface="Ganh Regular" panose="02000000000000000000" pitchFamily="50" charset="0"/>
              </a:rPr>
              <a:t>d) 7 : 5</a:t>
            </a:r>
            <a:endParaRPr lang="en-US" sz="3600">
              <a:latin typeface="Ganh Regular" panose="02000000000000000000" pitchFamily="50" charset="0"/>
            </a:endParaRPr>
          </a:p>
        </p:txBody>
      </p:sp>
      <p:sp>
        <p:nvSpPr>
          <p:cNvPr id="3" name="Rectangle: Rounded Corners 2">
            <a:extLst>
              <a:ext uri="{FF2B5EF4-FFF2-40B4-BE49-F238E27FC236}">
                <a16:creationId xmlns:a16="http://schemas.microsoft.com/office/drawing/2014/main" id="{9070677A-3570-4EC7-B2E9-26A3E83F8F1C}"/>
              </a:ext>
            </a:extLst>
          </p:cNvPr>
          <p:cNvSpPr/>
          <p:nvPr/>
        </p:nvSpPr>
        <p:spPr>
          <a:xfrm>
            <a:off x="6248400" y="1504400"/>
            <a:ext cx="2857500" cy="53535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91D1D90-A0F9-4D13-8783-112F91E19731}"/>
              </a:ext>
            </a:extLst>
          </p:cNvPr>
          <p:cNvSpPr txBox="1"/>
          <p:nvPr/>
        </p:nvSpPr>
        <p:spPr>
          <a:xfrm>
            <a:off x="3219970"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3,2 : 8 = 0,4</a:t>
            </a:r>
            <a:endParaRPr lang="en-US" sz="3600">
              <a:solidFill>
                <a:srgbClr val="0070C0"/>
              </a:solidFill>
              <a:latin typeface="Ganh Regular" panose="02000000000000000000" pitchFamily="50" charset="0"/>
            </a:endParaRPr>
          </a:p>
        </p:txBody>
      </p:sp>
      <p:sp>
        <p:nvSpPr>
          <p:cNvPr id="29" name="TextBox 28">
            <a:extLst>
              <a:ext uri="{FF2B5EF4-FFF2-40B4-BE49-F238E27FC236}">
                <a16:creationId xmlns:a16="http://schemas.microsoft.com/office/drawing/2014/main" id="{189C04C0-5D7B-41D8-A36C-A1169ECC93C0}"/>
              </a:ext>
            </a:extLst>
          </p:cNvPr>
          <p:cNvSpPr txBox="1"/>
          <p:nvPr/>
        </p:nvSpPr>
        <p:spPr>
          <a:xfrm>
            <a:off x="4470987"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40%</a:t>
            </a:r>
            <a:endParaRPr lang="en-US" sz="3600">
              <a:solidFill>
                <a:srgbClr val="0070C0"/>
              </a:solidFill>
              <a:latin typeface="Ganh Regular" panose="02000000000000000000" pitchFamily="50" charset="0"/>
            </a:endParaRPr>
          </a:p>
        </p:txBody>
      </p:sp>
      <p:sp>
        <p:nvSpPr>
          <p:cNvPr id="31" name="TextBox 30">
            <a:extLst>
              <a:ext uri="{FF2B5EF4-FFF2-40B4-BE49-F238E27FC236}">
                <a16:creationId xmlns:a16="http://schemas.microsoft.com/office/drawing/2014/main" id="{DFA7DD7E-240C-4A39-A725-1247BB508450}"/>
              </a:ext>
            </a:extLst>
          </p:cNvPr>
          <p:cNvSpPr txBox="1"/>
          <p:nvPr/>
        </p:nvSpPr>
        <p:spPr>
          <a:xfrm>
            <a:off x="1544138"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32" name="TextBox 31">
            <a:extLst>
              <a:ext uri="{FF2B5EF4-FFF2-40B4-BE49-F238E27FC236}">
                <a16:creationId xmlns:a16="http://schemas.microsoft.com/office/drawing/2014/main" id="{016D97A6-FF51-4596-8AD5-B11005A70368}"/>
              </a:ext>
            </a:extLst>
          </p:cNvPr>
          <p:cNvSpPr txBox="1"/>
          <p:nvPr/>
        </p:nvSpPr>
        <p:spPr>
          <a:xfrm>
            <a:off x="1817122"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33" name="TextBox 32">
            <a:extLst>
              <a:ext uri="{FF2B5EF4-FFF2-40B4-BE49-F238E27FC236}">
                <a16:creationId xmlns:a16="http://schemas.microsoft.com/office/drawing/2014/main" id="{BC16A56B-5661-404A-A61E-F2007523959D}"/>
              </a:ext>
            </a:extLst>
          </p:cNvPr>
          <p:cNvSpPr txBox="1"/>
          <p:nvPr/>
        </p:nvSpPr>
        <p:spPr>
          <a:xfrm>
            <a:off x="644284"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grpSp>
        <p:nvGrpSpPr>
          <p:cNvPr id="34" name="Group 33">
            <a:extLst>
              <a:ext uri="{FF2B5EF4-FFF2-40B4-BE49-F238E27FC236}">
                <a16:creationId xmlns:a16="http://schemas.microsoft.com/office/drawing/2014/main" id="{227F08E4-94C8-4A65-A588-4EC99C83E7F1}"/>
              </a:ext>
            </a:extLst>
          </p:cNvPr>
          <p:cNvGrpSpPr/>
          <p:nvPr/>
        </p:nvGrpSpPr>
        <p:grpSpPr>
          <a:xfrm>
            <a:off x="398420" y="2419349"/>
            <a:ext cx="1860596" cy="2775586"/>
            <a:chOff x="398420" y="2905124"/>
            <a:chExt cx="1860596" cy="2775586"/>
          </a:xfrm>
        </p:grpSpPr>
        <p:sp>
          <p:nvSpPr>
            <p:cNvPr id="35" name="TextBox 34">
              <a:extLst>
                <a:ext uri="{FF2B5EF4-FFF2-40B4-BE49-F238E27FC236}">
                  <a16:creationId xmlns:a16="http://schemas.microsoft.com/office/drawing/2014/main" id="{DC33BAE9-A44F-44D6-AE2E-FB4BF9DE7621}"/>
                </a:ext>
              </a:extLst>
            </p:cNvPr>
            <p:cNvSpPr txBox="1"/>
            <p:nvPr/>
          </p:nvSpPr>
          <p:spPr>
            <a:xfrm>
              <a:off x="398420" y="2905124"/>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36" name="TextBox 35">
              <a:extLst>
                <a:ext uri="{FF2B5EF4-FFF2-40B4-BE49-F238E27FC236}">
                  <a16:creationId xmlns:a16="http://schemas.microsoft.com/office/drawing/2014/main" id="{5F1D6871-50E5-4055-95CB-201E4B4CF0A2}"/>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37" name="Straight Connector 36">
              <a:extLst>
                <a:ext uri="{FF2B5EF4-FFF2-40B4-BE49-F238E27FC236}">
                  <a16:creationId xmlns:a16="http://schemas.microsoft.com/office/drawing/2014/main" id="{E850BB6C-C0E0-449B-9238-3696848DEE26}"/>
                </a:ext>
              </a:extLst>
            </p:cNvPr>
            <p:cNvCxnSpPr/>
            <p:nvPr/>
          </p:nvCxnSpPr>
          <p:spPr>
            <a:xfrm>
              <a:off x="1595098" y="3028950"/>
              <a:ext cx="0" cy="265176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FFC70BC-F53A-4539-A957-D2CDD061F7DF}"/>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BB06A85-9CEF-4807-BED8-C5E708810703}"/>
              </a:ext>
            </a:extLst>
          </p:cNvPr>
          <p:cNvSpPr txBox="1"/>
          <p:nvPr/>
        </p:nvSpPr>
        <p:spPr>
          <a:xfrm>
            <a:off x="3872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0" name="TextBox 39">
            <a:extLst>
              <a:ext uri="{FF2B5EF4-FFF2-40B4-BE49-F238E27FC236}">
                <a16:creationId xmlns:a16="http://schemas.microsoft.com/office/drawing/2014/main" id="{7DB295F5-F424-4F8E-B940-2908DD509692}"/>
              </a:ext>
            </a:extLst>
          </p:cNvPr>
          <p:cNvSpPr txBox="1"/>
          <p:nvPr/>
        </p:nvSpPr>
        <p:spPr>
          <a:xfrm>
            <a:off x="1913572"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1" name="TextBox 40">
            <a:extLst>
              <a:ext uri="{FF2B5EF4-FFF2-40B4-BE49-F238E27FC236}">
                <a16:creationId xmlns:a16="http://schemas.microsoft.com/office/drawing/2014/main" id="{E349A0BF-B5B7-4777-B993-C25530FE7702}"/>
              </a:ext>
            </a:extLst>
          </p:cNvPr>
          <p:cNvSpPr txBox="1"/>
          <p:nvPr/>
        </p:nvSpPr>
        <p:spPr>
          <a:xfrm>
            <a:off x="641656" y="3566757"/>
            <a:ext cx="356508" cy="646331"/>
          </a:xfrm>
          <a:prstGeom prst="rect">
            <a:avLst/>
          </a:prstGeom>
          <a:noFill/>
        </p:spPr>
        <p:txBody>
          <a:bodyPr wrap="square" rtlCol="0">
            <a:spAutoFit/>
          </a:bodyPr>
          <a:lstStyle/>
          <a:p>
            <a:r>
              <a:rPr lang="vi-VN" sz="3600">
                <a:latin typeface="Ganh Regular" panose="02000000000000000000" pitchFamily="50" charset="0"/>
              </a:rPr>
              <a:t>6</a:t>
            </a:r>
            <a:endParaRPr lang="en-US" sz="3600">
              <a:latin typeface="Ganh Regular" panose="02000000000000000000" pitchFamily="50" charset="0"/>
            </a:endParaRPr>
          </a:p>
        </p:txBody>
      </p:sp>
      <p:sp>
        <p:nvSpPr>
          <p:cNvPr id="42" name="TextBox 41">
            <a:extLst>
              <a:ext uri="{FF2B5EF4-FFF2-40B4-BE49-F238E27FC236}">
                <a16:creationId xmlns:a16="http://schemas.microsoft.com/office/drawing/2014/main" id="{DB07026C-7906-4196-AA46-82257951E9CB}"/>
              </a:ext>
            </a:extLst>
          </p:cNvPr>
          <p:cNvSpPr txBox="1"/>
          <p:nvPr/>
        </p:nvSpPr>
        <p:spPr>
          <a:xfrm>
            <a:off x="918548" y="356675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3" name="TextBox 42">
            <a:extLst>
              <a:ext uri="{FF2B5EF4-FFF2-40B4-BE49-F238E27FC236}">
                <a16:creationId xmlns:a16="http://schemas.microsoft.com/office/drawing/2014/main" id="{63352C9D-2E85-4AE9-88A2-6659F9893FF8}"/>
              </a:ext>
            </a:extLst>
          </p:cNvPr>
          <p:cNvSpPr txBox="1"/>
          <p:nvPr/>
        </p:nvSpPr>
        <p:spPr>
          <a:xfrm>
            <a:off x="2188175" y="2991511"/>
            <a:ext cx="356508" cy="646331"/>
          </a:xfrm>
          <a:prstGeom prst="rect">
            <a:avLst/>
          </a:prstGeom>
          <a:noFill/>
        </p:spPr>
        <p:txBody>
          <a:bodyPr wrap="square" rtlCol="0">
            <a:spAutoFit/>
          </a:bodyPr>
          <a:lstStyle/>
          <a:p>
            <a:r>
              <a:rPr lang="vi-VN" sz="3600">
                <a:latin typeface="Ganh Regular" panose="02000000000000000000" pitchFamily="50" charset="0"/>
              </a:rPr>
              <a:t>7</a:t>
            </a:r>
            <a:endParaRPr lang="en-US" sz="3600">
              <a:latin typeface="Ganh Regular" panose="02000000000000000000" pitchFamily="50" charset="0"/>
            </a:endParaRPr>
          </a:p>
        </p:txBody>
      </p:sp>
      <p:sp>
        <p:nvSpPr>
          <p:cNvPr id="44" name="TextBox 43">
            <a:extLst>
              <a:ext uri="{FF2B5EF4-FFF2-40B4-BE49-F238E27FC236}">
                <a16:creationId xmlns:a16="http://schemas.microsoft.com/office/drawing/2014/main" id="{A0E3E029-67C9-4767-9949-F44D81389B22}"/>
              </a:ext>
            </a:extLst>
          </p:cNvPr>
          <p:cNvSpPr txBox="1"/>
          <p:nvPr/>
        </p:nvSpPr>
        <p:spPr>
          <a:xfrm>
            <a:off x="895088" y="4128172"/>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45" name="TextBox 44">
            <a:extLst>
              <a:ext uri="{FF2B5EF4-FFF2-40B4-BE49-F238E27FC236}">
                <a16:creationId xmlns:a16="http://schemas.microsoft.com/office/drawing/2014/main" id="{4F3F8ABF-D267-48F1-8D58-A18CB8219A58}"/>
              </a:ext>
            </a:extLst>
          </p:cNvPr>
          <p:cNvSpPr txBox="1"/>
          <p:nvPr/>
        </p:nvSpPr>
        <p:spPr>
          <a:xfrm>
            <a:off x="1186620" y="411796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6" name="TextBox 45">
            <a:extLst>
              <a:ext uri="{FF2B5EF4-FFF2-40B4-BE49-F238E27FC236}">
                <a16:creationId xmlns:a16="http://schemas.microsoft.com/office/drawing/2014/main" id="{319E0A36-0556-4748-82B5-FBC76104C99A}"/>
              </a:ext>
            </a:extLst>
          </p:cNvPr>
          <p:cNvSpPr txBox="1"/>
          <p:nvPr/>
        </p:nvSpPr>
        <p:spPr>
          <a:xfrm>
            <a:off x="1176246" y="4689652"/>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7" name="TextBox 46">
            <a:extLst>
              <a:ext uri="{FF2B5EF4-FFF2-40B4-BE49-F238E27FC236}">
                <a16:creationId xmlns:a16="http://schemas.microsoft.com/office/drawing/2014/main" id="{2AFD3CF0-7E01-4719-8CFE-FF6834F51473}"/>
              </a:ext>
            </a:extLst>
          </p:cNvPr>
          <p:cNvSpPr txBox="1"/>
          <p:nvPr/>
        </p:nvSpPr>
        <p:spPr>
          <a:xfrm>
            <a:off x="2419074" y="2991511"/>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48" name="TextBox 47">
            <a:extLst>
              <a:ext uri="{FF2B5EF4-FFF2-40B4-BE49-F238E27FC236}">
                <a16:creationId xmlns:a16="http://schemas.microsoft.com/office/drawing/2014/main" id="{C8AC4AE7-520A-4F45-A837-76D71F84BC6A}"/>
              </a:ext>
            </a:extLst>
          </p:cNvPr>
          <p:cNvSpPr txBox="1"/>
          <p:nvPr/>
        </p:nvSpPr>
        <p:spPr>
          <a:xfrm>
            <a:off x="105295"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 : 8 = 0,375</a:t>
            </a:r>
            <a:endParaRPr lang="en-US" sz="3600">
              <a:solidFill>
                <a:srgbClr val="0070C0"/>
              </a:solidFill>
              <a:latin typeface="Ganh Regular" panose="02000000000000000000" pitchFamily="50" charset="0"/>
            </a:endParaRPr>
          </a:p>
        </p:txBody>
      </p:sp>
      <p:sp>
        <p:nvSpPr>
          <p:cNvPr id="49" name="TextBox 48">
            <a:extLst>
              <a:ext uri="{FF2B5EF4-FFF2-40B4-BE49-F238E27FC236}">
                <a16:creationId xmlns:a16="http://schemas.microsoft.com/office/drawing/2014/main" id="{FC2FDD61-D60A-4A64-A73C-125B4338EF25}"/>
              </a:ext>
            </a:extLst>
          </p:cNvPr>
          <p:cNvSpPr txBox="1"/>
          <p:nvPr/>
        </p:nvSpPr>
        <p:spPr>
          <a:xfrm>
            <a:off x="1026739"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37,5%</a:t>
            </a:r>
            <a:endParaRPr lang="en-US" sz="3600">
              <a:solidFill>
                <a:srgbClr val="0070C0"/>
              </a:solidFill>
              <a:latin typeface="Ganh Regular" panose="02000000000000000000" pitchFamily="50" charset="0"/>
            </a:endParaRPr>
          </a:p>
        </p:txBody>
      </p:sp>
      <p:sp>
        <p:nvSpPr>
          <p:cNvPr id="50" name="TextBox 49">
            <a:extLst>
              <a:ext uri="{FF2B5EF4-FFF2-40B4-BE49-F238E27FC236}">
                <a16:creationId xmlns:a16="http://schemas.microsoft.com/office/drawing/2014/main" id="{3A143FE1-0C3F-42A2-B8D3-15345599D179}"/>
              </a:ext>
            </a:extLst>
          </p:cNvPr>
          <p:cNvSpPr txBox="1"/>
          <p:nvPr/>
        </p:nvSpPr>
        <p:spPr>
          <a:xfrm>
            <a:off x="7806738" y="2988675"/>
            <a:ext cx="356508" cy="646331"/>
          </a:xfrm>
          <a:prstGeom prst="rect">
            <a:avLst/>
          </a:prstGeom>
          <a:noFill/>
        </p:spPr>
        <p:txBody>
          <a:bodyPr wrap="square" rtlCol="0">
            <a:spAutoFit/>
          </a:bodyPr>
          <a:lstStyle/>
          <a:p>
            <a:r>
              <a:rPr lang="vi-VN" sz="3600">
                <a:latin typeface="Ganh Regular" panose="02000000000000000000" pitchFamily="50" charset="0"/>
              </a:rPr>
              <a:t>1</a:t>
            </a:r>
            <a:endParaRPr lang="en-US" sz="3600">
              <a:latin typeface="Ganh Regular" panose="02000000000000000000" pitchFamily="50" charset="0"/>
            </a:endParaRPr>
          </a:p>
        </p:txBody>
      </p:sp>
      <p:sp>
        <p:nvSpPr>
          <p:cNvPr id="51" name="TextBox 50">
            <a:extLst>
              <a:ext uri="{FF2B5EF4-FFF2-40B4-BE49-F238E27FC236}">
                <a16:creationId xmlns:a16="http://schemas.microsoft.com/office/drawing/2014/main" id="{4F0C72CD-2F5C-40B8-A27F-9E17AFBD6D97}"/>
              </a:ext>
            </a:extLst>
          </p:cNvPr>
          <p:cNvSpPr txBox="1"/>
          <p:nvPr/>
        </p:nvSpPr>
        <p:spPr>
          <a:xfrm>
            <a:off x="7974947" y="2988675"/>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52" name="TextBox 51">
            <a:extLst>
              <a:ext uri="{FF2B5EF4-FFF2-40B4-BE49-F238E27FC236}">
                <a16:creationId xmlns:a16="http://schemas.microsoft.com/office/drawing/2014/main" id="{62798D88-265F-4689-9594-66B5A6401384}"/>
              </a:ext>
            </a:extLst>
          </p:cNvPr>
          <p:cNvSpPr txBox="1"/>
          <p:nvPr/>
        </p:nvSpPr>
        <p:spPr>
          <a:xfrm>
            <a:off x="6821159" y="2988675"/>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grpSp>
        <p:nvGrpSpPr>
          <p:cNvPr id="53" name="Group 52">
            <a:extLst>
              <a:ext uri="{FF2B5EF4-FFF2-40B4-BE49-F238E27FC236}">
                <a16:creationId xmlns:a16="http://schemas.microsoft.com/office/drawing/2014/main" id="{9FA4618F-608E-4533-98F0-BCF7D21F0F54}"/>
              </a:ext>
            </a:extLst>
          </p:cNvPr>
          <p:cNvGrpSpPr/>
          <p:nvPr/>
        </p:nvGrpSpPr>
        <p:grpSpPr>
          <a:xfrm>
            <a:off x="6603870" y="2416513"/>
            <a:ext cx="1939012" cy="1586866"/>
            <a:chOff x="398420" y="2905124"/>
            <a:chExt cx="1939012" cy="1586866"/>
          </a:xfrm>
        </p:grpSpPr>
        <p:sp>
          <p:nvSpPr>
            <p:cNvPr id="54" name="TextBox 53">
              <a:extLst>
                <a:ext uri="{FF2B5EF4-FFF2-40B4-BE49-F238E27FC236}">
                  <a16:creationId xmlns:a16="http://schemas.microsoft.com/office/drawing/2014/main" id="{0DEC667C-E0C5-4EA2-8D7B-C2A6CF11AF21}"/>
                </a:ext>
              </a:extLst>
            </p:cNvPr>
            <p:cNvSpPr txBox="1"/>
            <p:nvPr/>
          </p:nvSpPr>
          <p:spPr>
            <a:xfrm>
              <a:off x="398420" y="2905124"/>
              <a:ext cx="712676" cy="646331"/>
            </a:xfrm>
            <a:prstGeom prst="rect">
              <a:avLst/>
            </a:prstGeom>
            <a:noFill/>
          </p:spPr>
          <p:txBody>
            <a:bodyPr wrap="square" rtlCol="0">
              <a:spAutoFit/>
            </a:bodyPr>
            <a:lstStyle/>
            <a:p>
              <a:r>
                <a:rPr lang="vi-VN" sz="3600">
                  <a:latin typeface="Ganh Regular" panose="02000000000000000000" pitchFamily="50" charset="0"/>
                </a:rPr>
                <a:t>20</a:t>
              </a:r>
              <a:endParaRPr lang="en-US" sz="3600">
                <a:latin typeface="Ganh Regular" panose="02000000000000000000" pitchFamily="50" charset="0"/>
              </a:endParaRPr>
            </a:p>
          </p:txBody>
        </p:sp>
        <p:sp>
          <p:nvSpPr>
            <p:cNvPr id="55" name="TextBox 54">
              <a:extLst>
                <a:ext uri="{FF2B5EF4-FFF2-40B4-BE49-F238E27FC236}">
                  <a16:creationId xmlns:a16="http://schemas.microsoft.com/office/drawing/2014/main" id="{2C6AC839-A421-41A8-AA6D-B5C7789087F5}"/>
                </a:ext>
              </a:extLst>
            </p:cNvPr>
            <p:cNvSpPr txBox="1"/>
            <p:nvPr/>
          </p:nvSpPr>
          <p:spPr>
            <a:xfrm>
              <a:off x="1629524" y="2905124"/>
              <a:ext cx="707908" cy="646331"/>
            </a:xfrm>
            <a:prstGeom prst="rect">
              <a:avLst/>
            </a:prstGeom>
            <a:noFill/>
          </p:spPr>
          <p:txBody>
            <a:bodyPr wrap="square" rtlCol="0">
              <a:spAutoFit/>
            </a:bodyPr>
            <a:lstStyle/>
            <a:p>
              <a:r>
                <a:rPr lang="vi-VN" sz="3600">
                  <a:latin typeface="Ganh Regular" panose="02000000000000000000" pitchFamily="50" charset="0"/>
                </a:rPr>
                <a:t>16</a:t>
              </a:r>
              <a:endParaRPr lang="en-US" sz="3600">
                <a:latin typeface="Ganh Regular" panose="02000000000000000000" pitchFamily="50" charset="0"/>
              </a:endParaRPr>
            </a:p>
          </p:txBody>
        </p:sp>
        <p:cxnSp>
          <p:nvCxnSpPr>
            <p:cNvPr id="56" name="Straight Connector 55">
              <a:extLst>
                <a:ext uri="{FF2B5EF4-FFF2-40B4-BE49-F238E27FC236}">
                  <a16:creationId xmlns:a16="http://schemas.microsoft.com/office/drawing/2014/main" id="{06FDD809-9D28-404C-B6A3-CCD6B88D8C08}"/>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3F0ECEC-77EC-4BA5-B30E-C53C16345133}"/>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4EC03EAD-F1B5-4441-88A7-500168EAD04E}"/>
              </a:ext>
            </a:extLst>
          </p:cNvPr>
          <p:cNvSpPr txBox="1"/>
          <p:nvPr/>
        </p:nvSpPr>
        <p:spPr>
          <a:xfrm>
            <a:off x="7123998" y="2988675"/>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64" name="TextBox 63">
            <a:extLst>
              <a:ext uri="{FF2B5EF4-FFF2-40B4-BE49-F238E27FC236}">
                <a16:creationId xmlns:a16="http://schemas.microsoft.com/office/drawing/2014/main" id="{73B88629-3C18-4D4F-B2B2-EBAE2E01FD03}"/>
              </a:ext>
            </a:extLst>
          </p:cNvPr>
          <p:cNvSpPr txBox="1"/>
          <p:nvPr/>
        </p:nvSpPr>
        <p:spPr>
          <a:xfrm>
            <a:off x="7144847" y="3429000"/>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sp>
        <p:nvSpPr>
          <p:cNvPr id="66" name="TextBox 65">
            <a:extLst>
              <a:ext uri="{FF2B5EF4-FFF2-40B4-BE49-F238E27FC236}">
                <a16:creationId xmlns:a16="http://schemas.microsoft.com/office/drawing/2014/main" id="{58F3C2BE-6A9A-4680-8B6B-9B89D0E45A55}"/>
              </a:ext>
            </a:extLst>
          </p:cNvPr>
          <p:cNvSpPr txBox="1"/>
          <p:nvPr/>
        </p:nvSpPr>
        <p:spPr>
          <a:xfrm>
            <a:off x="8129224" y="2988675"/>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sp>
        <p:nvSpPr>
          <p:cNvPr id="67" name="TextBox 66">
            <a:extLst>
              <a:ext uri="{FF2B5EF4-FFF2-40B4-BE49-F238E27FC236}">
                <a16:creationId xmlns:a16="http://schemas.microsoft.com/office/drawing/2014/main" id="{D965D70C-CF08-463C-AEEC-4BA0CE6545C8}"/>
              </a:ext>
            </a:extLst>
          </p:cNvPr>
          <p:cNvSpPr txBox="1"/>
          <p:nvPr/>
        </p:nvSpPr>
        <p:spPr>
          <a:xfrm>
            <a:off x="6310745" y="5498306"/>
            <a:ext cx="3023756"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20 : 16 = 0,375</a:t>
            </a:r>
            <a:endParaRPr lang="en-US" sz="3600">
              <a:solidFill>
                <a:srgbClr val="0070C0"/>
              </a:solidFill>
              <a:latin typeface="Ganh Regular" panose="02000000000000000000" pitchFamily="50" charset="0"/>
            </a:endParaRPr>
          </a:p>
        </p:txBody>
      </p:sp>
      <p:sp>
        <p:nvSpPr>
          <p:cNvPr id="68" name="TextBox 67">
            <a:extLst>
              <a:ext uri="{FF2B5EF4-FFF2-40B4-BE49-F238E27FC236}">
                <a16:creationId xmlns:a16="http://schemas.microsoft.com/office/drawing/2014/main" id="{8F6A8D91-07FE-4E0E-BE4F-CFE810DBCFD4}"/>
              </a:ext>
            </a:extLst>
          </p:cNvPr>
          <p:cNvSpPr txBox="1"/>
          <p:nvPr/>
        </p:nvSpPr>
        <p:spPr>
          <a:xfrm>
            <a:off x="7258535" y="6049516"/>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37,5%</a:t>
            </a:r>
            <a:endParaRPr lang="en-US" sz="3600">
              <a:solidFill>
                <a:srgbClr val="0070C0"/>
              </a:solidFill>
              <a:latin typeface="Ganh Regular" panose="02000000000000000000" pitchFamily="50" charset="0"/>
            </a:endParaRPr>
          </a:p>
        </p:txBody>
      </p:sp>
      <p:sp>
        <p:nvSpPr>
          <p:cNvPr id="69" name="TextBox 68">
            <a:extLst>
              <a:ext uri="{FF2B5EF4-FFF2-40B4-BE49-F238E27FC236}">
                <a16:creationId xmlns:a16="http://schemas.microsoft.com/office/drawing/2014/main" id="{0D404F09-852A-48EF-A9D5-8B6BA81B5116}"/>
              </a:ext>
            </a:extLst>
          </p:cNvPr>
          <p:cNvSpPr txBox="1"/>
          <p:nvPr/>
        </p:nvSpPr>
        <p:spPr>
          <a:xfrm>
            <a:off x="7392512" y="342900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70" name="TextBox 69">
            <a:extLst>
              <a:ext uri="{FF2B5EF4-FFF2-40B4-BE49-F238E27FC236}">
                <a16:creationId xmlns:a16="http://schemas.microsoft.com/office/drawing/2014/main" id="{371C2A72-2CE6-44CF-AF5F-7F1AB907611B}"/>
              </a:ext>
            </a:extLst>
          </p:cNvPr>
          <p:cNvSpPr txBox="1"/>
          <p:nvPr/>
        </p:nvSpPr>
        <p:spPr>
          <a:xfrm>
            <a:off x="8431989" y="2988675"/>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71" name="TextBox 70">
            <a:extLst>
              <a:ext uri="{FF2B5EF4-FFF2-40B4-BE49-F238E27FC236}">
                <a16:creationId xmlns:a16="http://schemas.microsoft.com/office/drawing/2014/main" id="{06345D6C-ED74-4D53-8215-188F0456E0B8}"/>
              </a:ext>
            </a:extLst>
          </p:cNvPr>
          <p:cNvSpPr txBox="1"/>
          <p:nvPr/>
        </p:nvSpPr>
        <p:spPr>
          <a:xfrm>
            <a:off x="7400479" y="3886434"/>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72" name="TextBox 71">
            <a:extLst>
              <a:ext uri="{FF2B5EF4-FFF2-40B4-BE49-F238E27FC236}">
                <a16:creationId xmlns:a16="http://schemas.microsoft.com/office/drawing/2014/main" id="{6864B6FE-E419-4A21-AA38-4D856AC91F5D}"/>
              </a:ext>
            </a:extLst>
          </p:cNvPr>
          <p:cNvSpPr txBox="1"/>
          <p:nvPr/>
        </p:nvSpPr>
        <p:spPr>
          <a:xfrm>
            <a:off x="4658813"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73" name="TextBox 72">
            <a:extLst>
              <a:ext uri="{FF2B5EF4-FFF2-40B4-BE49-F238E27FC236}">
                <a16:creationId xmlns:a16="http://schemas.microsoft.com/office/drawing/2014/main" id="{F3BCEE46-5822-4E95-A49E-8F39A74AE338}"/>
              </a:ext>
            </a:extLst>
          </p:cNvPr>
          <p:cNvSpPr txBox="1"/>
          <p:nvPr/>
        </p:nvSpPr>
        <p:spPr>
          <a:xfrm>
            <a:off x="4931797"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74" name="TextBox 73">
            <a:extLst>
              <a:ext uri="{FF2B5EF4-FFF2-40B4-BE49-F238E27FC236}">
                <a16:creationId xmlns:a16="http://schemas.microsoft.com/office/drawing/2014/main" id="{A3FFD6FD-9F79-4AD4-8269-81DA27403647}"/>
              </a:ext>
            </a:extLst>
          </p:cNvPr>
          <p:cNvSpPr txBox="1"/>
          <p:nvPr/>
        </p:nvSpPr>
        <p:spPr>
          <a:xfrm>
            <a:off x="4216159" y="2991511"/>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grpSp>
        <p:nvGrpSpPr>
          <p:cNvPr id="75" name="Group 74">
            <a:extLst>
              <a:ext uri="{FF2B5EF4-FFF2-40B4-BE49-F238E27FC236}">
                <a16:creationId xmlns:a16="http://schemas.microsoft.com/office/drawing/2014/main" id="{0EFE8CA7-5390-420D-98AF-101071C7E78B}"/>
              </a:ext>
            </a:extLst>
          </p:cNvPr>
          <p:cNvGrpSpPr/>
          <p:nvPr/>
        </p:nvGrpSpPr>
        <p:grpSpPr>
          <a:xfrm>
            <a:off x="3903620" y="2419349"/>
            <a:ext cx="1470071" cy="1586866"/>
            <a:chOff x="788945" y="2905124"/>
            <a:chExt cx="1470071" cy="1586866"/>
          </a:xfrm>
        </p:grpSpPr>
        <p:sp>
          <p:nvSpPr>
            <p:cNvPr id="76" name="TextBox 75">
              <a:extLst>
                <a:ext uri="{FF2B5EF4-FFF2-40B4-BE49-F238E27FC236}">
                  <a16:creationId xmlns:a16="http://schemas.microsoft.com/office/drawing/2014/main" id="{7E32CFBB-A405-4F1F-A122-43F3744AF668}"/>
                </a:ext>
              </a:extLst>
            </p:cNvPr>
            <p:cNvSpPr txBox="1"/>
            <p:nvPr/>
          </p:nvSpPr>
          <p:spPr>
            <a:xfrm>
              <a:off x="788945" y="2905124"/>
              <a:ext cx="872734" cy="646331"/>
            </a:xfrm>
            <a:prstGeom prst="rect">
              <a:avLst/>
            </a:prstGeom>
            <a:noFill/>
          </p:spPr>
          <p:txBody>
            <a:bodyPr wrap="square" rtlCol="0">
              <a:spAutoFit/>
            </a:bodyPr>
            <a:lstStyle/>
            <a:p>
              <a:r>
                <a:rPr lang="vi-VN" sz="3600">
                  <a:latin typeface="Ganh Regular" panose="02000000000000000000" pitchFamily="50" charset="0"/>
                </a:rPr>
                <a:t>3,2</a:t>
              </a:r>
              <a:endParaRPr lang="en-US" sz="3600">
                <a:latin typeface="Ganh Regular" panose="02000000000000000000" pitchFamily="50" charset="0"/>
              </a:endParaRPr>
            </a:p>
          </p:txBody>
        </p:sp>
        <p:sp>
          <p:nvSpPr>
            <p:cNvPr id="77" name="TextBox 76">
              <a:extLst>
                <a:ext uri="{FF2B5EF4-FFF2-40B4-BE49-F238E27FC236}">
                  <a16:creationId xmlns:a16="http://schemas.microsoft.com/office/drawing/2014/main" id="{B3A96716-D24B-44FA-AB0E-7AE438A9897D}"/>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78" name="Straight Connector 77">
              <a:extLst>
                <a:ext uri="{FF2B5EF4-FFF2-40B4-BE49-F238E27FC236}">
                  <a16:creationId xmlns:a16="http://schemas.microsoft.com/office/drawing/2014/main" id="{B5F6EC74-C83B-46F2-B975-4720E8C5D0AC}"/>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A0E10E9D-EE5C-4E7A-BE25-44F4F4A6649C}"/>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80" name="TextBox 79">
            <a:extLst>
              <a:ext uri="{FF2B5EF4-FFF2-40B4-BE49-F238E27FC236}">
                <a16:creationId xmlns:a16="http://schemas.microsoft.com/office/drawing/2014/main" id="{8D61966C-0C88-420E-A58C-6BAAF578769A}"/>
              </a:ext>
            </a:extLst>
          </p:cNvPr>
          <p:cNvSpPr txBox="1"/>
          <p:nvPr/>
        </p:nvSpPr>
        <p:spPr>
          <a:xfrm>
            <a:off x="38924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81" name="TextBox 80">
            <a:extLst>
              <a:ext uri="{FF2B5EF4-FFF2-40B4-BE49-F238E27FC236}">
                <a16:creationId xmlns:a16="http://schemas.microsoft.com/office/drawing/2014/main" id="{860EB4C4-0A8B-4745-985E-3E6904C563AD}"/>
              </a:ext>
            </a:extLst>
          </p:cNvPr>
          <p:cNvSpPr txBox="1"/>
          <p:nvPr/>
        </p:nvSpPr>
        <p:spPr>
          <a:xfrm>
            <a:off x="5028247" y="2991511"/>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82" name="TextBox 81">
            <a:extLst>
              <a:ext uri="{FF2B5EF4-FFF2-40B4-BE49-F238E27FC236}">
                <a16:creationId xmlns:a16="http://schemas.microsoft.com/office/drawing/2014/main" id="{229F533A-4FD7-4EC8-935F-E09DD2215ECD}"/>
              </a:ext>
            </a:extLst>
          </p:cNvPr>
          <p:cNvSpPr txBox="1"/>
          <p:nvPr/>
        </p:nvSpPr>
        <p:spPr>
          <a:xfrm>
            <a:off x="4203677" y="345521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83" name="Oval 82">
            <a:extLst>
              <a:ext uri="{FF2B5EF4-FFF2-40B4-BE49-F238E27FC236}">
                <a16:creationId xmlns:a16="http://schemas.microsoft.com/office/drawing/2014/main" id="{B1CE5170-E4F1-45AF-AE75-A963AC008851}"/>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2</a:t>
            </a:r>
            <a:endParaRPr lang="en-US" sz="4000" b="1">
              <a:latin typeface="Ganh Regular" panose="02000000000000000000" pitchFamily="50" charset="0"/>
            </a:endParaRPr>
          </a:p>
        </p:txBody>
      </p:sp>
    </p:spTree>
    <p:extLst>
      <p:ext uri="{BB962C8B-B14F-4D97-AF65-F5344CB8AC3E}">
        <p14:creationId xmlns:p14="http://schemas.microsoft.com/office/powerpoint/2010/main" val="1642121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61" grpId="0"/>
      <p:bldP spid="64" grpId="0"/>
      <p:bldP spid="66" grpId="0"/>
      <p:bldP spid="67" grpId="0"/>
      <p:bldP spid="68"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12980-54E1-42BD-AD66-8B10D93006B7}"/>
              </a:ext>
            </a:extLst>
          </p:cNvPr>
          <p:cNvSpPr txBox="1"/>
          <p:nvPr/>
        </p:nvSpPr>
        <p:spPr>
          <a:xfrm>
            <a:off x="1541417" y="304071"/>
            <a:ext cx="9628686" cy="1200329"/>
          </a:xfrm>
          <a:prstGeom prst="rect">
            <a:avLst/>
          </a:prstGeom>
          <a:noFill/>
        </p:spPr>
        <p:txBody>
          <a:bodyPr wrap="square" rtlCol="0">
            <a:spAutoFit/>
          </a:bodyPr>
          <a:lstStyle/>
          <a:p>
            <a:pPr algn="ctr"/>
            <a:r>
              <a:rPr lang="vi-VN" sz="3600">
                <a:solidFill>
                  <a:srgbClr val="3770B4"/>
                </a:solidFill>
                <a:latin typeface="Ganh Regular" panose="02000000000000000000" pitchFamily="50" charset="0"/>
              </a:rPr>
              <a:t>Tìm thương của các phép chia sau và viết lại dưới dạng tỉ số phần trăm:</a:t>
            </a:r>
            <a:endParaRPr lang="en-US" sz="3600">
              <a:solidFill>
                <a:srgbClr val="3770B4"/>
              </a:solidFill>
              <a:latin typeface="Ganh Regular" panose="02000000000000000000" pitchFamily="50" charset="0"/>
            </a:endParaRPr>
          </a:p>
        </p:txBody>
      </p:sp>
      <p:sp>
        <p:nvSpPr>
          <p:cNvPr id="2" name="TextBox 1">
            <a:extLst>
              <a:ext uri="{FF2B5EF4-FFF2-40B4-BE49-F238E27FC236}">
                <a16:creationId xmlns:a16="http://schemas.microsoft.com/office/drawing/2014/main" id="{C2AA16DF-6F16-4BFC-B618-F579DD8B62C5}"/>
              </a:ext>
            </a:extLst>
          </p:cNvPr>
          <p:cNvSpPr txBox="1"/>
          <p:nvPr/>
        </p:nvSpPr>
        <p:spPr>
          <a:xfrm>
            <a:off x="424542" y="1684457"/>
            <a:ext cx="2068334" cy="646331"/>
          </a:xfrm>
          <a:prstGeom prst="rect">
            <a:avLst/>
          </a:prstGeom>
          <a:noFill/>
        </p:spPr>
        <p:txBody>
          <a:bodyPr wrap="square" rtlCol="0">
            <a:spAutoFit/>
          </a:bodyPr>
          <a:lstStyle/>
          <a:p>
            <a:r>
              <a:rPr lang="vi-VN" sz="3600">
                <a:latin typeface="Ganh Regular" panose="02000000000000000000" pitchFamily="50" charset="0"/>
              </a:rPr>
              <a:t>a) 3 : 8</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45D63347-C726-429C-A4A8-AFFBD950B0AC}"/>
              </a:ext>
            </a:extLst>
          </p:cNvPr>
          <p:cNvSpPr txBox="1"/>
          <p:nvPr/>
        </p:nvSpPr>
        <p:spPr>
          <a:xfrm>
            <a:off x="3573681" y="1684457"/>
            <a:ext cx="2068334" cy="646331"/>
          </a:xfrm>
          <a:prstGeom prst="rect">
            <a:avLst/>
          </a:prstGeom>
          <a:noFill/>
        </p:spPr>
        <p:txBody>
          <a:bodyPr wrap="square" rtlCol="0">
            <a:spAutoFit/>
          </a:bodyPr>
          <a:lstStyle/>
          <a:p>
            <a:r>
              <a:rPr lang="vi-VN" sz="3600">
                <a:latin typeface="Ganh Regular" panose="02000000000000000000" pitchFamily="50" charset="0"/>
              </a:rPr>
              <a:t>b) 3,2 : 8</a:t>
            </a:r>
            <a:endParaRPr lang="en-US" sz="3600">
              <a:latin typeface="Ganh Regular" panose="02000000000000000000" pitchFamily="50" charset="0"/>
            </a:endParaRPr>
          </a:p>
        </p:txBody>
      </p:sp>
      <p:sp>
        <p:nvSpPr>
          <p:cNvPr id="7" name="TextBox 6">
            <a:extLst>
              <a:ext uri="{FF2B5EF4-FFF2-40B4-BE49-F238E27FC236}">
                <a16:creationId xmlns:a16="http://schemas.microsoft.com/office/drawing/2014/main" id="{F83FC84A-75E5-4FB8-AE2F-8C9B7D4A0509}"/>
              </a:ext>
            </a:extLst>
          </p:cNvPr>
          <p:cNvSpPr txBox="1"/>
          <p:nvPr/>
        </p:nvSpPr>
        <p:spPr>
          <a:xfrm>
            <a:off x="6722820" y="1684457"/>
            <a:ext cx="2068334" cy="646331"/>
          </a:xfrm>
          <a:prstGeom prst="rect">
            <a:avLst/>
          </a:prstGeom>
          <a:noFill/>
        </p:spPr>
        <p:txBody>
          <a:bodyPr wrap="square" rtlCol="0">
            <a:spAutoFit/>
          </a:bodyPr>
          <a:lstStyle/>
          <a:p>
            <a:r>
              <a:rPr lang="vi-VN" sz="3600">
                <a:latin typeface="Ganh Regular" panose="02000000000000000000" pitchFamily="50" charset="0"/>
              </a:rPr>
              <a:t>c) 20 : 16</a:t>
            </a:r>
            <a:endParaRPr lang="en-US" sz="3600">
              <a:latin typeface="Ganh Regular" panose="02000000000000000000" pitchFamily="50" charset="0"/>
            </a:endParaRPr>
          </a:p>
        </p:txBody>
      </p:sp>
      <p:sp>
        <p:nvSpPr>
          <p:cNvPr id="8" name="TextBox 7">
            <a:extLst>
              <a:ext uri="{FF2B5EF4-FFF2-40B4-BE49-F238E27FC236}">
                <a16:creationId xmlns:a16="http://schemas.microsoft.com/office/drawing/2014/main" id="{60C8F16B-60CF-45E5-9458-D42A3756BFE7}"/>
              </a:ext>
            </a:extLst>
          </p:cNvPr>
          <p:cNvSpPr txBox="1"/>
          <p:nvPr/>
        </p:nvSpPr>
        <p:spPr>
          <a:xfrm>
            <a:off x="9871958" y="1684457"/>
            <a:ext cx="2068334" cy="646331"/>
          </a:xfrm>
          <a:prstGeom prst="rect">
            <a:avLst/>
          </a:prstGeom>
          <a:noFill/>
        </p:spPr>
        <p:txBody>
          <a:bodyPr wrap="square" rtlCol="0">
            <a:spAutoFit/>
          </a:bodyPr>
          <a:lstStyle/>
          <a:p>
            <a:r>
              <a:rPr lang="vi-VN" sz="3600">
                <a:latin typeface="Ganh Regular" panose="02000000000000000000" pitchFamily="50" charset="0"/>
              </a:rPr>
              <a:t>d) 7 : 5</a:t>
            </a:r>
            <a:endParaRPr lang="en-US" sz="3600">
              <a:latin typeface="Ganh Regular" panose="02000000000000000000" pitchFamily="50" charset="0"/>
            </a:endParaRPr>
          </a:p>
        </p:txBody>
      </p:sp>
      <p:sp>
        <p:nvSpPr>
          <p:cNvPr id="3" name="Rectangle: Rounded Corners 2">
            <a:extLst>
              <a:ext uri="{FF2B5EF4-FFF2-40B4-BE49-F238E27FC236}">
                <a16:creationId xmlns:a16="http://schemas.microsoft.com/office/drawing/2014/main" id="{9070677A-3570-4EC7-B2E9-26A3E83F8F1C}"/>
              </a:ext>
            </a:extLst>
          </p:cNvPr>
          <p:cNvSpPr/>
          <p:nvPr/>
        </p:nvSpPr>
        <p:spPr>
          <a:xfrm>
            <a:off x="9315450" y="1504400"/>
            <a:ext cx="2857500" cy="53535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91D1D90-A0F9-4D13-8783-112F91E19731}"/>
              </a:ext>
            </a:extLst>
          </p:cNvPr>
          <p:cNvSpPr txBox="1"/>
          <p:nvPr/>
        </p:nvSpPr>
        <p:spPr>
          <a:xfrm>
            <a:off x="3219970"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3,2 : 8 = 0,4</a:t>
            </a:r>
            <a:endParaRPr lang="en-US" sz="3600">
              <a:solidFill>
                <a:srgbClr val="0070C0"/>
              </a:solidFill>
              <a:latin typeface="Ganh Regular" panose="02000000000000000000" pitchFamily="50" charset="0"/>
            </a:endParaRPr>
          </a:p>
        </p:txBody>
      </p:sp>
      <p:sp>
        <p:nvSpPr>
          <p:cNvPr id="29" name="TextBox 28">
            <a:extLst>
              <a:ext uri="{FF2B5EF4-FFF2-40B4-BE49-F238E27FC236}">
                <a16:creationId xmlns:a16="http://schemas.microsoft.com/office/drawing/2014/main" id="{189C04C0-5D7B-41D8-A36C-A1169ECC93C0}"/>
              </a:ext>
            </a:extLst>
          </p:cNvPr>
          <p:cNvSpPr txBox="1"/>
          <p:nvPr/>
        </p:nvSpPr>
        <p:spPr>
          <a:xfrm>
            <a:off x="4470987"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40%</a:t>
            </a:r>
            <a:endParaRPr lang="en-US" sz="3600">
              <a:solidFill>
                <a:srgbClr val="0070C0"/>
              </a:solidFill>
              <a:latin typeface="Ganh Regular" panose="02000000000000000000" pitchFamily="50" charset="0"/>
            </a:endParaRPr>
          </a:p>
        </p:txBody>
      </p:sp>
      <p:sp>
        <p:nvSpPr>
          <p:cNvPr id="31" name="TextBox 30">
            <a:extLst>
              <a:ext uri="{FF2B5EF4-FFF2-40B4-BE49-F238E27FC236}">
                <a16:creationId xmlns:a16="http://schemas.microsoft.com/office/drawing/2014/main" id="{DFA7DD7E-240C-4A39-A725-1247BB508450}"/>
              </a:ext>
            </a:extLst>
          </p:cNvPr>
          <p:cNvSpPr txBox="1"/>
          <p:nvPr/>
        </p:nvSpPr>
        <p:spPr>
          <a:xfrm>
            <a:off x="1544138"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32" name="TextBox 31">
            <a:extLst>
              <a:ext uri="{FF2B5EF4-FFF2-40B4-BE49-F238E27FC236}">
                <a16:creationId xmlns:a16="http://schemas.microsoft.com/office/drawing/2014/main" id="{016D97A6-FF51-4596-8AD5-B11005A70368}"/>
              </a:ext>
            </a:extLst>
          </p:cNvPr>
          <p:cNvSpPr txBox="1"/>
          <p:nvPr/>
        </p:nvSpPr>
        <p:spPr>
          <a:xfrm>
            <a:off x="1817122"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33" name="TextBox 32">
            <a:extLst>
              <a:ext uri="{FF2B5EF4-FFF2-40B4-BE49-F238E27FC236}">
                <a16:creationId xmlns:a16="http://schemas.microsoft.com/office/drawing/2014/main" id="{BC16A56B-5661-404A-A61E-F2007523959D}"/>
              </a:ext>
            </a:extLst>
          </p:cNvPr>
          <p:cNvSpPr txBox="1"/>
          <p:nvPr/>
        </p:nvSpPr>
        <p:spPr>
          <a:xfrm>
            <a:off x="644284"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grpSp>
        <p:nvGrpSpPr>
          <p:cNvPr id="34" name="Group 33">
            <a:extLst>
              <a:ext uri="{FF2B5EF4-FFF2-40B4-BE49-F238E27FC236}">
                <a16:creationId xmlns:a16="http://schemas.microsoft.com/office/drawing/2014/main" id="{227F08E4-94C8-4A65-A588-4EC99C83E7F1}"/>
              </a:ext>
            </a:extLst>
          </p:cNvPr>
          <p:cNvGrpSpPr/>
          <p:nvPr/>
        </p:nvGrpSpPr>
        <p:grpSpPr>
          <a:xfrm>
            <a:off x="398420" y="2419349"/>
            <a:ext cx="1860596" cy="2775586"/>
            <a:chOff x="398420" y="2905124"/>
            <a:chExt cx="1860596" cy="2775586"/>
          </a:xfrm>
        </p:grpSpPr>
        <p:sp>
          <p:nvSpPr>
            <p:cNvPr id="35" name="TextBox 34">
              <a:extLst>
                <a:ext uri="{FF2B5EF4-FFF2-40B4-BE49-F238E27FC236}">
                  <a16:creationId xmlns:a16="http://schemas.microsoft.com/office/drawing/2014/main" id="{DC33BAE9-A44F-44D6-AE2E-FB4BF9DE7621}"/>
                </a:ext>
              </a:extLst>
            </p:cNvPr>
            <p:cNvSpPr txBox="1"/>
            <p:nvPr/>
          </p:nvSpPr>
          <p:spPr>
            <a:xfrm>
              <a:off x="398420" y="2905124"/>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36" name="TextBox 35">
              <a:extLst>
                <a:ext uri="{FF2B5EF4-FFF2-40B4-BE49-F238E27FC236}">
                  <a16:creationId xmlns:a16="http://schemas.microsoft.com/office/drawing/2014/main" id="{5F1D6871-50E5-4055-95CB-201E4B4CF0A2}"/>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37" name="Straight Connector 36">
              <a:extLst>
                <a:ext uri="{FF2B5EF4-FFF2-40B4-BE49-F238E27FC236}">
                  <a16:creationId xmlns:a16="http://schemas.microsoft.com/office/drawing/2014/main" id="{E850BB6C-C0E0-449B-9238-3696848DEE26}"/>
                </a:ext>
              </a:extLst>
            </p:cNvPr>
            <p:cNvCxnSpPr/>
            <p:nvPr/>
          </p:nvCxnSpPr>
          <p:spPr>
            <a:xfrm>
              <a:off x="1595098" y="3028950"/>
              <a:ext cx="0" cy="265176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7FFC70BC-F53A-4539-A957-D2CDD061F7DF}"/>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BB06A85-9CEF-4807-BED8-C5E708810703}"/>
              </a:ext>
            </a:extLst>
          </p:cNvPr>
          <p:cNvSpPr txBox="1"/>
          <p:nvPr/>
        </p:nvSpPr>
        <p:spPr>
          <a:xfrm>
            <a:off x="3872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0" name="TextBox 39">
            <a:extLst>
              <a:ext uri="{FF2B5EF4-FFF2-40B4-BE49-F238E27FC236}">
                <a16:creationId xmlns:a16="http://schemas.microsoft.com/office/drawing/2014/main" id="{7DB295F5-F424-4F8E-B940-2908DD509692}"/>
              </a:ext>
            </a:extLst>
          </p:cNvPr>
          <p:cNvSpPr txBox="1"/>
          <p:nvPr/>
        </p:nvSpPr>
        <p:spPr>
          <a:xfrm>
            <a:off x="1913572"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41" name="TextBox 40">
            <a:extLst>
              <a:ext uri="{FF2B5EF4-FFF2-40B4-BE49-F238E27FC236}">
                <a16:creationId xmlns:a16="http://schemas.microsoft.com/office/drawing/2014/main" id="{E349A0BF-B5B7-4777-B993-C25530FE7702}"/>
              </a:ext>
            </a:extLst>
          </p:cNvPr>
          <p:cNvSpPr txBox="1"/>
          <p:nvPr/>
        </p:nvSpPr>
        <p:spPr>
          <a:xfrm>
            <a:off x="641656" y="3566757"/>
            <a:ext cx="356508" cy="646331"/>
          </a:xfrm>
          <a:prstGeom prst="rect">
            <a:avLst/>
          </a:prstGeom>
          <a:noFill/>
        </p:spPr>
        <p:txBody>
          <a:bodyPr wrap="square" rtlCol="0">
            <a:spAutoFit/>
          </a:bodyPr>
          <a:lstStyle/>
          <a:p>
            <a:r>
              <a:rPr lang="vi-VN" sz="3600">
                <a:latin typeface="Ganh Regular" panose="02000000000000000000" pitchFamily="50" charset="0"/>
              </a:rPr>
              <a:t>6</a:t>
            </a:r>
            <a:endParaRPr lang="en-US" sz="3600">
              <a:latin typeface="Ganh Regular" panose="02000000000000000000" pitchFamily="50" charset="0"/>
            </a:endParaRPr>
          </a:p>
        </p:txBody>
      </p:sp>
      <p:sp>
        <p:nvSpPr>
          <p:cNvPr id="42" name="TextBox 41">
            <a:extLst>
              <a:ext uri="{FF2B5EF4-FFF2-40B4-BE49-F238E27FC236}">
                <a16:creationId xmlns:a16="http://schemas.microsoft.com/office/drawing/2014/main" id="{DB07026C-7906-4196-AA46-82257951E9CB}"/>
              </a:ext>
            </a:extLst>
          </p:cNvPr>
          <p:cNvSpPr txBox="1"/>
          <p:nvPr/>
        </p:nvSpPr>
        <p:spPr>
          <a:xfrm>
            <a:off x="918548" y="356675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3" name="TextBox 42">
            <a:extLst>
              <a:ext uri="{FF2B5EF4-FFF2-40B4-BE49-F238E27FC236}">
                <a16:creationId xmlns:a16="http://schemas.microsoft.com/office/drawing/2014/main" id="{63352C9D-2E85-4AE9-88A2-6659F9893FF8}"/>
              </a:ext>
            </a:extLst>
          </p:cNvPr>
          <p:cNvSpPr txBox="1"/>
          <p:nvPr/>
        </p:nvSpPr>
        <p:spPr>
          <a:xfrm>
            <a:off x="2188175" y="2991511"/>
            <a:ext cx="356508" cy="646331"/>
          </a:xfrm>
          <a:prstGeom prst="rect">
            <a:avLst/>
          </a:prstGeom>
          <a:noFill/>
        </p:spPr>
        <p:txBody>
          <a:bodyPr wrap="square" rtlCol="0">
            <a:spAutoFit/>
          </a:bodyPr>
          <a:lstStyle/>
          <a:p>
            <a:r>
              <a:rPr lang="vi-VN" sz="3600">
                <a:latin typeface="Ganh Regular" panose="02000000000000000000" pitchFamily="50" charset="0"/>
              </a:rPr>
              <a:t>7</a:t>
            </a:r>
            <a:endParaRPr lang="en-US" sz="3600">
              <a:latin typeface="Ganh Regular" panose="02000000000000000000" pitchFamily="50" charset="0"/>
            </a:endParaRPr>
          </a:p>
        </p:txBody>
      </p:sp>
      <p:sp>
        <p:nvSpPr>
          <p:cNvPr id="44" name="TextBox 43">
            <a:extLst>
              <a:ext uri="{FF2B5EF4-FFF2-40B4-BE49-F238E27FC236}">
                <a16:creationId xmlns:a16="http://schemas.microsoft.com/office/drawing/2014/main" id="{A0E3E029-67C9-4767-9949-F44D81389B22}"/>
              </a:ext>
            </a:extLst>
          </p:cNvPr>
          <p:cNvSpPr txBox="1"/>
          <p:nvPr/>
        </p:nvSpPr>
        <p:spPr>
          <a:xfrm>
            <a:off x="895088" y="4128172"/>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45" name="TextBox 44">
            <a:extLst>
              <a:ext uri="{FF2B5EF4-FFF2-40B4-BE49-F238E27FC236}">
                <a16:creationId xmlns:a16="http://schemas.microsoft.com/office/drawing/2014/main" id="{4F3F8ABF-D267-48F1-8D58-A18CB8219A58}"/>
              </a:ext>
            </a:extLst>
          </p:cNvPr>
          <p:cNvSpPr txBox="1"/>
          <p:nvPr/>
        </p:nvSpPr>
        <p:spPr>
          <a:xfrm>
            <a:off x="1186620" y="4117967"/>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6" name="TextBox 45">
            <a:extLst>
              <a:ext uri="{FF2B5EF4-FFF2-40B4-BE49-F238E27FC236}">
                <a16:creationId xmlns:a16="http://schemas.microsoft.com/office/drawing/2014/main" id="{319E0A36-0556-4748-82B5-FBC76104C99A}"/>
              </a:ext>
            </a:extLst>
          </p:cNvPr>
          <p:cNvSpPr txBox="1"/>
          <p:nvPr/>
        </p:nvSpPr>
        <p:spPr>
          <a:xfrm>
            <a:off x="1176246" y="4689652"/>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47" name="TextBox 46">
            <a:extLst>
              <a:ext uri="{FF2B5EF4-FFF2-40B4-BE49-F238E27FC236}">
                <a16:creationId xmlns:a16="http://schemas.microsoft.com/office/drawing/2014/main" id="{2AFD3CF0-7E01-4719-8CFE-FF6834F51473}"/>
              </a:ext>
            </a:extLst>
          </p:cNvPr>
          <p:cNvSpPr txBox="1"/>
          <p:nvPr/>
        </p:nvSpPr>
        <p:spPr>
          <a:xfrm>
            <a:off x="2419074" y="2991511"/>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48" name="TextBox 47">
            <a:extLst>
              <a:ext uri="{FF2B5EF4-FFF2-40B4-BE49-F238E27FC236}">
                <a16:creationId xmlns:a16="http://schemas.microsoft.com/office/drawing/2014/main" id="{C8AC4AE7-520A-4F45-A837-76D71F84BC6A}"/>
              </a:ext>
            </a:extLst>
          </p:cNvPr>
          <p:cNvSpPr txBox="1"/>
          <p:nvPr/>
        </p:nvSpPr>
        <p:spPr>
          <a:xfrm>
            <a:off x="105295" y="5501142"/>
            <a:ext cx="267028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3 : 8 = 0,375</a:t>
            </a:r>
            <a:endParaRPr lang="en-US" sz="3600">
              <a:solidFill>
                <a:srgbClr val="0070C0"/>
              </a:solidFill>
              <a:latin typeface="Ganh Regular" panose="02000000000000000000" pitchFamily="50" charset="0"/>
            </a:endParaRPr>
          </a:p>
        </p:txBody>
      </p:sp>
      <p:sp>
        <p:nvSpPr>
          <p:cNvPr id="49" name="TextBox 48">
            <a:extLst>
              <a:ext uri="{FF2B5EF4-FFF2-40B4-BE49-F238E27FC236}">
                <a16:creationId xmlns:a16="http://schemas.microsoft.com/office/drawing/2014/main" id="{FC2FDD61-D60A-4A64-A73C-125B4338EF25}"/>
              </a:ext>
            </a:extLst>
          </p:cNvPr>
          <p:cNvSpPr txBox="1"/>
          <p:nvPr/>
        </p:nvSpPr>
        <p:spPr>
          <a:xfrm>
            <a:off x="1026739" y="6052352"/>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37,5%</a:t>
            </a:r>
            <a:endParaRPr lang="en-US" sz="3600">
              <a:solidFill>
                <a:srgbClr val="0070C0"/>
              </a:solidFill>
              <a:latin typeface="Ganh Regular" panose="02000000000000000000" pitchFamily="50" charset="0"/>
            </a:endParaRPr>
          </a:p>
        </p:txBody>
      </p:sp>
      <p:sp>
        <p:nvSpPr>
          <p:cNvPr id="50" name="TextBox 49">
            <a:extLst>
              <a:ext uri="{FF2B5EF4-FFF2-40B4-BE49-F238E27FC236}">
                <a16:creationId xmlns:a16="http://schemas.microsoft.com/office/drawing/2014/main" id="{3A143FE1-0C3F-42A2-B8D3-15345599D179}"/>
              </a:ext>
            </a:extLst>
          </p:cNvPr>
          <p:cNvSpPr txBox="1"/>
          <p:nvPr/>
        </p:nvSpPr>
        <p:spPr>
          <a:xfrm>
            <a:off x="10873788" y="2988675"/>
            <a:ext cx="356508" cy="646331"/>
          </a:xfrm>
          <a:prstGeom prst="rect">
            <a:avLst/>
          </a:prstGeom>
          <a:noFill/>
        </p:spPr>
        <p:txBody>
          <a:bodyPr wrap="square" rtlCol="0">
            <a:spAutoFit/>
          </a:bodyPr>
          <a:lstStyle/>
          <a:p>
            <a:r>
              <a:rPr lang="vi-VN" sz="3600">
                <a:latin typeface="Ganh Regular" panose="02000000000000000000" pitchFamily="50" charset="0"/>
              </a:rPr>
              <a:t>1</a:t>
            </a:r>
            <a:endParaRPr lang="en-US" sz="3600">
              <a:latin typeface="Ganh Regular" panose="02000000000000000000" pitchFamily="50" charset="0"/>
            </a:endParaRPr>
          </a:p>
        </p:txBody>
      </p:sp>
      <p:sp>
        <p:nvSpPr>
          <p:cNvPr id="51" name="TextBox 50">
            <a:extLst>
              <a:ext uri="{FF2B5EF4-FFF2-40B4-BE49-F238E27FC236}">
                <a16:creationId xmlns:a16="http://schemas.microsoft.com/office/drawing/2014/main" id="{4F0C72CD-2F5C-40B8-A27F-9E17AFBD6D97}"/>
              </a:ext>
            </a:extLst>
          </p:cNvPr>
          <p:cNvSpPr txBox="1"/>
          <p:nvPr/>
        </p:nvSpPr>
        <p:spPr>
          <a:xfrm>
            <a:off x="11041997" y="2988675"/>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52" name="TextBox 51">
            <a:extLst>
              <a:ext uri="{FF2B5EF4-FFF2-40B4-BE49-F238E27FC236}">
                <a16:creationId xmlns:a16="http://schemas.microsoft.com/office/drawing/2014/main" id="{62798D88-265F-4689-9594-66B5A6401384}"/>
              </a:ext>
            </a:extLst>
          </p:cNvPr>
          <p:cNvSpPr txBox="1"/>
          <p:nvPr/>
        </p:nvSpPr>
        <p:spPr>
          <a:xfrm>
            <a:off x="10088234" y="2988675"/>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grpSp>
        <p:nvGrpSpPr>
          <p:cNvPr id="53" name="Group 52">
            <a:extLst>
              <a:ext uri="{FF2B5EF4-FFF2-40B4-BE49-F238E27FC236}">
                <a16:creationId xmlns:a16="http://schemas.microsoft.com/office/drawing/2014/main" id="{9FA4618F-608E-4533-98F0-BCF7D21F0F54}"/>
              </a:ext>
            </a:extLst>
          </p:cNvPr>
          <p:cNvGrpSpPr/>
          <p:nvPr/>
        </p:nvGrpSpPr>
        <p:grpSpPr>
          <a:xfrm>
            <a:off x="10109070" y="2416513"/>
            <a:ext cx="1500862" cy="1586866"/>
            <a:chOff x="836570" y="2905124"/>
            <a:chExt cx="1500862" cy="1586866"/>
          </a:xfrm>
        </p:grpSpPr>
        <p:sp>
          <p:nvSpPr>
            <p:cNvPr id="54" name="TextBox 53">
              <a:extLst>
                <a:ext uri="{FF2B5EF4-FFF2-40B4-BE49-F238E27FC236}">
                  <a16:creationId xmlns:a16="http://schemas.microsoft.com/office/drawing/2014/main" id="{0DEC667C-E0C5-4EA2-8D7B-C2A6CF11AF21}"/>
                </a:ext>
              </a:extLst>
            </p:cNvPr>
            <p:cNvSpPr txBox="1"/>
            <p:nvPr/>
          </p:nvSpPr>
          <p:spPr>
            <a:xfrm>
              <a:off x="836570" y="2905124"/>
              <a:ext cx="712676" cy="646331"/>
            </a:xfrm>
            <a:prstGeom prst="rect">
              <a:avLst/>
            </a:prstGeom>
            <a:noFill/>
          </p:spPr>
          <p:txBody>
            <a:bodyPr wrap="square" rtlCol="0">
              <a:spAutoFit/>
            </a:bodyPr>
            <a:lstStyle/>
            <a:p>
              <a:r>
                <a:rPr lang="vi-VN" sz="3600">
                  <a:latin typeface="Ganh Regular" panose="02000000000000000000" pitchFamily="50" charset="0"/>
                </a:rPr>
                <a:t>7</a:t>
              </a:r>
              <a:endParaRPr lang="en-US" sz="3600">
                <a:latin typeface="Ganh Regular" panose="02000000000000000000" pitchFamily="50" charset="0"/>
              </a:endParaRPr>
            </a:p>
          </p:txBody>
        </p:sp>
        <p:sp>
          <p:nvSpPr>
            <p:cNvPr id="55" name="TextBox 54">
              <a:extLst>
                <a:ext uri="{FF2B5EF4-FFF2-40B4-BE49-F238E27FC236}">
                  <a16:creationId xmlns:a16="http://schemas.microsoft.com/office/drawing/2014/main" id="{2C6AC839-A421-41A8-AA6D-B5C7789087F5}"/>
                </a:ext>
              </a:extLst>
            </p:cNvPr>
            <p:cNvSpPr txBox="1"/>
            <p:nvPr/>
          </p:nvSpPr>
          <p:spPr>
            <a:xfrm>
              <a:off x="1629524" y="2905124"/>
              <a:ext cx="7079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cxnSp>
          <p:nvCxnSpPr>
            <p:cNvPr id="56" name="Straight Connector 55">
              <a:extLst>
                <a:ext uri="{FF2B5EF4-FFF2-40B4-BE49-F238E27FC236}">
                  <a16:creationId xmlns:a16="http://schemas.microsoft.com/office/drawing/2014/main" id="{06FDD809-9D28-404C-B6A3-CCD6B88D8C08}"/>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3F0ECEC-77EC-4BA5-B30E-C53C16345133}"/>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4EC03EAD-F1B5-4441-88A7-500168EAD04E}"/>
              </a:ext>
            </a:extLst>
          </p:cNvPr>
          <p:cNvSpPr txBox="1"/>
          <p:nvPr/>
        </p:nvSpPr>
        <p:spPr>
          <a:xfrm>
            <a:off x="10352973" y="2988675"/>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66" name="TextBox 65">
            <a:extLst>
              <a:ext uri="{FF2B5EF4-FFF2-40B4-BE49-F238E27FC236}">
                <a16:creationId xmlns:a16="http://schemas.microsoft.com/office/drawing/2014/main" id="{58F3C2BE-6A9A-4680-8B6B-9B89D0E45A55}"/>
              </a:ext>
            </a:extLst>
          </p:cNvPr>
          <p:cNvSpPr txBox="1"/>
          <p:nvPr/>
        </p:nvSpPr>
        <p:spPr>
          <a:xfrm>
            <a:off x="11196274" y="2988675"/>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67" name="TextBox 66">
            <a:extLst>
              <a:ext uri="{FF2B5EF4-FFF2-40B4-BE49-F238E27FC236}">
                <a16:creationId xmlns:a16="http://schemas.microsoft.com/office/drawing/2014/main" id="{D965D70C-CF08-463C-AEEC-4BA0CE6545C8}"/>
              </a:ext>
            </a:extLst>
          </p:cNvPr>
          <p:cNvSpPr txBox="1"/>
          <p:nvPr/>
        </p:nvSpPr>
        <p:spPr>
          <a:xfrm>
            <a:off x="9377795" y="5498306"/>
            <a:ext cx="3023756"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7 : 5 = 1,4</a:t>
            </a:r>
            <a:endParaRPr lang="en-US" sz="3600">
              <a:solidFill>
                <a:srgbClr val="0070C0"/>
              </a:solidFill>
              <a:latin typeface="Ganh Regular" panose="02000000000000000000" pitchFamily="50" charset="0"/>
            </a:endParaRPr>
          </a:p>
        </p:txBody>
      </p:sp>
      <p:sp>
        <p:nvSpPr>
          <p:cNvPr id="68" name="TextBox 67">
            <a:extLst>
              <a:ext uri="{FF2B5EF4-FFF2-40B4-BE49-F238E27FC236}">
                <a16:creationId xmlns:a16="http://schemas.microsoft.com/office/drawing/2014/main" id="{8F6A8D91-07FE-4E0E-BE4F-CFE810DBCFD4}"/>
              </a:ext>
            </a:extLst>
          </p:cNvPr>
          <p:cNvSpPr txBox="1"/>
          <p:nvPr/>
        </p:nvSpPr>
        <p:spPr>
          <a:xfrm>
            <a:off x="10325585" y="6049516"/>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140%</a:t>
            </a:r>
            <a:endParaRPr lang="en-US" sz="3600">
              <a:solidFill>
                <a:srgbClr val="0070C0"/>
              </a:solidFill>
              <a:latin typeface="Ganh Regular" panose="02000000000000000000" pitchFamily="50" charset="0"/>
            </a:endParaRPr>
          </a:p>
        </p:txBody>
      </p:sp>
      <p:sp>
        <p:nvSpPr>
          <p:cNvPr id="69" name="TextBox 68">
            <a:extLst>
              <a:ext uri="{FF2B5EF4-FFF2-40B4-BE49-F238E27FC236}">
                <a16:creationId xmlns:a16="http://schemas.microsoft.com/office/drawing/2014/main" id="{0D404F09-852A-48EF-A9D5-8B6BA81B5116}"/>
              </a:ext>
            </a:extLst>
          </p:cNvPr>
          <p:cNvSpPr txBox="1"/>
          <p:nvPr/>
        </p:nvSpPr>
        <p:spPr>
          <a:xfrm>
            <a:off x="10364312" y="342900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58" name="TextBox 57">
            <a:extLst>
              <a:ext uri="{FF2B5EF4-FFF2-40B4-BE49-F238E27FC236}">
                <a16:creationId xmlns:a16="http://schemas.microsoft.com/office/drawing/2014/main" id="{B30F5483-4F61-4A60-9D40-64CA45529404}"/>
              </a:ext>
            </a:extLst>
          </p:cNvPr>
          <p:cNvSpPr txBox="1"/>
          <p:nvPr/>
        </p:nvSpPr>
        <p:spPr>
          <a:xfrm>
            <a:off x="7806738" y="2988675"/>
            <a:ext cx="356508" cy="646331"/>
          </a:xfrm>
          <a:prstGeom prst="rect">
            <a:avLst/>
          </a:prstGeom>
          <a:noFill/>
        </p:spPr>
        <p:txBody>
          <a:bodyPr wrap="square" rtlCol="0">
            <a:spAutoFit/>
          </a:bodyPr>
          <a:lstStyle/>
          <a:p>
            <a:r>
              <a:rPr lang="vi-VN" sz="3600">
                <a:latin typeface="Ganh Regular" panose="02000000000000000000" pitchFamily="50" charset="0"/>
              </a:rPr>
              <a:t>1</a:t>
            </a:r>
            <a:endParaRPr lang="en-US" sz="3600">
              <a:latin typeface="Ganh Regular" panose="02000000000000000000" pitchFamily="50" charset="0"/>
            </a:endParaRPr>
          </a:p>
        </p:txBody>
      </p:sp>
      <p:sp>
        <p:nvSpPr>
          <p:cNvPr id="59" name="TextBox 58">
            <a:extLst>
              <a:ext uri="{FF2B5EF4-FFF2-40B4-BE49-F238E27FC236}">
                <a16:creationId xmlns:a16="http://schemas.microsoft.com/office/drawing/2014/main" id="{CD4C4F6F-B1CD-4E87-8F45-6DEDEE466A4E}"/>
              </a:ext>
            </a:extLst>
          </p:cNvPr>
          <p:cNvSpPr txBox="1"/>
          <p:nvPr/>
        </p:nvSpPr>
        <p:spPr>
          <a:xfrm>
            <a:off x="7974947" y="2988675"/>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60" name="TextBox 59">
            <a:extLst>
              <a:ext uri="{FF2B5EF4-FFF2-40B4-BE49-F238E27FC236}">
                <a16:creationId xmlns:a16="http://schemas.microsoft.com/office/drawing/2014/main" id="{A4FDC5BA-91A4-49C3-AA5B-354B44A3D059}"/>
              </a:ext>
            </a:extLst>
          </p:cNvPr>
          <p:cNvSpPr txBox="1"/>
          <p:nvPr/>
        </p:nvSpPr>
        <p:spPr>
          <a:xfrm>
            <a:off x="6821159" y="2988675"/>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grpSp>
        <p:nvGrpSpPr>
          <p:cNvPr id="62" name="Group 61">
            <a:extLst>
              <a:ext uri="{FF2B5EF4-FFF2-40B4-BE49-F238E27FC236}">
                <a16:creationId xmlns:a16="http://schemas.microsoft.com/office/drawing/2014/main" id="{4A9EA2CB-1A55-4DB3-ACE7-058CE47C94AF}"/>
              </a:ext>
            </a:extLst>
          </p:cNvPr>
          <p:cNvGrpSpPr/>
          <p:nvPr/>
        </p:nvGrpSpPr>
        <p:grpSpPr>
          <a:xfrm>
            <a:off x="6603870" y="2416513"/>
            <a:ext cx="1939012" cy="1586866"/>
            <a:chOff x="398420" y="2905124"/>
            <a:chExt cx="1939012" cy="1586866"/>
          </a:xfrm>
        </p:grpSpPr>
        <p:sp>
          <p:nvSpPr>
            <p:cNvPr id="63" name="TextBox 62">
              <a:extLst>
                <a:ext uri="{FF2B5EF4-FFF2-40B4-BE49-F238E27FC236}">
                  <a16:creationId xmlns:a16="http://schemas.microsoft.com/office/drawing/2014/main" id="{19EE90E0-C3A7-4755-821C-7AE899FB2C18}"/>
                </a:ext>
              </a:extLst>
            </p:cNvPr>
            <p:cNvSpPr txBox="1"/>
            <p:nvPr/>
          </p:nvSpPr>
          <p:spPr>
            <a:xfrm>
              <a:off x="398420" y="2905124"/>
              <a:ext cx="712676" cy="646331"/>
            </a:xfrm>
            <a:prstGeom prst="rect">
              <a:avLst/>
            </a:prstGeom>
            <a:noFill/>
          </p:spPr>
          <p:txBody>
            <a:bodyPr wrap="square" rtlCol="0">
              <a:spAutoFit/>
            </a:bodyPr>
            <a:lstStyle/>
            <a:p>
              <a:r>
                <a:rPr lang="vi-VN" sz="3600">
                  <a:latin typeface="Ganh Regular" panose="02000000000000000000" pitchFamily="50" charset="0"/>
                </a:rPr>
                <a:t>20</a:t>
              </a:r>
              <a:endParaRPr lang="en-US" sz="3600">
                <a:latin typeface="Ganh Regular" panose="02000000000000000000" pitchFamily="50" charset="0"/>
              </a:endParaRPr>
            </a:p>
          </p:txBody>
        </p:sp>
        <p:sp>
          <p:nvSpPr>
            <p:cNvPr id="65" name="TextBox 64">
              <a:extLst>
                <a:ext uri="{FF2B5EF4-FFF2-40B4-BE49-F238E27FC236}">
                  <a16:creationId xmlns:a16="http://schemas.microsoft.com/office/drawing/2014/main" id="{B72796B6-97B6-46F2-9512-AB02264F8303}"/>
                </a:ext>
              </a:extLst>
            </p:cNvPr>
            <p:cNvSpPr txBox="1"/>
            <p:nvPr/>
          </p:nvSpPr>
          <p:spPr>
            <a:xfrm>
              <a:off x="1629524" y="2905124"/>
              <a:ext cx="707908" cy="646331"/>
            </a:xfrm>
            <a:prstGeom prst="rect">
              <a:avLst/>
            </a:prstGeom>
            <a:noFill/>
          </p:spPr>
          <p:txBody>
            <a:bodyPr wrap="square" rtlCol="0">
              <a:spAutoFit/>
            </a:bodyPr>
            <a:lstStyle/>
            <a:p>
              <a:r>
                <a:rPr lang="vi-VN" sz="3600">
                  <a:latin typeface="Ganh Regular" panose="02000000000000000000" pitchFamily="50" charset="0"/>
                </a:rPr>
                <a:t>16</a:t>
              </a:r>
              <a:endParaRPr lang="en-US" sz="3600">
                <a:latin typeface="Ganh Regular" panose="02000000000000000000" pitchFamily="50" charset="0"/>
              </a:endParaRPr>
            </a:p>
          </p:txBody>
        </p:sp>
        <p:cxnSp>
          <p:nvCxnSpPr>
            <p:cNvPr id="72" name="Straight Connector 71">
              <a:extLst>
                <a:ext uri="{FF2B5EF4-FFF2-40B4-BE49-F238E27FC236}">
                  <a16:creationId xmlns:a16="http://schemas.microsoft.com/office/drawing/2014/main" id="{93A0929F-9D5B-459A-9EF3-AEB046BAC8D5}"/>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8F350B38-A9EB-4F19-823D-636C8E166B95}"/>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74" name="TextBox 73">
            <a:extLst>
              <a:ext uri="{FF2B5EF4-FFF2-40B4-BE49-F238E27FC236}">
                <a16:creationId xmlns:a16="http://schemas.microsoft.com/office/drawing/2014/main" id="{C075E68D-FEF8-4A82-8794-A31F3A0A3893}"/>
              </a:ext>
            </a:extLst>
          </p:cNvPr>
          <p:cNvSpPr txBox="1"/>
          <p:nvPr/>
        </p:nvSpPr>
        <p:spPr>
          <a:xfrm>
            <a:off x="7123998" y="2988675"/>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75" name="TextBox 74">
            <a:extLst>
              <a:ext uri="{FF2B5EF4-FFF2-40B4-BE49-F238E27FC236}">
                <a16:creationId xmlns:a16="http://schemas.microsoft.com/office/drawing/2014/main" id="{E480CBB4-1ACB-4732-9DE0-8CB092D1464E}"/>
              </a:ext>
            </a:extLst>
          </p:cNvPr>
          <p:cNvSpPr txBox="1"/>
          <p:nvPr/>
        </p:nvSpPr>
        <p:spPr>
          <a:xfrm>
            <a:off x="7144847" y="3429000"/>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sp>
        <p:nvSpPr>
          <p:cNvPr id="76" name="TextBox 75">
            <a:extLst>
              <a:ext uri="{FF2B5EF4-FFF2-40B4-BE49-F238E27FC236}">
                <a16:creationId xmlns:a16="http://schemas.microsoft.com/office/drawing/2014/main" id="{10BAF364-DF7A-4166-BEE9-2C3D98505B30}"/>
              </a:ext>
            </a:extLst>
          </p:cNvPr>
          <p:cNvSpPr txBox="1"/>
          <p:nvPr/>
        </p:nvSpPr>
        <p:spPr>
          <a:xfrm>
            <a:off x="8129224" y="2988675"/>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sp>
        <p:nvSpPr>
          <p:cNvPr id="77" name="TextBox 76">
            <a:extLst>
              <a:ext uri="{FF2B5EF4-FFF2-40B4-BE49-F238E27FC236}">
                <a16:creationId xmlns:a16="http://schemas.microsoft.com/office/drawing/2014/main" id="{2174CD54-9F22-402A-A5CF-136417E96A19}"/>
              </a:ext>
            </a:extLst>
          </p:cNvPr>
          <p:cNvSpPr txBox="1"/>
          <p:nvPr/>
        </p:nvSpPr>
        <p:spPr>
          <a:xfrm>
            <a:off x="6310745" y="5498306"/>
            <a:ext cx="3023756"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20 : 16 = 1,25</a:t>
            </a:r>
            <a:endParaRPr lang="en-US" sz="3600">
              <a:solidFill>
                <a:srgbClr val="0070C0"/>
              </a:solidFill>
              <a:latin typeface="Ganh Regular" panose="02000000000000000000" pitchFamily="50" charset="0"/>
            </a:endParaRPr>
          </a:p>
        </p:txBody>
      </p:sp>
      <p:sp>
        <p:nvSpPr>
          <p:cNvPr id="78" name="TextBox 77">
            <a:extLst>
              <a:ext uri="{FF2B5EF4-FFF2-40B4-BE49-F238E27FC236}">
                <a16:creationId xmlns:a16="http://schemas.microsoft.com/office/drawing/2014/main" id="{055FA547-B2E5-4D81-B7B6-1E04DCF17933}"/>
              </a:ext>
            </a:extLst>
          </p:cNvPr>
          <p:cNvSpPr txBox="1"/>
          <p:nvPr/>
        </p:nvSpPr>
        <p:spPr>
          <a:xfrm>
            <a:off x="7625698" y="6054780"/>
            <a:ext cx="1777413" cy="646331"/>
          </a:xfrm>
          <a:prstGeom prst="rect">
            <a:avLst/>
          </a:prstGeom>
          <a:noFill/>
        </p:spPr>
        <p:txBody>
          <a:bodyPr wrap="square" rtlCol="0">
            <a:spAutoFit/>
          </a:bodyPr>
          <a:lstStyle/>
          <a:p>
            <a:r>
              <a:rPr lang="vi-VN" sz="3600">
                <a:solidFill>
                  <a:srgbClr val="0070C0"/>
                </a:solidFill>
                <a:latin typeface="Ganh Regular" panose="02000000000000000000" pitchFamily="50" charset="0"/>
              </a:rPr>
              <a:t>= 125%</a:t>
            </a:r>
            <a:endParaRPr lang="en-US" sz="3600">
              <a:solidFill>
                <a:srgbClr val="0070C0"/>
              </a:solidFill>
              <a:latin typeface="Ganh Regular" panose="02000000000000000000" pitchFamily="50" charset="0"/>
            </a:endParaRPr>
          </a:p>
        </p:txBody>
      </p:sp>
      <p:sp>
        <p:nvSpPr>
          <p:cNvPr id="79" name="TextBox 78">
            <a:extLst>
              <a:ext uri="{FF2B5EF4-FFF2-40B4-BE49-F238E27FC236}">
                <a16:creationId xmlns:a16="http://schemas.microsoft.com/office/drawing/2014/main" id="{00C78A88-C687-4EAE-AEB9-8953C707841B}"/>
              </a:ext>
            </a:extLst>
          </p:cNvPr>
          <p:cNvSpPr txBox="1"/>
          <p:nvPr/>
        </p:nvSpPr>
        <p:spPr>
          <a:xfrm>
            <a:off x="7392512" y="342900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80" name="TextBox 79">
            <a:extLst>
              <a:ext uri="{FF2B5EF4-FFF2-40B4-BE49-F238E27FC236}">
                <a16:creationId xmlns:a16="http://schemas.microsoft.com/office/drawing/2014/main" id="{2D7C14E7-27B7-4343-9387-3B6B54DD0BD2}"/>
              </a:ext>
            </a:extLst>
          </p:cNvPr>
          <p:cNvSpPr txBox="1"/>
          <p:nvPr/>
        </p:nvSpPr>
        <p:spPr>
          <a:xfrm>
            <a:off x="8431989" y="2988675"/>
            <a:ext cx="356508" cy="646331"/>
          </a:xfrm>
          <a:prstGeom prst="rect">
            <a:avLst/>
          </a:prstGeom>
          <a:noFill/>
        </p:spPr>
        <p:txBody>
          <a:bodyPr wrap="square" rtlCol="0">
            <a:spAutoFit/>
          </a:bodyPr>
          <a:lstStyle/>
          <a:p>
            <a:r>
              <a:rPr lang="vi-VN" sz="3600">
                <a:latin typeface="Ganh Regular" panose="02000000000000000000" pitchFamily="50" charset="0"/>
              </a:rPr>
              <a:t>5</a:t>
            </a:r>
            <a:endParaRPr lang="en-US" sz="3600">
              <a:latin typeface="Ganh Regular" panose="02000000000000000000" pitchFamily="50" charset="0"/>
            </a:endParaRPr>
          </a:p>
        </p:txBody>
      </p:sp>
      <p:sp>
        <p:nvSpPr>
          <p:cNvPr id="81" name="TextBox 80">
            <a:extLst>
              <a:ext uri="{FF2B5EF4-FFF2-40B4-BE49-F238E27FC236}">
                <a16:creationId xmlns:a16="http://schemas.microsoft.com/office/drawing/2014/main" id="{3F5FF7A0-CB1B-4A15-A6BE-058A40ADAB7F}"/>
              </a:ext>
            </a:extLst>
          </p:cNvPr>
          <p:cNvSpPr txBox="1"/>
          <p:nvPr/>
        </p:nvSpPr>
        <p:spPr>
          <a:xfrm>
            <a:off x="7400479" y="3886434"/>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82" name="TextBox 81">
            <a:extLst>
              <a:ext uri="{FF2B5EF4-FFF2-40B4-BE49-F238E27FC236}">
                <a16:creationId xmlns:a16="http://schemas.microsoft.com/office/drawing/2014/main" id="{AB3CA184-83DF-4E1D-8730-0565B8C8CCDE}"/>
              </a:ext>
            </a:extLst>
          </p:cNvPr>
          <p:cNvSpPr txBox="1"/>
          <p:nvPr/>
        </p:nvSpPr>
        <p:spPr>
          <a:xfrm>
            <a:off x="4658813" y="2991511"/>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83" name="TextBox 82">
            <a:extLst>
              <a:ext uri="{FF2B5EF4-FFF2-40B4-BE49-F238E27FC236}">
                <a16:creationId xmlns:a16="http://schemas.microsoft.com/office/drawing/2014/main" id="{22000B6A-A100-46E8-9121-A1BEA1C0F078}"/>
              </a:ext>
            </a:extLst>
          </p:cNvPr>
          <p:cNvSpPr txBox="1"/>
          <p:nvPr/>
        </p:nvSpPr>
        <p:spPr>
          <a:xfrm>
            <a:off x="4931797" y="2991511"/>
            <a:ext cx="356508" cy="646331"/>
          </a:xfrm>
          <a:prstGeom prst="rect">
            <a:avLst/>
          </a:prstGeom>
          <a:noFill/>
        </p:spPr>
        <p:txBody>
          <a:bodyPr wrap="square" rtlCol="0">
            <a:spAutoFit/>
          </a:bodyPr>
          <a:lstStyle/>
          <a:p>
            <a:r>
              <a:rPr lang="vi-VN" sz="3600">
                <a:latin typeface="Ganh Regular" panose="02000000000000000000" pitchFamily="50" charset="0"/>
              </a:rPr>
              <a:t>,</a:t>
            </a:r>
            <a:endParaRPr lang="en-US" sz="3600">
              <a:latin typeface="Ganh Regular" panose="02000000000000000000" pitchFamily="50" charset="0"/>
            </a:endParaRPr>
          </a:p>
        </p:txBody>
      </p:sp>
      <p:sp>
        <p:nvSpPr>
          <p:cNvPr id="84" name="TextBox 83">
            <a:extLst>
              <a:ext uri="{FF2B5EF4-FFF2-40B4-BE49-F238E27FC236}">
                <a16:creationId xmlns:a16="http://schemas.microsoft.com/office/drawing/2014/main" id="{D5F2AF28-37A7-4614-98B7-B9688CC431CE}"/>
              </a:ext>
            </a:extLst>
          </p:cNvPr>
          <p:cNvSpPr txBox="1"/>
          <p:nvPr/>
        </p:nvSpPr>
        <p:spPr>
          <a:xfrm>
            <a:off x="4216159" y="2991511"/>
            <a:ext cx="356508" cy="646331"/>
          </a:xfrm>
          <a:prstGeom prst="rect">
            <a:avLst/>
          </a:prstGeom>
          <a:noFill/>
        </p:spPr>
        <p:txBody>
          <a:bodyPr wrap="square" rtlCol="0">
            <a:spAutoFit/>
          </a:bodyPr>
          <a:lstStyle/>
          <a:p>
            <a:r>
              <a:rPr lang="vi-VN" sz="3600">
                <a:latin typeface="Ganh Regular" panose="02000000000000000000" pitchFamily="50" charset="0"/>
              </a:rPr>
              <a:t>2</a:t>
            </a:r>
            <a:endParaRPr lang="en-US" sz="3600">
              <a:latin typeface="Ganh Regular" panose="02000000000000000000" pitchFamily="50" charset="0"/>
            </a:endParaRPr>
          </a:p>
        </p:txBody>
      </p:sp>
      <p:grpSp>
        <p:nvGrpSpPr>
          <p:cNvPr id="85" name="Group 84">
            <a:extLst>
              <a:ext uri="{FF2B5EF4-FFF2-40B4-BE49-F238E27FC236}">
                <a16:creationId xmlns:a16="http://schemas.microsoft.com/office/drawing/2014/main" id="{0E7E7536-B408-47B4-9BA1-84C16989F030}"/>
              </a:ext>
            </a:extLst>
          </p:cNvPr>
          <p:cNvGrpSpPr/>
          <p:nvPr/>
        </p:nvGrpSpPr>
        <p:grpSpPr>
          <a:xfrm>
            <a:off x="3903620" y="2419349"/>
            <a:ext cx="1470071" cy="1586866"/>
            <a:chOff x="788945" y="2905124"/>
            <a:chExt cx="1470071" cy="1586866"/>
          </a:xfrm>
        </p:grpSpPr>
        <p:sp>
          <p:nvSpPr>
            <p:cNvPr id="86" name="TextBox 85">
              <a:extLst>
                <a:ext uri="{FF2B5EF4-FFF2-40B4-BE49-F238E27FC236}">
                  <a16:creationId xmlns:a16="http://schemas.microsoft.com/office/drawing/2014/main" id="{48FB36FE-815D-49BB-969F-706C00CCFA08}"/>
                </a:ext>
              </a:extLst>
            </p:cNvPr>
            <p:cNvSpPr txBox="1"/>
            <p:nvPr/>
          </p:nvSpPr>
          <p:spPr>
            <a:xfrm>
              <a:off x="788945" y="2905124"/>
              <a:ext cx="872734" cy="646331"/>
            </a:xfrm>
            <a:prstGeom prst="rect">
              <a:avLst/>
            </a:prstGeom>
            <a:noFill/>
          </p:spPr>
          <p:txBody>
            <a:bodyPr wrap="square" rtlCol="0">
              <a:spAutoFit/>
            </a:bodyPr>
            <a:lstStyle/>
            <a:p>
              <a:r>
                <a:rPr lang="vi-VN" sz="3600">
                  <a:latin typeface="Ganh Regular" panose="02000000000000000000" pitchFamily="50" charset="0"/>
                </a:rPr>
                <a:t>3,2</a:t>
              </a:r>
              <a:endParaRPr lang="en-US" sz="3600">
                <a:latin typeface="Ganh Regular" panose="02000000000000000000" pitchFamily="50" charset="0"/>
              </a:endParaRPr>
            </a:p>
          </p:txBody>
        </p:sp>
        <p:sp>
          <p:nvSpPr>
            <p:cNvPr id="87" name="TextBox 86">
              <a:extLst>
                <a:ext uri="{FF2B5EF4-FFF2-40B4-BE49-F238E27FC236}">
                  <a16:creationId xmlns:a16="http://schemas.microsoft.com/office/drawing/2014/main" id="{1DE35420-CF43-46DA-A256-25D1BA664E05}"/>
                </a:ext>
              </a:extLst>
            </p:cNvPr>
            <p:cNvSpPr txBox="1"/>
            <p:nvPr/>
          </p:nvSpPr>
          <p:spPr>
            <a:xfrm>
              <a:off x="1629524" y="2905124"/>
              <a:ext cx="356508" cy="646331"/>
            </a:xfrm>
            <a:prstGeom prst="rect">
              <a:avLst/>
            </a:prstGeom>
            <a:noFill/>
          </p:spPr>
          <p:txBody>
            <a:bodyPr wrap="square" rtlCol="0">
              <a:spAutoFit/>
            </a:bodyPr>
            <a:lstStyle/>
            <a:p>
              <a:r>
                <a:rPr lang="vi-VN" sz="3600">
                  <a:latin typeface="Ganh Regular" panose="02000000000000000000" pitchFamily="50" charset="0"/>
                </a:rPr>
                <a:t>8</a:t>
              </a:r>
              <a:endParaRPr lang="en-US" sz="3600">
                <a:latin typeface="Ganh Regular" panose="02000000000000000000" pitchFamily="50" charset="0"/>
              </a:endParaRPr>
            </a:p>
          </p:txBody>
        </p:sp>
        <p:cxnSp>
          <p:nvCxnSpPr>
            <p:cNvPr id="88" name="Straight Connector 87">
              <a:extLst>
                <a:ext uri="{FF2B5EF4-FFF2-40B4-BE49-F238E27FC236}">
                  <a16:creationId xmlns:a16="http://schemas.microsoft.com/office/drawing/2014/main" id="{2B49C1CB-EA78-4CEA-AA80-2D57765FAA50}"/>
                </a:ext>
              </a:extLst>
            </p:cNvPr>
            <p:cNvCxnSpPr/>
            <p:nvPr/>
          </p:nvCxnSpPr>
          <p:spPr>
            <a:xfrm>
              <a:off x="1595098" y="3028950"/>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72E2BDBF-7F9C-409F-8C83-D6688A5E3050}"/>
                </a:ext>
              </a:extLst>
            </p:cNvPr>
            <p:cNvCxnSpPr/>
            <p:nvPr/>
          </p:nvCxnSpPr>
          <p:spPr>
            <a:xfrm>
              <a:off x="1595098" y="3429000"/>
              <a:ext cx="663918"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90" name="TextBox 89">
            <a:extLst>
              <a:ext uri="{FF2B5EF4-FFF2-40B4-BE49-F238E27FC236}">
                <a16:creationId xmlns:a16="http://schemas.microsoft.com/office/drawing/2014/main" id="{C797176A-B17B-4095-91E6-989B8DF1158A}"/>
              </a:ext>
            </a:extLst>
          </p:cNvPr>
          <p:cNvSpPr txBox="1"/>
          <p:nvPr/>
        </p:nvSpPr>
        <p:spPr>
          <a:xfrm>
            <a:off x="3892484" y="2991511"/>
            <a:ext cx="356508" cy="646331"/>
          </a:xfrm>
          <a:prstGeom prst="rect">
            <a:avLst/>
          </a:prstGeom>
          <a:noFill/>
        </p:spPr>
        <p:txBody>
          <a:bodyPr wrap="square" rtlCol="0">
            <a:spAutoFit/>
          </a:bodyPr>
          <a:lstStyle/>
          <a:p>
            <a:r>
              <a:rPr lang="vi-VN" sz="3600">
                <a:latin typeface="Ganh Regular" panose="02000000000000000000" pitchFamily="50" charset="0"/>
              </a:rPr>
              <a:t>3</a:t>
            </a:r>
            <a:endParaRPr lang="en-US" sz="3600">
              <a:latin typeface="Ganh Regular" panose="02000000000000000000" pitchFamily="50" charset="0"/>
            </a:endParaRPr>
          </a:p>
        </p:txBody>
      </p:sp>
      <p:sp>
        <p:nvSpPr>
          <p:cNvPr id="91" name="TextBox 90">
            <a:extLst>
              <a:ext uri="{FF2B5EF4-FFF2-40B4-BE49-F238E27FC236}">
                <a16:creationId xmlns:a16="http://schemas.microsoft.com/office/drawing/2014/main" id="{6D6F0254-4E38-4983-B7CB-5C62090E1199}"/>
              </a:ext>
            </a:extLst>
          </p:cNvPr>
          <p:cNvSpPr txBox="1"/>
          <p:nvPr/>
        </p:nvSpPr>
        <p:spPr>
          <a:xfrm>
            <a:off x="5028247" y="2991511"/>
            <a:ext cx="356508" cy="646331"/>
          </a:xfrm>
          <a:prstGeom prst="rect">
            <a:avLst/>
          </a:prstGeom>
          <a:noFill/>
        </p:spPr>
        <p:txBody>
          <a:bodyPr wrap="square" rtlCol="0">
            <a:spAutoFit/>
          </a:bodyPr>
          <a:lstStyle/>
          <a:p>
            <a:r>
              <a:rPr lang="vi-VN" sz="3600">
                <a:latin typeface="Ganh Regular" panose="02000000000000000000" pitchFamily="50" charset="0"/>
              </a:rPr>
              <a:t>4</a:t>
            </a:r>
            <a:endParaRPr lang="en-US" sz="3600">
              <a:latin typeface="Ganh Regular" panose="02000000000000000000" pitchFamily="50" charset="0"/>
            </a:endParaRPr>
          </a:p>
        </p:txBody>
      </p:sp>
      <p:sp>
        <p:nvSpPr>
          <p:cNvPr id="92" name="TextBox 91">
            <a:extLst>
              <a:ext uri="{FF2B5EF4-FFF2-40B4-BE49-F238E27FC236}">
                <a16:creationId xmlns:a16="http://schemas.microsoft.com/office/drawing/2014/main" id="{30D3DABE-F432-4B81-99DE-450AD3F77E50}"/>
              </a:ext>
            </a:extLst>
          </p:cNvPr>
          <p:cNvSpPr txBox="1"/>
          <p:nvPr/>
        </p:nvSpPr>
        <p:spPr>
          <a:xfrm>
            <a:off x="4203677" y="3455210"/>
            <a:ext cx="356508" cy="646331"/>
          </a:xfrm>
          <a:prstGeom prst="rect">
            <a:avLst/>
          </a:prstGeom>
          <a:noFill/>
        </p:spPr>
        <p:txBody>
          <a:bodyPr wrap="square" rtlCol="0">
            <a:spAutoFit/>
          </a:bodyPr>
          <a:lstStyle/>
          <a:p>
            <a:r>
              <a:rPr lang="vi-VN" sz="3600">
                <a:latin typeface="Ganh Regular" panose="02000000000000000000" pitchFamily="50" charset="0"/>
              </a:rPr>
              <a:t>0</a:t>
            </a:r>
            <a:endParaRPr lang="en-US" sz="3600">
              <a:latin typeface="Ganh Regular" panose="02000000000000000000" pitchFamily="50" charset="0"/>
            </a:endParaRPr>
          </a:p>
        </p:txBody>
      </p:sp>
      <p:sp>
        <p:nvSpPr>
          <p:cNvPr id="93" name="Oval 92">
            <a:extLst>
              <a:ext uri="{FF2B5EF4-FFF2-40B4-BE49-F238E27FC236}">
                <a16:creationId xmlns:a16="http://schemas.microsoft.com/office/drawing/2014/main" id="{F2DFB4EC-583F-4E0D-80CF-67B9A930223F}"/>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2</a:t>
            </a:r>
            <a:endParaRPr lang="en-US" sz="4000" b="1">
              <a:latin typeface="Ganh Regular" panose="02000000000000000000" pitchFamily="50" charset="0"/>
            </a:endParaRPr>
          </a:p>
        </p:txBody>
      </p:sp>
    </p:spTree>
    <p:extLst>
      <p:ext uri="{BB962C8B-B14F-4D97-AF65-F5344CB8AC3E}">
        <p14:creationId xmlns:p14="http://schemas.microsoft.com/office/powerpoint/2010/main" val="3677848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61" grpId="0"/>
      <p:bldP spid="66" grpId="0"/>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08EEF-876A-4A47-95EB-3D27B0DFC943}"/>
              </a:ext>
            </a:extLst>
          </p:cNvPr>
          <p:cNvPicPr>
            <a:picLocks noChangeAspect="1"/>
          </p:cNvPicPr>
          <p:nvPr/>
        </p:nvPicPr>
        <p:blipFill rotWithShape="1">
          <a:blip r:embed="rId2">
            <a:extLst>
              <a:ext uri="{28A0092B-C50C-407E-A947-70E740481C1C}">
                <a14:useLocalDpi xmlns:a14="http://schemas.microsoft.com/office/drawing/2010/main" val="0"/>
              </a:ext>
            </a:extLst>
          </a:blip>
          <a:srcRect l="54264" t="13861" r="8690" b="9184"/>
          <a:stretch/>
        </p:blipFill>
        <p:spPr>
          <a:xfrm>
            <a:off x="1" y="2890898"/>
            <a:ext cx="3962400" cy="2596534"/>
          </a:xfrm>
          <a:prstGeom prst="rect">
            <a:avLst/>
          </a:prstGeom>
        </p:spPr>
      </p:pic>
      <p:sp>
        <p:nvSpPr>
          <p:cNvPr id="4" name="Oval 3">
            <a:extLst>
              <a:ext uri="{FF2B5EF4-FFF2-40B4-BE49-F238E27FC236}">
                <a16:creationId xmlns:a16="http://schemas.microsoft.com/office/drawing/2014/main" id="{B93DF943-9A5D-4238-8C32-9DEE1CF5CA04}"/>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3</a:t>
            </a:r>
            <a:endParaRPr lang="en-US" sz="4000" b="1">
              <a:latin typeface="Ganh Regular" panose="02000000000000000000" pitchFamily="50" charset="0"/>
            </a:endParaRPr>
          </a:p>
        </p:txBody>
      </p:sp>
      <p:sp>
        <p:nvSpPr>
          <p:cNvPr id="2" name="TextBox 1">
            <a:extLst>
              <a:ext uri="{FF2B5EF4-FFF2-40B4-BE49-F238E27FC236}">
                <a16:creationId xmlns:a16="http://schemas.microsoft.com/office/drawing/2014/main" id="{BCC1BA52-768F-4C15-B918-F701F1602D45}"/>
              </a:ext>
            </a:extLst>
          </p:cNvPr>
          <p:cNvSpPr txBox="1"/>
          <p:nvPr/>
        </p:nvSpPr>
        <p:spPr>
          <a:xfrm>
            <a:off x="1743075" y="28575"/>
            <a:ext cx="10363199" cy="2862322"/>
          </a:xfrm>
          <a:prstGeom prst="rect">
            <a:avLst/>
          </a:prstGeom>
          <a:noFill/>
        </p:spPr>
        <p:txBody>
          <a:bodyPr wrap="square" rtlCol="0">
            <a:spAutoFit/>
          </a:bodyPr>
          <a:lstStyle/>
          <a:p>
            <a:pPr algn="just"/>
            <a:r>
              <a:rPr lang="vi-VN" sz="3600">
                <a:latin typeface="Ganh Regular" panose="02000000000000000000" pitchFamily="50" charset="0"/>
              </a:rPr>
              <a:t>Khối Năm của một trường tiểu học có 150 học sinh, trong đó có 30 em là tình nguyện viên đội bảo vệ môi trường. Hỏi khối Năm của trường tiểu học đó có bao nhiêu phần trăm học sinh là tình nguyện viên đội bảo vệ môi trường?</a:t>
            </a:r>
            <a:endParaRPr lang="en-US" sz="3600">
              <a:latin typeface="Ganh Regular" panose="02000000000000000000" pitchFamily="50" charset="0"/>
            </a:endParaRPr>
          </a:p>
        </p:txBody>
      </p:sp>
      <p:sp>
        <p:nvSpPr>
          <p:cNvPr id="6" name="TextBox 5">
            <a:extLst>
              <a:ext uri="{FF2B5EF4-FFF2-40B4-BE49-F238E27FC236}">
                <a16:creationId xmlns:a16="http://schemas.microsoft.com/office/drawing/2014/main" id="{353FB7AA-96DA-4C78-ABD1-2C2CFD28AF44}"/>
              </a:ext>
            </a:extLst>
          </p:cNvPr>
          <p:cNvSpPr txBox="1"/>
          <p:nvPr/>
        </p:nvSpPr>
        <p:spPr>
          <a:xfrm>
            <a:off x="3876675" y="2812942"/>
            <a:ext cx="8315325" cy="2862322"/>
          </a:xfrm>
          <a:prstGeom prst="rect">
            <a:avLst/>
          </a:prstGeom>
          <a:noFill/>
        </p:spPr>
        <p:txBody>
          <a:bodyPr wrap="square">
            <a:spAutoFit/>
          </a:bodyPr>
          <a:lstStyle/>
          <a:p>
            <a:pPr algn="ctr"/>
            <a:r>
              <a:rPr lang="vi-VN" sz="3600">
                <a:latin typeface="Ganh Regular" panose="02000000000000000000" pitchFamily="50" charset="0"/>
              </a:rPr>
              <a:t>Giải</a:t>
            </a:r>
          </a:p>
          <a:p>
            <a:pPr algn="ctr"/>
            <a:r>
              <a:rPr lang="vi-VN" sz="3600">
                <a:latin typeface="Ganh Regular" panose="02000000000000000000" pitchFamily="50" charset="0"/>
              </a:rPr>
              <a:t>Tỉ số phần trăm học sinh là tình nguyện viên đội bảo vệ môi trường là:</a:t>
            </a:r>
          </a:p>
          <a:p>
            <a:pPr algn="ctr"/>
            <a:r>
              <a:rPr lang="vi-VN" sz="3600">
                <a:latin typeface="Ganh Regular" panose="02000000000000000000" pitchFamily="50" charset="0"/>
              </a:rPr>
              <a:t>30 : 150 = 0,2 = 20%</a:t>
            </a:r>
          </a:p>
          <a:p>
            <a:pPr algn="ctr"/>
            <a:r>
              <a:rPr lang="vi-VN" sz="3600">
                <a:latin typeface="Ganh Regular" panose="02000000000000000000" pitchFamily="50" charset="0"/>
              </a:rPr>
              <a:t>Đáp số: 20%</a:t>
            </a:r>
            <a:endParaRPr lang="en-US" sz="3600"/>
          </a:p>
        </p:txBody>
      </p:sp>
    </p:spTree>
    <p:extLst>
      <p:ext uri="{BB962C8B-B14F-4D97-AF65-F5344CB8AC3E}">
        <p14:creationId xmlns:p14="http://schemas.microsoft.com/office/powerpoint/2010/main" val="3517428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93DF943-9A5D-4238-8C32-9DEE1CF5CA04}"/>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4</a:t>
            </a:r>
            <a:endParaRPr lang="en-US" sz="4000" b="1">
              <a:latin typeface="Ganh Regular" panose="02000000000000000000" pitchFamily="50" charset="0"/>
            </a:endParaRPr>
          </a:p>
        </p:txBody>
      </p:sp>
      <p:sp>
        <p:nvSpPr>
          <p:cNvPr id="6" name="TextBox 5">
            <a:extLst>
              <a:ext uri="{FF2B5EF4-FFF2-40B4-BE49-F238E27FC236}">
                <a16:creationId xmlns:a16="http://schemas.microsoft.com/office/drawing/2014/main" id="{353FB7AA-96DA-4C78-ABD1-2C2CFD28AF44}"/>
              </a:ext>
            </a:extLst>
          </p:cNvPr>
          <p:cNvSpPr txBox="1"/>
          <p:nvPr/>
        </p:nvSpPr>
        <p:spPr>
          <a:xfrm>
            <a:off x="1938337" y="3660667"/>
            <a:ext cx="8315325" cy="2308324"/>
          </a:xfrm>
          <a:prstGeom prst="rect">
            <a:avLst/>
          </a:prstGeom>
          <a:noFill/>
        </p:spPr>
        <p:txBody>
          <a:bodyPr wrap="square">
            <a:spAutoFit/>
          </a:bodyPr>
          <a:lstStyle/>
          <a:p>
            <a:pPr algn="ctr"/>
            <a:r>
              <a:rPr lang="vi-VN" sz="3600">
                <a:latin typeface="Ganh Regular" panose="02000000000000000000" pitchFamily="50" charset="0"/>
              </a:rPr>
              <a:t>Giải</a:t>
            </a:r>
          </a:p>
          <a:p>
            <a:pPr algn="ctr"/>
            <a:r>
              <a:rPr lang="vi-VN" sz="3600">
                <a:latin typeface="Ganh Regular" panose="02000000000000000000" pitchFamily="50" charset="0"/>
              </a:rPr>
              <a:t>Diện tích rừng bị phá hủy là:</a:t>
            </a:r>
          </a:p>
          <a:p>
            <a:pPr algn="ctr"/>
            <a:r>
              <a:rPr lang="vi-VN" sz="3600">
                <a:latin typeface="Ganh Regular" panose="02000000000000000000" pitchFamily="50" charset="0"/>
              </a:rPr>
              <a:t>14,5 x 34% = 4,93 (triệu km</a:t>
            </a:r>
            <a:r>
              <a:rPr lang="vi-VN" sz="3600" baseline="30000">
                <a:latin typeface="Ganh Regular" panose="02000000000000000000" pitchFamily="50" charset="0"/>
              </a:rPr>
              <a:t>2</a:t>
            </a:r>
            <a:r>
              <a:rPr lang="vi-VN" sz="3600">
                <a:latin typeface="Ganh Regular" panose="02000000000000000000" pitchFamily="50" charset="0"/>
              </a:rPr>
              <a:t>)</a:t>
            </a:r>
          </a:p>
          <a:p>
            <a:pPr algn="ctr"/>
            <a:r>
              <a:rPr lang="vi-VN" sz="3600">
                <a:latin typeface="Ganh Regular" panose="02000000000000000000" pitchFamily="50" charset="0"/>
              </a:rPr>
              <a:t>Đáp số: 4,93 triệu km</a:t>
            </a:r>
            <a:r>
              <a:rPr lang="vi-VN" sz="3600" baseline="30000">
                <a:latin typeface="Ganh Regular" panose="02000000000000000000" pitchFamily="50" charset="0"/>
              </a:rPr>
              <a:t>2</a:t>
            </a:r>
            <a:endParaRPr lang="vi-VN" sz="3600">
              <a:latin typeface="Ganh Regular" panose="02000000000000000000" pitchFamily="50" charset="0"/>
            </a:endParaRPr>
          </a:p>
        </p:txBody>
      </p:sp>
      <p:pic>
        <p:nvPicPr>
          <p:cNvPr id="7" name="Picture 6">
            <a:extLst>
              <a:ext uri="{FF2B5EF4-FFF2-40B4-BE49-F238E27FC236}">
                <a16:creationId xmlns:a16="http://schemas.microsoft.com/office/drawing/2014/main" id="{04302027-AC47-4CA6-89E2-6E20EED865BE}"/>
              </a:ext>
            </a:extLst>
          </p:cNvPr>
          <p:cNvPicPr>
            <a:picLocks noChangeAspect="1"/>
          </p:cNvPicPr>
          <p:nvPr/>
        </p:nvPicPr>
        <p:blipFill rotWithShape="1">
          <a:blip r:embed="rId2">
            <a:extLst>
              <a:ext uri="{28A0092B-C50C-407E-A947-70E740481C1C}">
                <a14:useLocalDpi xmlns:a14="http://schemas.microsoft.com/office/drawing/2010/main" val="0"/>
              </a:ext>
            </a:extLst>
          </a:blip>
          <a:srcRect l="13542" t="17504" r="6963" b="14255"/>
          <a:stretch/>
        </p:blipFill>
        <p:spPr>
          <a:xfrm>
            <a:off x="1676399" y="148133"/>
            <a:ext cx="10498656" cy="2280742"/>
          </a:xfrm>
          <a:prstGeom prst="rect">
            <a:avLst/>
          </a:prstGeom>
        </p:spPr>
      </p:pic>
    </p:spTree>
    <p:extLst>
      <p:ext uri="{BB962C8B-B14F-4D97-AF65-F5344CB8AC3E}">
        <p14:creationId xmlns:p14="http://schemas.microsoft.com/office/powerpoint/2010/main" val="3666330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2339992"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4261974"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6183956"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8105938"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10027921" y="194201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418010"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2339992"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4261974"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6183956"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8105938"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0027921" y="4142305"/>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3335426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2339992"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4261974"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6183956"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8105938"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418010"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2339992"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4261974"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6183956"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0027921"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2486422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2339992"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4261974"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6183956"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8105938"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418010"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2339992"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4261974"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6183956"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513413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4517135" y="147539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4261974"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6183956"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8105938"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418010"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2339992"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4261974"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5947954"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200569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4517135" y="147539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8616260" y="145139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6183956"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8105938"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418010"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10141130" y="146370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4261974"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5947954"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362279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4517135" y="147539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8616260" y="145139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418010"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1754778"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10141130" y="146370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5947954"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18" name="Oval 17">
            <a:extLst>
              <a:ext uri="{FF2B5EF4-FFF2-40B4-BE49-F238E27FC236}">
                <a16:creationId xmlns:a16="http://schemas.microsoft.com/office/drawing/2014/main" id="{4F1813BA-35BB-4AED-9AE8-217227745571}"/>
              </a:ext>
            </a:extLst>
          </p:cNvPr>
          <p:cNvSpPr/>
          <p:nvPr/>
        </p:nvSpPr>
        <p:spPr>
          <a:xfrm>
            <a:off x="8105938"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9" name="Oval 18">
            <a:extLst>
              <a:ext uri="{FF2B5EF4-FFF2-40B4-BE49-F238E27FC236}">
                <a16:creationId xmlns:a16="http://schemas.microsoft.com/office/drawing/2014/main" id="{FCC0DF41-0FE1-489A-9343-A2A2799359EA}"/>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20" name="Oval 19">
            <a:extLst>
              <a:ext uri="{FF2B5EF4-FFF2-40B4-BE49-F238E27FC236}">
                <a16:creationId xmlns:a16="http://schemas.microsoft.com/office/drawing/2014/main" id="{E4566362-A61D-4235-A049-8D8B22E3C65C}"/>
              </a:ext>
            </a:extLst>
          </p:cNvPr>
          <p:cNvSpPr/>
          <p:nvPr/>
        </p:nvSpPr>
        <p:spPr>
          <a:xfrm>
            <a:off x="4261974"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21" name="Oval 20">
            <a:extLst>
              <a:ext uri="{FF2B5EF4-FFF2-40B4-BE49-F238E27FC236}">
                <a16:creationId xmlns:a16="http://schemas.microsoft.com/office/drawing/2014/main" id="{4903CFD2-53B4-477D-BA74-6C7AF609C218}"/>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149913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4517135" y="147539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8616260" y="145139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418010"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4517135"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1754778"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10141130" y="146370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5947954"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5947954"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18" name="Oval 17">
            <a:extLst>
              <a:ext uri="{FF2B5EF4-FFF2-40B4-BE49-F238E27FC236}">
                <a16:creationId xmlns:a16="http://schemas.microsoft.com/office/drawing/2014/main" id="{8EBA9BF2-1B4D-4550-997D-74A4CC0453E0}"/>
              </a:ext>
            </a:extLst>
          </p:cNvPr>
          <p:cNvSpPr/>
          <p:nvPr/>
        </p:nvSpPr>
        <p:spPr>
          <a:xfrm>
            <a:off x="10027921"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9" name="Oval 18">
            <a:extLst>
              <a:ext uri="{FF2B5EF4-FFF2-40B4-BE49-F238E27FC236}">
                <a16:creationId xmlns:a16="http://schemas.microsoft.com/office/drawing/2014/main" id="{D8B5E26E-A660-4E9A-BEE3-85C082C9AC78}"/>
              </a:ext>
            </a:extLst>
          </p:cNvPr>
          <p:cNvSpPr/>
          <p:nvPr/>
        </p:nvSpPr>
        <p:spPr>
          <a:xfrm>
            <a:off x="8105938" y="5814362"/>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2729773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E6D3"/>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300F8-34E2-4ED2-9B54-219FDD4A2AFF}"/>
              </a:ext>
            </a:extLst>
          </p:cNvPr>
          <p:cNvSpPr txBox="1"/>
          <p:nvPr/>
        </p:nvSpPr>
        <p:spPr>
          <a:xfrm>
            <a:off x="1976845" y="148043"/>
            <a:ext cx="9771019" cy="1200329"/>
          </a:xfrm>
          <a:prstGeom prst="rect">
            <a:avLst/>
          </a:prstGeom>
          <a:noFill/>
        </p:spPr>
        <p:txBody>
          <a:bodyPr wrap="square" rtlCol="0">
            <a:spAutoFit/>
          </a:bodyPr>
          <a:lstStyle/>
          <a:p>
            <a:r>
              <a:rPr lang="vi-VN" sz="3600">
                <a:latin typeface="Ganh Regular" panose="02000000000000000000" pitchFamily="50" charset="0"/>
              </a:rPr>
              <a:t>a) Ghép thẻ ghi số thập phân với thẻ ghi tỉ số phần trăm có cùng giá trị:</a:t>
            </a:r>
            <a:endParaRPr lang="en-US" sz="3600">
              <a:latin typeface="Ganh Regular" panose="02000000000000000000" pitchFamily="50" charset="0"/>
            </a:endParaRPr>
          </a:p>
        </p:txBody>
      </p:sp>
      <p:sp>
        <p:nvSpPr>
          <p:cNvPr id="3" name="Oval 2">
            <a:extLst>
              <a:ext uri="{FF2B5EF4-FFF2-40B4-BE49-F238E27FC236}">
                <a16:creationId xmlns:a16="http://schemas.microsoft.com/office/drawing/2014/main" id="{E70F6557-CF83-418A-8FC4-1C810E383D2C}"/>
              </a:ext>
            </a:extLst>
          </p:cNvPr>
          <p:cNvSpPr/>
          <p:nvPr/>
        </p:nvSpPr>
        <p:spPr>
          <a:xfrm>
            <a:off x="653142" y="304071"/>
            <a:ext cx="888275" cy="888275"/>
          </a:xfrm>
          <a:prstGeom prst="ellipse">
            <a:avLst/>
          </a:prstGeom>
          <a:solidFill>
            <a:srgbClr val="00B0F0"/>
          </a:solidFill>
          <a:ln w="117475" cmpd="thinThick">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Ganh Regular" panose="02000000000000000000" pitchFamily="50" charset="0"/>
              </a:rPr>
              <a:t>1</a:t>
            </a:r>
            <a:endParaRPr lang="en-US" sz="4000" b="1">
              <a:latin typeface="Ganh Regular" panose="02000000000000000000" pitchFamily="50" charset="0"/>
            </a:endParaRPr>
          </a:p>
        </p:txBody>
      </p:sp>
      <p:sp>
        <p:nvSpPr>
          <p:cNvPr id="4" name="Oval 3">
            <a:extLst>
              <a:ext uri="{FF2B5EF4-FFF2-40B4-BE49-F238E27FC236}">
                <a16:creationId xmlns:a16="http://schemas.microsoft.com/office/drawing/2014/main" id="{BC6D2C4B-32EE-4862-85C5-10F05A3D13E7}"/>
              </a:ext>
            </a:extLst>
          </p:cNvPr>
          <p:cNvSpPr/>
          <p:nvPr/>
        </p:nvSpPr>
        <p:spPr>
          <a:xfrm>
            <a:off x="418010" y="1475380"/>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
        <p:nvSpPr>
          <p:cNvPr id="7" name="Oval 6">
            <a:extLst>
              <a:ext uri="{FF2B5EF4-FFF2-40B4-BE49-F238E27FC236}">
                <a16:creationId xmlns:a16="http://schemas.microsoft.com/office/drawing/2014/main" id="{5B9B4786-49B8-4EAB-8442-8EE0CF9FECEF}"/>
              </a:ext>
            </a:extLst>
          </p:cNvPr>
          <p:cNvSpPr/>
          <p:nvPr/>
        </p:nvSpPr>
        <p:spPr>
          <a:xfrm>
            <a:off x="4517135" y="1475391"/>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8" name="Oval 7">
            <a:extLst>
              <a:ext uri="{FF2B5EF4-FFF2-40B4-BE49-F238E27FC236}">
                <a16:creationId xmlns:a16="http://schemas.microsoft.com/office/drawing/2014/main" id="{DD0AB805-81F7-47E3-9425-E1BA4617A47A}"/>
              </a:ext>
            </a:extLst>
          </p:cNvPr>
          <p:cNvSpPr/>
          <p:nvPr/>
        </p:nvSpPr>
        <p:spPr>
          <a:xfrm>
            <a:off x="8616260" y="145139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0,09</a:t>
            </a:r>
            <a:endParaRPr lang="en-US" sz="3600">
              <a:solidFill>
                <a:schemeClr val="tx1"/>
              </a:solidFill>
              <a:latin typeface="Ganh Regular" panose="02000000000000000000" pitchFamily="50" charset="0"/>
            </a:endParaRPr>
          </a:p>
        </p:txBody>
      </p:sp>
      <p:sp>
        <p:nvSpPr>
          <p:cNvPr id="9" name="Oval 8">
            <a:extLst>
              <a:ext uri="{FF2B5EF4-FFF2-40B4-BE49-F238E27FC236}">
                <a16:creationId xmlns:a16="http://schemas.microsoft.com/office/drawing/2014/main" id="{1712E31B-5FED-4A39-870B-EA9DF2E3A7E3}"/>
              </a:ext>
            </a:extLst>
          </p:cNvPr>
          <p:cNvSpPr/>
          <p:nvPr/>
        </p:nvSpPr>
        <p:spPr>
          <a:xfrm>
            <a:off x="418010"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a:t>
            </a:r>
            <a:endParaRPr lang="en-US" sz="3600">
              <a:solidFill>
                <a:schemeClr val="tx1"/>
              </a:solidFill>
              <a:latin typeface="Ganh Regular" panose="02000000000000000000" pitchFamily="50" charset="0"/>
            </a:endParaRPr>
          </a:p>
        </p:txBody>
      </p:sp>
      <p:sp>
        <p:nvSpPr>
          <p:cNvPr id="10" name="Oval 9">
            <a:extLst>
              <a:ext uri="{FF2B5EF4-FFF2-40B4-BE49-F238E27FC236}">
                <a16:creationId xmlns:a16="http://schemas.microsoft.com/office/drawing/2014/main" id="{6248D2B6-56EE-4C65-8806-F7945046F9D3}"/>
              </a:ext>
            </a:extLst>
          </p:cNvPr>
          <p:cNvSpPr/>
          <p:nvPr/>
        </p:nvSpPr>
        <p:spPr>
          <a:xfrm>
            <a:off x="4517135"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0,13</a:t>
            </a:r>
            <a:endParaRPr lang="en-US" sz="3600">
              <a:solidFill>
                <a:schemeClr val="tx1"/>
              </a:solidFill>
              <a:latin typeface="Ganh Regular" panose="02000000000000000000" pitchFamily="50" charset="0"/>
            </a:endParaRPr>
          </a:p>
        </p:txBody>
      </p:sp>
      <p:sp>
        <p:nvSpPr>
          <p:cNvPr id="11" name="Oval 10">
            <a:extLst>
              <a:ext uri="{FF2B5EF4-FFF2-40B4-BE49-F238E27FC236}">
                <a16:creationId xmlns:a16="http://schemas.microsoft.com/office/drawing/2014/main" id="{554DF3F4-8EE9-4A88-881A-36D508F674F4}"/>
              </a:ext>
            </a:extLst>
          </p:cNvPr>
          <p:cNvSpPr/>
          <p:nvPr/>
        </p:nvSpPr>
        <p:spPr>
          <a:xfrm>
            <a:off x="8616260" y="3614068"/>
            <a:ext cx="1828800" cy="1005840"/>
          </a:xfrm>
          <a:prstGeom prst="ellipse">
            <a:avLst/>
          </a:prstGeom>
          <a:solidFill>
            <a:srgbClr val="FFE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0,009</a:t>
            </a:r>
            <a:endParaRPr lang="en-US" sz="3600">
              <a:solidFill>
                <a:schemeClr val="tx1"/>
              </a:solidFill>
              <a:latin typeface="Ganh Regular" panose="02000000000000000000" pitchFamily="50" charset="0"/>
            </a:endParaRPr>
          </a:p>
        </p:txBody>
      </p:sp>
      <p:sp>
        <p:nvSpPr>
          <p:cNvPr id="12" name="Oval 11">
            <a:extLst>
              <a:ext uri="{FF2B5EF4-FFF2-40B4-BE49-F238E27FC236}">
                <a16:creationId xmlns:a16="http://schemas.microsoft.com/office/drawing/2014/main" id="{762F6A58-E768-44B1-B2B7-1BB291D8862A}"/>
              </a:ext>
            </a:extLst>
          </p:cNvPr>
          <p:cNvSpPr/>
          <p:nvPr/>
        </p:nvSpPr>
        <p:spPr>
          <a:xfrm>
            <a:off x="1754778"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150%</a:t>
            </a:r>
            <a:endParaRPr lang="en-US" sz="3600">
              <a:solidFill>
                <a:schemeClr val="tx1"/>
              </a:solidFill>
              <a:latin typeface="Ganh Regular" panose="02000000000000000000" pitchFamily="50" charset="0"/>
            </a:endParaRPr>
          </a:p>
        </p:txBody>
      </p:sp>
      <p:sp>
        <p:nvSpPr>
          <p:cNvPr id="13" name="Oval 12">
            <a:extLst>
              <a:ext uri="{FF2B5EF4-FFF2-40B4-BE49-F238E27FC236}">
                <a16:creationId xmlns:a16="http://schemas.microsoft.com/office/drawing/2014/main" id="{D956E1C2-7AA9-4014-B2EA-69048CA69A34}"/>
              </a:ext>
            </a:extLst>
          </p:cNvPr>
          <p:cNvSpPr/>
          <p:nvPr/>
        </p:nvSpPr>
        <p:spPr>
          <a:xfrm>
            <a:off x="10141130" y="146370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9%</a:t>
            </a:r>
            <a:endParaRPr lang="en-US" sz="3600">
              <a:solidFill>
                <a:schemeClr val="tx1"/>
              </a:solidFill>
              <a:latin typeface="Ganh Regular" panose="02000000000000000000" pitchFamily="50" charset="0"/>
            </a:endParaRPr>
          </a:p>
        </p:txBody>
      </p:sp>
      <p:sp>
        <p:nvSpPr>
          <p:cNvPr id="14" name="Oval 13">
            <a:extLst>
              <a:ext uri="{FF2B5EF4-FFF2-40B4-BE49-F238E27FC236}">
                <a16:creationId xmlns:a16="http://schemas.microsoft.com/office/drawing/2014/main" id="{B0357686-5187-434B-AE0B-D93A290DD090}"/>
              </a:ext>
            </a:extLst>
          </p:cNvPr>
          <p:cNvSpPr/>
          <p:nvPr/>
        </p:nvSpPr>
        <p:spPr>
          <a:xfrm>
            <a:off x="5947954"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13%</a:t>
            </a:r>
            <a:endParaRPr lang="en-US" sz="3600">
              <a:solidFill>
                <a:schemeClr val="tx1"/>
              </a:solidFill>
              <a:latin typeface="Ganh Regular" panose="02000000000000000000" pitchFamily="50" charset="0"/>
            </a:endParaRPr>
          </a:p>
        </p:txBody>
      </p:sp>
      <p:sp>
        <p:nvSpPr>
          <p:cNvPr id="15" name="Oval 14">
            <a:extLst>
              <a:ext uri="{FF2B5EF4-FFF2-40B4-BE49-F238E27FC236}">
                <a16:creationId xmlns:a16="http://schemas.microsoft.com/office/drawing/2014/main" id="{503DA7E2-89CF-4975-ABAD-41F9E48A5873}"/>
              </a:ext>
            </a:extLst>
          </p:cNvPr>
          <p:cNvSpPr/>
          <p:nvPr/>
        </p:nvSpPr>
        <p:spPr>
          <a:xfrm>
            <a:off x="5947954"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213%</a:t>
            </a:r>
            <a:endParaRPr lang="en-US" sz="3600">
              <a:solidFill>
                <a:schemeClr val="tx1"/>
              </a:solidFill>
              <a:latin typeface="Ganh Regular" panose="02000000000000000000" pitchFamily="50" charset="0"/>
            </a:endParaRPr>
          </a:p>
        </p:txBody>
      </p:sp>
      <p:sp>
        <p:nvSpPr>
          <p:cNvPr id="16" name="Oval 15">
            <a:extLst>
              <a:ext uri="{FF2B5EF4-FFF2-40B4-BE49-F238E27FC236}">
                <a16:creationId xmlns:a16="http://schemas.microsoft.com/office/drawing/2014/main" id="{81E468F1-25E8-4E6A-ABC8-F7E3BAD5D211}"/>
              </a:ext>
            </a:extLst>
          </p:cNvPr>
          <p:cNvSpPr/>
          <p:nvPr/>
        </p:nvSpPr>
        <p:spPr>
          <a:xfrm>
            <a:off x="10141130" y="3614068"/>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0,9%</a:t>
            </a:r>
            <a:endParaRPr lang="en-US" sz="3600">
              <a:solidFill>
                <a:schemeClr val="tx1"/>
              </a:solidFill>
              <a:latin typeface="Ganh Regular" panose="02000000000000000000" pitchFamily="50" charset="0"/>
            </a:endParaRPr>
          </a:p>
        </p:txBody>
      </p:sp>
      <p:sp>
        <p:nvSpPr>
          <p:cNvPr id="17" name="Oval 16">
            <a:extLst>
              <a:ext uri="{FF2B5EF4-FFF2-40B4-BE49-F238E27FC236}">
                <a16:creationId xmlns:a16="http://schemas.microsoft.com/office/drawing/2014/main" id="{3F41A32D-87B2-4C0F-A6ED-1527D6ED97B4}"/>
              </a:ext>
            </a:extLst>
          </p:cNvPr>
          <p:cNvSpPr/>
          <p:nvPr/>
        </p:nvSpPr>
        <p:spPr>
          <a:xfrm>
            <a:off x="1754778" y="1475380"/>
            <a:ext cx="1828800" cy="1005840"/>
          </a:xfrm>
          <a:prstGeom prst="ellipse">
            <a:avLst/>
          </a:prstGeom>
          <a:solidFill>
            <a:srgbClr val="D1C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latin typeface="Ganh Regular" panose="02000000000000000000" pitchFamily="50" charset="0"/>
              </a:rPr>
              <a:t>105%</a:t>
            </a:r>
            <a:endParaRPr lang="en-US" sz="3600">
              <a:solidFill>
                <a:schemeClr val="tx1"/>
              </a:solidFill>
              <a:latin typeface="Ganh Regular" panose="02000000000000000000" pitchFamily="50" charset="0"/>
            </a:endParaRPr>
          </a:p>
        </p:txBody>
      </p:sp>
    </p:spTree>
    <p:extLst>
      <p:ext uri="{BB962C8B-B14F-4D97-AF65-F5344CB8AC3E}">
        <p14:creationId xmlns:p14="http://schemas.microsoft.com/office/powerpoint/2010/main" val="1268133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870</Words>
  <Application>Microsoft Office PowerPoint</Application>
  <PresentationFormat>Widescreen</PresentationFormat>
  <Paragraphs>309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Ganh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Tân Phạm</dc:creator>
  <cp:lastModifiedBy>Tân Phạm</cp:lastModifiedBy>
  <cp:revision>22</cp:revision>
  <dcterms:created xsi:type="dcterms:W3CDTF">2024-12-22T02:43:18Z</dcterms:created>
  <dcterms:modified xsi:type="dcterms:W3CDTF">2024-12-22T05:29:43Z</dcterms:modified>
</cp:coreProperties>
</file>