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73" r:id="rId6"/>
    <p:sldId id="257" r:id="rId7"/>
    <p:sldId id="274" r:id="rId8"/>
    <p:sldId id="267" r:id="rId9"/>
    <p:sldId id="282" r:id="rId10"/>
    <p:sldId id="284" r:id="rId11"/>
    <p:sldId id="285" r:id="rId12"/>
    <p:sldId id="286" r:id="rId13"/>
    <p:sldId id="263" r:id="rId14"/>
    <p:sldId id="277" r:id="rId15"/>
    <p:sldId id="279" r:id="rId16"/>
    <p:sldId id="280"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UTM Avo" panose="02040603050506020204" pitchFamily="18" charset="0"/>
      <p:regular r:id="rId24"/>
      <p:bold r:id="rId25"/>
      <p:italic r:id="rId26"/>
      <p:boldItalic r:id="rId27"/>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4"/>
  </p:normalViewPr>
  <p:slideViewPr>
    <p:cSldViewPr snapToGrid="0">
      <p:cViewPr varScale="1">
        <p:scale>
          <a:sx n="70" d="100"/>
          <a:sy n="70" d="100"/>
        </p:scale>
        <p:origin x="9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2/21/2024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2/21/2024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2/21/2024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2/21/2024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2/1/388/123/"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7.jpg"/><Relationship Id="rId1" Type="http://schemas.openxmlformats.org/officeDocument/2006/relationships/slideLayout" Target="../slideLayouts/slideLayout23.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12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123/"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35</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Ôn tập cuối năm học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vi-VN" sz="5400" b="1" kern="0" dirty="0">
                <a:solidFill>
                  <a:srgbClr val="FF0000"/>
                </a:solidFill>
                <a:latin typeface="UTM Avo" panose="02040603050506020204" pitchFamily="18"/>
                <a:cs typeface="Arial" panose="020B0604020202020204" pitchFamily="34" charset="0"/>
              </a:rPr>
              <a:t>(Tiết 4)</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10;p8">
            <a:extLst>
              <a:ext uri="{FF2B5EF4-FFF2-40B4-BE49-F238E27FC236}">
                <a16:creationId xmlns:a16="http://schemas.microsoft.com/office/drawing/2014/main" id="{DFA262B9-6C6F-B00D-794D-C5E9CC1C2462}"/>
              </a:ext>
            </a:extLst>
          </p:cNvPr>
          <p:cNvSpPr/>
          <p:nvPr/>
        </p:nvSpPr>
        <p:spPr>
          <a:xfrm>
            <a:off x="6705918" y="1604264"/>
            <a:ext cx="4159291" cy="1117600"/>
          </a:xfrm>
          <a:prstGeom prst="cloud">
            <a:avLst/>
          </a:prstGeom>
          <a:solidFill>
            <a:schemeClr val="lt1"/>
          </a:solidFill>
          <a:ln w="952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400" b="1" dirty="0">
                <a:solidFill>
                  <a:sysClr val="windowText" lastClr="000000"/>
                </a:solidFill>
                <a:latin typeface="UTM Avo" panose="02040603050506020204" pitchFamily="18"/>
              </a:rPr>
              <a:t>? Trả lời câu hỏi</a:t>
            </a:r>
            <a:endParaRPr sz="2400" dirty="0">
              <a:solidFill>
                <a:sysClr val="windowText" lastClr="000000"/>
              </a:solidFill>
              <a:latin typeface="UTM Avo" panose="02040603050506020204" pitchFamily="18"/>
            </a:endParaRPr>
          </a:p>
        </p:txBody>
      </p:sp>
      <p:sp>
        <p:nvSpPr>
          <p:cNvPr id="6" name="Google Shape;211;p8">
            <a:extLst>
              <a:ext uri="{FF2B5EF4-FFF2-40B4-BE49-F238E27FC236}">
                <a16:creationId xmlns:a16="http://schemas.microsoft.com/office/drawing/2014/main" id="{72FB8099-598D-40D7-9B49-F9C3E0ECF088}"/>
              </a:ext>
            </a:extLst>
          </p:cNvPr>
          <p:cNvSpPr/>
          <p:nvPr/>
        </p:nvSpPr>
        <p:spPr>
          <a:xfrm>
            <a:off x="6731778" y="2976880"/>
            <a:ext cx="4399503" cy="2870200"/>
          </a:xfrm>
          <a:prstGeom prst="wedgeRoundRectCallout">
            <a:avLst>
              <a:gd name="adj1" fmla="val -20833"/>
              <a:gd name="adj2" fmla="val 48907"/>
              <a:gd name="adj3" fmla="val 0"/>
            </a:avLst>
          </a:prstGeom>
          <a:solidFill>
            <a:schemeClr val="lt1"/>
          </a:solidFill>
          <a:ln w="9525" cap="flat" cmpd="sng">
            <a:solidFill>
              <a:schemeClr val="accent2"/>
            </a:solidFill>
            <a:prstDash val="solid"/>
            <a:round/>
            <a:headEnd type="none" w="sm" len="sm"/>
            <a:tailEnd type="none" w="sm" len="sm"/>
          </a:ln>
        </p:spPr>
        <p:txBody>
          <a:bodyPr spcFirstLastPara="1" wrap="square" lIns="240000" tIns="30467" rIns="240000" bIns="30467" anchor="ctr" anchorCtr="0">
            <a:noAutofit/>
          </a:bodyPr>
          <a:lstStyle/>
          <a:p>
            <a:pPr algn="just">
              <a:lnSpc>
                <a:spcPct val="150000"/>
              </a:lnSpc>
            </a:pPr>
            <a:r>
              <a:rPr lang="vi-VN" sz="2400" dirty="0">
                <a:solidFill>
                  <a:schemeClr val="dk1"/>
                </a:solidFill>
                <a:latin typeface="UTM Avo" panose="02040603050506020204" pitchFamily="18"/>
              </a:rPr>
              <a:t>Các dấu ngoặc đơn trong đoạn văn trên được dùng để chú thích cho năm tương ứng.</a:t>
            </a:r>
            <a:endParaRPr sz="2400" dirty="0">
              <a:solidFill>
                <a:schemeClr val="dk1"/>
              </a:solidFill>
              <a:latin typeface="UTM Avo" panose="02040603050506020204" pitchFamily="18"/>
            </a:endParaRPr>
          </a:p>
        </p:txBody>
      </p:sp>
      <p:sp>
        <p:nvSpPr>
          <p:cNvPr id="7" name="Google Shape;212;p8">
            <a:extLst>
              <a:ext uri="{FF2B5EF4-FFF2-40B4-BE49-F238E27FC236}">
                <a16:creationId xmlns:a16="http://schemas.microsoft.com/office/drawing/2014/main" id="{91AE8DFF-F303-84BC-219A-027CFF4A939E}"/>
              </a:ext>
            </a:extLst>
          </p:cNvPr>
          <p:cNvSpPr>
            <a:spLocks noChangeAspect="1"/>
          </p:cNvSpPr>
          <p:nvPr/>
        </p:nvSpPr>
        <p:spPr>
          <a:xfrm>
            <a:off x="1060719" y="1600200"/>
            <a:ext cx="4922616" cy="5257800"/>
          </a:xfrm>
          <a:custGeom>
            <a:avLst/>
            <a:gdLst/>
            <a:ahLst/>
            <a:cxnLst/>
            <a:rect l="l" t="t" r="r" b="b"/>
            <a:pathLst>
              <a:path w="1349344" h="1441222" extrusionOk="0">
                <a:moveTo>
                  <a:pt x="0" y="0"/>
                </a:moveTo>
                <a:lnTo>
                  <a:pt x="1349344" y="0"/>
                </a:lnTo>
                <a:lnTo>
                  <a:pt x="1349344" y="1441222"/>
                </a:lnTo>
                <a:lnTo>
                  <a:pt x="0" y="1441222"/>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2400">
              <a:solidFill>
                <a:schemeClr val="dk1"/>
              </a:solidFill>
              <a:latin typeface="UTM Avo" panose="02040603050506020204" pitchFamily="18"/>
              <a:ea typeface="Calibri"/>
              <a:cs typeface="Calibri"/>
              <a:sym typeface="Calibri"/>
            </a:endParaRPr>
          </a:p>
        </p:txBody>
      </p:sp>
      <p:sp>
        <p:nvSpPr>
          <p:cNvPr id="8" name="Google Shape;213;p8">
            <a:extLst>
              <a:ext uri="{FF2B5EF4-FFF2-40B4-BE49-F238E27FC236}">
                <a16:creationId xmlns:a16="http://schemas.microsoft.com/office/drawing/2014/main" id="{B51A3FE4-55CE-EF54-A820-7D10F5959C5D}"/>
              </a:ext>
            </a:extLst>
          </p:cNvPr>
          <p:cNvSpPr txBox="1"/>
          <p:nvPr/>
        </p:nvSpPr>
        <p:spPr>
          <a:xfrm>
            <a:off x="1993991" y="2387718"/>
            <a:ext cx="3767210" cy="172352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dk1"/>
                </a:solidFill>
                <a:latin typeface="UTM Avo" panose="02040603050506020204" pitchFamily="18"/>
              </a:rPr>
              <a:t>Các dấu ngoặc đơn trong đoạn văn trên được dùng để làm gì?</a:t>
            </a:r>
            <a:endParaRPr sz="2400" b="1" dirty="0">
              <a:solidFill>
                <a:schemeClr val="dk1"/>
              </a:solidFill>
              <a:latin typeface="UTM Avo" panose="02040603050506020204" pitchFamily="18"/>
            </a:endParaRPr>
          </a:p>
        </p:txBody>
      </p:sp>
    </p:spTree>
    <p:extLst>
      <p:ext uri="{BB962C8B-B14F-4D97-AF65-F5344CB8AC3E}">
        <p14:creationId xmlns:p14="http://schemas.microsoft.com/office/powerpoint/2010/main" val="36597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F498C5C-B9F7-B18B-CD81-86056F410097}"/>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18;p9">
            <a:extLst>
              <a:ext uri="{FF2B5EF4-FFF2-40B4-BE49-F238E27FC236}">
                <a16:creationId xmlns:a16="http://schemas.microsoft.com/office/drawing/2014/main" id="{F135EFB1-7CC0-B55F-79A3-8A2C42968AA3}"/>
              </a:ext>
            </a:extLst>
          </p:cNvPr>
          <p:cNvSpPr/>
          <p:nvPr/>
        </p:nvSpPr>
        <p:spPr>
          <a:xfrm>
            <a:off x="-502490" y="4555185"/>
            <a:ext cx="13022398" cy="2753149"/>
          </a:xfrm>
          <a:custGeom>
            <a:avLst/>
            <a:gdLst/>
            <a:ahLst/>
            <a:cxnLst/>
            <a:rect l="l" t="t" r="r" b="b"/>
            <a:pathLst>
              <a:path w="19533597" h="4129724" extrusionOk="0">
                <a:moveTo>
                  <a:pt x="0" y="0"/>
                </a:moveTo>
                <a:lnTo>
                  <a:pt x="19533596" y="0"/>
                </a:lnTo>
                <a:lnTo>
                  <a:pt x="19533596" y="4129725"/>
                </a:lnTo>
                <a:lnTo>
                  <a:pt x="0" y="4129725"/>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2400">
              <a:solidFill>
                <a:schemeClr val="bg1"/>
              </a:solidFill>
              <a:latin typeface="UTM Avo" panose="02040603050506020204" pitchFamily="18"/>
              <a:ea typeface="Calibri"/>
              <a:cs typeface="Calibri"/>
              <a:sym typeface="Calibri"/>
            </a:endParaRPr>
          </a:p>
        </p:txBody>
      </p:sp>
      <p:sp>
        <p:nvSpPr>
          <p:cNvPr id="3" name="Google Shape;219;p9">
            <a:extLst>
              <a:ext uri="{FF2B5EF4-FFF2-40B4-BE49-F238E27FC236}">
                <a16:creationId xmlns:a16="http://schemas.microsoft.com/office/drawing/2014/main" id="{D62EE869-1BBA-EFB0-682D-267B3B52E5A8}"/>
              </a:ext>
            </a:extLst>
          </p:cNvPr>
          <p:cNvSpPr/>
          <p:nvPr/>
        </p:nvSpPr>
        <p:spPr>
          <a:xfrm>
            <a:off x="189269" y="3744952"/>
            <a:ext cx="1979061" cy="4373617"/>
          </a:xfrm>
          <a:custGeom>
            <a:avLst/>
            <a:gdLst/>
            <a:ahLst/>
            <a:cxnLst/>
            <a:rect l="l" t="t" r="r" b="b"/>
            <a:pathLst>
              <a:path w="2968592" h="6560425" extrusionOk="0">
                <a:moveTo>
                  <a:pt x="0" y="0"/>
                </a:moveTo>
                <a:lnTo>
                  <a:pt x="2968593" y="0"/>
                </a:lnTo>
                <a:lnTo>
                  <a:pt x="2968593" y="6560425"/>
                </a:lnTo>
                <a:lnTo>
                  <a:pt x="0" y="6560425"/>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2400">
              <a:solidFill>
                <a:schemeClr val="bg1"/>
              </a:solidFill>
              <a:latin typeface="UTM Avo" panose="02040603050506020204" pitchFamily="18"/>
              <a:ea typeface="Calibri"/>
              <a:cs typeface="Calibri"/>
              <a:sym typeface="Calibri"/>
            </a:endParaRPr>
          </a:p>
        </p:txBody>
      </p:sp>
      <p:sp>
        <p:nvSpPr>
          <p:cNvPr id="5" name="Google Shape;221;p9">
            <a:extLst>
              <a:ext uri="{FF2B5EF4-FFF2-40B4-BE49-F238E27FC236}">
                <a16:creationId xmlns:a16="http://schemas.microsoft.com/office/drawing/2014/main" id="{6E63EB4E-8507-10A8-A347-1E4420ED47A7}"/>
              </a:ext>
            </a:extLst>
          </p:cNvPr>
          <p:cNvSpPr/>
          <p:nvPr/>
        </p:nvSpPr>
        <p:spPr>
          <a:xfrm>
            <a:off x="3175000" y="1576643"/>
            <a:ext cx="5842000" cy="1837117"/>
          </a:xfrm>
          <a:prstGeom prst="cloud">
            <a:avLst/>
          </a:prstGeom>
          <a:solidFill>
            <a:schemeClr val="lt1"/>
          </a:solidFill>
          <a:ln w="952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dirty="0">
                <a:solidFill>
                  <a:schemeClr val="bg1"/>
                </a:solidFill>
                <a:latin typeface="UTM Avo" panose="02040603050506020204" pitchFamily="18"/>
              </a:rPr>
              <a:t>Ôn lại kiến thức đã học</a:t>
            </a:r>
            <a:endParaRPr sz="2400" dirty="0">
              <a:solidFill>
                <a:schemeClr val="bg1"/>
              </a:solidFill>
              <a:latin typeface="UTM Avo" panose="02040603050506020204" pitchFamily="18"/>
            </a:endParaRPr>
          </a:p>
        </p:txBody>
      </p:sp>
      <p:sp>
        <p:nvSpPr>
          <p:cNvPr id="6" name="Google Shape;222;p9">
            <a:extLst>
              <a:ext uri="{FF2B5EF4-FFF2-40B4-BE49-F238E27FC236}">
                <a16:creationId xmlns:a16="http://schemas.microsoft.com/office/drawing/2014/main" id="{5E92D977-9879-9528-CE50-B565E1BBF7F3}"/>
              </a:ext>
            </a:extLst>
          </p:cNvPr>
          <p:cNvSpPr/>
          <p:nvPr/>
        </p:nvSpPr>
        <p:spPr>
          <a:xfrm>
            <a:off x="2901542" y="3526536"/>
            <a:ext cx="6388915" cy="2082800"/>
          </a:xfrm>
          <a:prstGeom prst="cloud">
            <a:avLst/>
          </a:prstGeom>
          <a:solidFill>
            <a:schemeClr val="lt1"/>
          </a:solidFill>
          <a:ln w="952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a:solidFill>
                  <a:schemeClr val="bg1"/>
                </a:solidFill>
                <a:latin typeface="UTM Avo" panose="02040603050506020204" pitchFamily="18"/>
              </a:rPr>
              <a:t>Chuẩn bị cho tiết học sau: </a:t>
            </a:r>
            <a:endParaRPr sz="2400">
              <a:solidFill>
                <a:schemeClr val="bg1"/>
              </a:solidFill>
              <a:latin typeface="UTM Avo" panose="02040603050506020204" pitchFamily="18"/>
            </a:endParaRPr>
          </a:p>
          <a:p>
            <a:pPr algn="ctr">
              <a:lnSpc>
                <a:spcPct val="150000"/>
              </a:lnSpc>
            </a:pPr>
            <a:r>
              <a:rPr lang="vi-VN" sz="2400" i="1">
                <a:solidFill>
                  <a:schemeClr val="bg1"/>
                </a:solidFill>
                <a:latin typeface="UTM Avo" panose="02040603050506020204" pitchFamily="18"/>
              </a:rPr>
              <a:t>Ôn tập cuối học kì II (Tiết 5)</a:t>
            </a:r>
            <a:endParaRPr sz="2400" i="1">
              <a:solidFill>
                <a:schemeClr val="bg1"/>
              </a:solidFill>
              <a:latin typeface="UTM Avo" panose="02040603050506020204" pitchFamily="18"/>
            </a:endParaRPr>
          </a:p>
        </p:txBody>
      </p:sp>
    </p:spTree>
    <p:extLst>
      <p:ext uri="{BB962C8B-B14F-4D97-AF65-F5344CB8AC3E}">
        <p14:creationId xmlns:p14="http://schemas.microsoft.com/office/powerpoint/2010/main" val="9833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6;p2">
            <a:extLst>
              <a:ext uri="{FF2B5EF4-FFF2-40B4-BE49-F238E27FC236}">
                <a16:creationId xmlns:a16="http://schemas.microsoft.com/office/drawing/2014/main" id="{0CEA7B0D-0B72-8E8B-CDC2-C57E4A7066EC}"/>
              </a:ext>
            </a:extLst>
          </p:cNvPr>
          <p:cNvSpPr txBox="1"/>
          <p:nvPr/>
        </p:nvSpPr>
        <p:spPr>
          <a:xfrm>
            <a:off x="2913888" y="1131122"/>
            <a:ext cx="6364224" cy="249295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600" b="1" dirty="0">
                <a:solidFill>
                  <a:schemeClr val="dk1"/>
                </a:solidFill>
                <a:latin typeface="UTM Avo" panose="02040603050506020204" pitchFamily="18"/>
                <a:ea typeface="Calibri"/>
                <a:cs typeface="Calibri"/>
                <a:sym typeface="Calibri"/>
              </a:rPr>
              <a:t>Đố em: </a:t>
            </a:r>
          </a:p>
          <a:p>
            <a:pPr marL="0" marR="0" lvl="0" indent="0" algn="ctr" rtl="0">
              <a:lnSpc>
                <a:spcPct val="150000"/>
              </a:lnSpc>
              <a:spcBef>
                <a:spcPts val="0"/>
              </a:spcBef>
              <a:spcAft>
                <a:spcPts val="0"/>
              </a:spcAft>
              <a:buNone/>
            </a:pPr>
            <a:r>
              <a:rPr lang="vi-VN" sz="2600" b="0" i="0" dirty="0">
                <a:solidFill>
                  <a:srgbClr val="261515"/>
                </a:solidFill>
                <a:latin typeface="UTM Avo" panose="02040603050506020204" pitchFamily="18"/>
                <a:ea typeface="Arial"/>
                <a:cs typeface="Arial"/>
                <a:sym typeface="Arial"/>
              </a:rPr>
              <a:t>Mặt gì mát dịu đêm nay. </a:t>
            </a:r>
          </a:p>
          <a:p>
            <a:pPr marL="0" marR="0" lvl="0" indent="0" algn="ctr" rtl="0">
              <a:lnSpc>
                <a:spcPct val="150000"/>
              </a:lnSpc>
              <a:spcBef>
                <a:spcPts val="0"/>
              </a:spcBef>
              <a:spcAft>
                <a:spcPts val="0"/>
              </a:spcAft>
              <a:buNone/>
            </a:pPr>
            <a:r>
              <a:rPr lang="vi-VN" sz="2600" b="0" i="0" dirty="0">
                <a:solidFill>
                  <a:srgbClr val="261515"/>
                </a:solidFill>
                <a:latin typeface="UTM Avo" panose="02040603050506020204" pitchFamily="18"/>
                <a:ea typeface="Arial"/>
                <a:cs typeface="Arial"/>
                <a:sym typeface="Arial"/>
              </a:rPr>
              <a:t>Cây đa, chú cuội, đứng đây rõ ràng?</a:t>
            </a:r>
            <a:endParaRPr sz="2600" dirty="0">
              <a:latin typeface="UTM Avo" panose="02040603050506020204" pitchFamily="18"/>
            </a:endParaRPr>
          </a:p>
          <a:p>
            <a:pPr marL="0" marR="0" lvl="0" indent="0" algn="ctr" rtl="0">
              <a:lnSpc>
                <a:spcPct val="150000"/>
              </a:lnSpc>
              <a:spcBef>
                <a:spcPts val="0"/>
              </a:spcBef>
              <a:spcAft>
                <a:spcPts val="0"/>
              </a:spcAft>
              <a:buNone/>
            </a:pPr>
            <a:endParaRPr sz="2600" dirty="0">
              <a:solidFill>
                <a:schemeClr val="dk1"/>
              </a:solidFill>
              <a:latin typeface="UTM Avo" panose="02040603050506020204" pitchFamily="18"/>
              <a:ea typeface="Calibri"/>
              <a:cs typeface="Calibri"/>
              <a:sym typeface="Calibri"/>
            </a:endParaRPr>
          </a:p>
        </p:txBody>
      </p:sp>
      <p:pic>
        <p:nvPicPr>
          <p:cNvPr id="3" name="Google Shape;167;p2" descr="Những điều thú vị ít ai biết về Mặt Trăng - KhoaHoc.tv">
            <a:extLst>
              <a:ext uri="{FF2B5EF4-FFF2-40B4-BE49-F238E27FC236}">
                <a16:creationId xmlns:a16="http://schemas.microsoft.com/office/drawing/2014/main" id="{52CF7E6F-2FBC-D0DE-1B20-49F866591F45}"/>
              </a:ext>
            </a:extLst>
          </p:cNvPr>
          <p:cNvPicPr preferRelativeResize="0">
            <a:picLocks noChangeAspect="1"/>
          </p:cNvPicPr>
          <p:nvPr/>
        </p:nvPicPr>
        <p:blipFill rotWithShape="1">
          <a:blip r:embed="rId3">
            <a:alphaModFix/>
          </a:blip>
          <a:srcRect/>
          <a:stretch/>
        </p:blipFill>
        <p:spPr>
          <a:xfrm>
            <a:off x="5154168" y="3160083"/>
            <a:ext cx="6028944" cy="3392286"/>
          </a:xfrm>
          <a:prstGeom prst="rect">
            <a:avLst/>
          </a:prstGeom>
          <a:noFill/>
          <a:ln>
            <a:noFill/>
          </a:ln>
        </p:spPr>
      </p:pic>
      <p:sp>
        <p:nvSpPr>
          <p:cNvPr id="5" name="TextBox 4">
            <a:extLst>
              <a:ext uri="{FF2B5EF4-FFF2-40B4-BE49-F238E27FC236}">
                <a16:creationId xmlns:a16="http://schemas.microsoft.com/office/drawing/2014/main" id="{1048A724-7AB2-3AC7-48F1-4582B2373930}"/>
              </a:ext>
            </a:extLst>
          </p:cNvPr>
          <p:cNvSpPr txBox="1"/>
          <p:nvPr/>
        </p:nvSpPr>
        <p:spPr>
          <a:xfrm>
            <a:off x="880300" y="4363783"/>
            <a:ext cx="6096000" cy="492443"/>
          </a:xfrm>
          <a:prstGeom prst="rect">
            <a:avLst/>
          </a:prstGeom>
          <a:noFill/>
        </p:spPr>
        <p:txBody>
          <a:bodyPr wrap="square">
            <a:spAutoFit/>
          </a:bodyPr>
          <a:lstStyle/>
          <a:p>
            <a:pPr marL="0" marR="0" lvl="0" indent="0" algn="just" rtl="0">
              <a:spcBef>
                <a:spcPts val="0"/>
              </a:spcBef>
              <a:spcAft>
                <a:spcPts val="0"/>
              </a:spcAft>
              <a:buNone/>
            </a:pPr>
            <a:r>
              <a:rPr lang="vi-VN" sz="2600" i="1" dirty="0">
                <a:solidFill>
                  <a:srgbClr val="261515"/>
                </a:solidFill>
                <a:latin typeface="UTM Avo" panose="02040603050506020204" pitchFamily="18"/>
                <a:ea typeface="Arial"/>
                <a:cs typeface="Arial"/>
                <a:sym typeface="Arial"/>
              </a:rPr>
              <a:t>(Đáp án: Mặt trăng)</a:t>
            </a:r>
            <a:endParaRPr lang="vi-VN" sz="2600" i="0" dirty="0">
              <a:solidFill>
                <a:srgbClr val="261515"/>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3CDFD8A0-2CCF-D9B4-558D-B02E3C4413F8}"/>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72;p3">
            <a:extLst>
              <a:ext uri="{FF2B5EF4-FFF2-40B4-BE49-F238E27FC236}">
                <a16:creationId xmlns:a16="http://schemas.microsoft.com/office/drawing/2014/main" id="{21CA33DB-00E9-9735-0434-B0F413F0AD6D}"/>
              </a:ext>
            </a:extLst>
          </p:cNvPr>
          <p:cNvSpPr/>
          <p:nvPr/>
        </p:nvSpPr>
        <p:spPr>
          <a:xfrm>
            <a:off x="-502490" y="4258150"/>
            <a:ext cx="13022398" cy="2753149"/>
          </a:xfrm>
          <a:custGeom>
            <a:avLst/>
            <a:gdLst/>
            <a:ahLst/>
            <a:cxnLst/>
            <a:rect l="l" t="t" r="r" b="b"/>
            <a:pathLst>
              <a:path w="19533597" h="4129724" extrusionOk="0">
                <a:moveTo>
                  <a:pt x="0" y="0"/>
                </a:moveTo>
                <a:lnTo>
                  <a:pt x="19533596" y="0"/>
                </a:lnTo>
                <a:lnTo>
                  <a:pt x="19533596" y="4129724"/>
                </a:lnTo>
                <a:lnTo>
                  <a:pt x="0" y="4129724"/>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100">
              <a:solidFill>
                <a:schemeClr val="bg1"/>
              </a:solidFill>
              <a:latin typeface="UTM Avo" panose="02040603050506020204" pitchFamily="18"/>
              <a:ea typeface="Calibri"/>
              <a:cs typeface="Calibri"/>
              <a:sym typeface="Calibri"/>
            </a:endParaRPr>
          </a:p>
        </p:txBody>
      </p:sp>
      <p:grpSp>
        <p:nvGrpSpPr>
          <p:cNvPr id="3" name="Google Shape;173;p3">
            <a:extLst>
              <a:ext uri="{FF2B5EF4-FFF2-40B4-BE49-F238E27FC236}">
                <a16:creationId xmlns:a16="http://schemas.microsoft.com/office/drawing/2014/main" id="{6E9AD8CA-2A41-B210-3118-6D2FEB88F462}"/>
              </a:ext>
            </a:extLst>
          </p:cNvPr>
          <p:cNvGrpSpPr/>
          <p:nvPr/>
        </p:nvGrpSpPr>
        <p:grpSpPr>
          <a:xfrm>
            <a:off x="1952218" y="1720135"/>
            <a:ext cx="8112982" cy="3417730"/>
            <a:chOff x="2971799" y="1118475"/>
            <a:chExt cx="12344402" cy="5562600"/>
          </a:xfrm>
        </p:grpSpPr>
        <p:sp>
          <p:nvSpPr>
            <p:cNvPr id="4" name="Google Shape;174;p3">
              <a:extLst>
                <a:ext uri="{FF2B5EF4-FFF2-40B4-BE49-F238E27FC236}">
                  <a16:creationId xmlns:a16="http://schemas.microsoft.com/office/drawing/2014/main" id="{4181FF01-61EF-C5A2-9173-D692C95D2D0E}"/>
                </a:ext>
              </a:extLst>
            </p:cNvPr>
            <p:cNvSpPr/>
            <p:nvPr/>
          </p:nvSpPr>
          <p:spPr>
            <a:xfrm>
              <a:off x="2971799" y="1118475"/>
              <a:ext cx="12344402" cy="5562600"/>
            </a:xfrm>
            <a:custGeom>
              <a:avLst/>
              <a:gdLst/>
              <a:ahLst/>
              <a:cxnLst/>
              <a:rect l="l" t="t" r="r" b="b"/>
              <a:pathLst>
                <a:path w="12745560" h="7334008" extrusionOk="0">
                  <a:moveTo>
                    <a:pt x="0" y="0"/>
                  </a:moveTo>
                  <a:lnTo>
                    <a:pt x="12745560" y="0"/>
                  </a:lnTo>
                  <a:lnTo>
                    <a:pt x="12745560" y="7334008"/>
                  </a:lnTo>
                  <a:lnTo>
                    <a:pt x="0" y="7334008"/>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100">
                <a:solidFill>
                  <a:schemeClr val="bg1"/>
                </a:solidFill>
                <a:latin typeface="UTM Avo" panose="02040603050506020204" pitchFamily="18"/>
                <a:ea typeface="Calibri"/>
                <a:cs typeface="Calibri"/>
                <a:sym typeface="Calibri"/>
              </a:endParaRPr>
            </a:p>
          </p:txBody>
        </p:sp>
        <p:sp>
          <p:nvSpPr>
            <p:cNvPr id="5" name="Google Shape;175;p3">
              <a:extLst>
                <a:ext uri="{FF2B5EF4-FFF2-40B4-BE49-F238E27FC236}">
                  <a16:creationId xmlns:a16="http://schemas.microsoft.com/office/drawing/2014/main" id="{821C4CCF-D96D-5963-00E9-9E5C6860383A}"/>
                </a:ext>
              </a:extLst>
            </p:cNvPr>
            <p:cNvSpPr txBox="1"/>
            <p:nvPr/>
          </p:nvSpPr>
          <p:spPr>
            <a:xfrm>
              <a:off x="3421792" y="2309214"/>
              <a:ext cx="11353800" cy="2862281"/>
            </a:xfrm>
            <a:prstGeom prst="rect">
              <a:avLst/>
            </a:prstGeom>
            <a:noFill/>
            <a:ln>
              <a:noFill/>
            </a:ln>
          </p:spPr>
          <p:txBody>
            <a:bodyPr spcFirstLastPara="1" wrap="square" lIns="60950" tIns="30467" rIns="60950" bIns="30467" anchor="t" anchorCtr="0">
              <a:spAutoFit/>
            </a:bodyPr>
            <a:lstStyle/>
            <a:p>
              <a:pPr algn="ctr">
                <a:lnSpc>
                  <a:spcPct val="150000"/>
                </a:lnSpc>
              </a:pPr>
              <a:r>
                <a:rPr lang="vi-VN" sz="4000" b="1" dirty="0">
                  <a:solidFill>
                    <a:schemeClr val="bg1"/>
                  </a:solidFill>
                  <a:latin typeface="UTM Avo" panose="02040603050506020204" pitchFamily="18"/>
                </a:rPr>
                <a:t>1. Đánh giá kĩ năng đọc thành tiếng, học thuộc lòng</a:t>
              </a:r>
              <a:endParaRPr sz="4000" dirty="0">
                <a:solidFill>
                  <a:schemeClr val="bg1"/>
                </a:solidFill>
                <a:latin typeface="UTM Avo" panose="02040603050506020204" pitchFamily="18"/>
              </a:endParaRPr>
            </a:p>
          </p:txBody>
        </p:sp>
      </p:gr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80;p4">
            <a:extLst>
              <a:ext uri="{FF2B5EF4-FFF2-40B4-BE49-F238E27FC236}">
                <a16:creationId xmlns:a16="http://schemas.microsoft.com/office/drawing/2014/main" id="{27266D93-567A-C53A-57F4-C60FC0CC0C8E}"/>
              </a:ext>
            </a:extLst>
          </p:cNvPr>
          <p:cNvSpPr txBox="1"/>
          <p:nvPr/>
        </p:nvSpPr>
        <p:spPr>
          <a:xfrm>
            <a:off x="547844" y="1905984"/>
            <a:ext cx="10972801" cy="600164"/>
          </a:xfrm>
          <a:prstGeom prst="rect">
            <a:avLst/>
          </a:prstGeom>
          <a:noFill/>
          <a:ln>
            <a:noFill/>
          </a:ln>
        </p:spPr>
        <p:txBody>
          <a:bodyPr spcFirstLastPara="1" wrap="square" lIns="0" tIns="0" rIns="0" bIns="0" anchor="t" anchorCtr="0">
            <a:spAutoFit/>
          </a:bodyPr>
          <a:lstStyle/>
          <a:p>
            <a:pPr algn="just">
              <a:lnSpc>
                <a:spcPct val="150000"/>
              </a:lnSpc>
            </a:pPr>
            <a:r>
              <a:rPr lang="vi-VN" sz="2600" b="1" dirty="0">
                <a:solidFill>
                  <a:schemeClr val="bg1"/>
                </a:solidFill>
                <a:latin typeface="UTM Avo" panose="02040603050506020204" pitchFamily="18"/>
              </a:rPr>
              <a:t>Em hãy đọc thành tiếng các bài đọc sau</a:t>
            </a:r>
            <a:endParaRPr sz="2600" b="1" dirty="0">
              <a:solidFill>
                <a:schemeClr val="bg1"/>
              </a:solidFill>
              <a:latin typeface="UTM Avo" panose="02040603050506020204" pitchFamily="18"/>
            </a:endParaRPr>
          </a:p>
        </p:txBody>
      </p:sp>
      <p:sp>
        <p:nvSpPr>
          <p:cNvPr id="11" name="Google Shape;181;p4">
            <a:extLst>
              <a:ext uri="{FF2B5EF4-FFF2-40B4-BE49-F238E27FC236}">
                <a16:creationId xmlns:a16="http://schemas.microsoft.com/office/drawing/2014/main" id="{D2E07FB0-1EC3-A08A-698E-A3BDD464E50A}"/>
              </a:ext>
            </a:extLst>
          </p:cNvPr>
          <p:cNvSpPr/>
          <p:nvPr/>
        </p:nvSpPr>
        <p:spPr>
          <a:xfrm>
            <a:off x="547844" y="2955340"/>
            <a:ext cx="3454399" cy="953857"/>
          </a:xfrm>
          <a:prstGeom prst="wedgeRectCallout">
            <a:avLst>
              <a:gd name="adj1" fmla="val -20833"/>
              <a:gd name="adj2" fmla="val 6250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600" i="1" dirty="0">
                <a:solidFill>
                  <a:schemeClr val="bg1"/>
                </a:solidFill>
                <a:latin typeface="UTM Avo" panose="02040603050506020204" pitchFamily="18"/>
              </a:rPr>
              <a:t>Chiến công của những du kích nhỏ</a:t>
            </a:r>
            <a:endParaRPr sz="2600" i="1" dirty="0">
              <a:solidFill>
                <a:schemeClr val="bg1"/>
              </a:solidFill>
              <a:latin typeface="UTM Avo" panose="02040603050506020204" pitchFamily="18"/>
            </a:endParaRPr>
          </a:p>
        </p:txBody>
      </p:sp>
      <p:sp>
        <p:nvSpPr>
          <p:cNvPr id="12" name="Google Shape;182;p4">
            <a:extLst>
              <a:ext uri="{FF2B5EF4-FFF2-40B4-BE49-F238E27FC236}">
                <a16:creationId xmlns:a16="http://schemas.microsoft.com/office/drawing/2014/main" id="{070BA548-5689-2385-714A-1991AC1D563A}"/>
              </a:ext>
            </a:extLst>
          </p:cNvPr>
          <p:cNvSpPr/>
          <p:nvPr/>
        </p:nvSpPr>
        <p:spPr>
          <a:xfrm>
            <a:off x="4380992" y="2948804"/>
            <a:ext cx="3454399" cy="953857"/>
          </a:xfrm>
          <a:prstGeom prst="wedgeRectCallout">
            <a:avLst>
              <a:gd name="adj1" fmla="val -20833"/>
              <a:gd name="adj2" fmla="val 6250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600" i="1">
                <a:solidFill>
                  <a:schemeClr val="bg1"/>
                </a:solidFill>
                <a:latin typeface="UTM Avo" panose="02040603050506020204" pitchFamily="18"/>
              </a:rPr>
              <a:t>Phong trào Kế hoạch nhỏ</a:t>
            </a:r>
            <a:endParaRPr sz="2600" i="1">
              <a:solidFill>
                <a:schemeClr val="bg1"/>
              </a:solidFill>
              <a:latin typeface="UTM Avo" panose="02040603050506020204" pitchFamily="18"/>
            </a:endParaRPr>
          </a:p>
        </p:txBody>
      </p:sp>
      <p:sp>
        <p:nvSpPr>
          <p:cNvPr id="13" name="Google Shape;183;p4">
            <a:extLst>
              <a:ext uri="{FF2B5EF4-FFF2-40B4-BE49-F238E27FC236}">
                <a16:creationId xmlns:a16="http://schemas.microsoft.com/office/drawing/2014/main" id="{629E70AE-FA2B-8CBC-8E26-E191F12F71E3}"/>
              </a:ext>
            </a:extLst>
          </p:cNvPr>
          <p:cNvSpPr/>
          <p:nvPr/>
        </p:nvSpPr>
        <p:spPr>
          <a:xfrm>
            <a:off x="8214141" y="2948803"/>
            <a:ext cx="3454399" cy="953857"/>
          </a:xfrm>
          <a:prstGeom prst="wedgeRectCallout">
            <a:avLst>
              <a:gd name="adj1" fmla="val -20833"/>
              <a:gd name="adj2" fmla="val 62500"/>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600" i="1">
                <a:solidFill>
                  <a:schemeClr val="bg1"/>
                </a:solidFill>
                <a:latin typeface="UTM Avo" panose="02040603050506020204" pitchFamily="18"/>
              </a:rPr>
              <a:t>Đường đi Sa Pa</a:t>
            </a:r>
            <a:endParaRPr sz="2600" i="1">
              <a:solidFill>
                <a:schemeClr val="bg1"/>
              </a:solidFill>
              <a:latin typeface="UTM Avo" panose="02040603050506020204" pitchFamily="18"/>
            </a:endParaRPr>
          </a:p>
        </p:txBody>
      </p:sp>
      <p:pic>
        <p:nvPicPr>
          <p:cNvPr id="14" name="Google Shape;184;p4">
            <a:extLst>
              <a:ext uri="{FF2B5EF4-FFF2-40B4-BE49-F238E27FC236}">
                <a16:creationId xmlns:a16="http://schemas.microsoft.com/office/drawing/2014/main" id="{8221DE26-F542-8AE2-279A-05C66174AF79}"/>
              </a:ext>
            </a:extLst>
          </p:cNvPr>
          <p:cNvPicPr preferRelativeResize="0"/>
          <p:nvPr/>
        </p:nvPicPr>
        <p:blipFill rotWithShape="1">
          <a:blip r:embed="rId3">
            <a:alphaModFix/>
          </a:blip>
          <a:srcRect/>
          <a:stretch/>
        </p:blipFill>
        <p:spPr>
          <a:xfrm>
            <a:off x="1865929" y="4545967"/>
            <a:ext cx="8484523" cy="2312033"/>
          </a:xfrm>
          <a:prstGeom prst="rect">
            <a:avLst/>
          </a:prstGeom>
          <a:noFill/>
          <a:ln>
            <a:noFill/>
          </a:ln>
        </p:spPr>
      </p:pic>
    </p:spTree>
    <p:extLst>
      <p:ext uri="{BB962C8B-B14F-4D97-AF65-F5344CB8AC3E}">
        <p14:creationId xmlns:p14="http://schemas.microsoft.com/office/powerpoint/2010/main" val="5313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89;p5">
            <a:extLst>
              <a:ext uri="{FF2B5EF4-FFF2-40B4-BE49-F238E27FC236}">
                <a16:creationId xmlns:a16="http://schemas.microsoft.com/office/drawing/2014/main" id="{6F9A5EF8-CDF5-9880-3AEB-18E5593C6614}"/>
              </a:ext>
            </a:extLst>
          </p:cNvPr>
          <p:cNvSpPr/>
          <p:nvPr/>
        </p:nvSpPr>
        <p:spPr>
          <a:xfrm>
            <a:off x="-502490" y="4258150"/>
            <a:ext cx="13022398" cy="2753149"/>
          </a:xfrm>
          <a:custGeom>
            <a:avLst/>
            <a:gdLst/>
            <a:ahLst/>
            <a:cxnLst/>
            <a:rect l="l" t="t" r="r" b="b"/>
            <a:pathLst>
              <a:path w="19533597" h="4129724" extrusionOk="0">
                <a:moveTo>
                  <a:pt x="0" y="0"/>
                </a:moveTo>
                <a:lnTo>
                  <a:pt x="19533596" y="0"/>
                </a:lnTo>
                <a:lnTo>
                  <a:pt x="19533596" y="4129724"/>
                </a:lnTo>
                <a:lnTo>
                  <a:pt x="0" y="4129724"/>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200">
              <a:solidFill>
                <a:schemeClr val="bg1"/>
              </a:solidFill>
              <a:latin typeface="UTM Avo" panose="02040603050506020204" pitchFamily="18"/>
              <a:ea typeface="Calibri"/>
              <a:cs typeface="Calibri"/>
              <a:sym typeface="Calibri"/>
            </a:endParaRPr>
          </a:p>
        </p:txBody>
      </p:sp>
      <p:grpSp>
        <p:nvGrpSpPr>
          <p:cNvPr id="3" name="Google Shape;190;p5">
            <a:extLst>
              <a:ext uri="{FF2B5EF4-FFF2-40B4-BE49-F238E27FC236}">
                <a16:creationId xmlns:a16="http://schemas.microsoft.com/office/drawing/2014/main" id="{F0C65544-CCD7-6627-1D05-4DEBCA73A9E7}"/>
              </a:ext>
            </a:extLst>
          </p:cNvPr>
          <p:cNvGrpSpPr/>
          <p:nvPr/>
        </p:nvGrpSpPr>
        <p:grpSpPr>
          <a:xfrm>
            <a:off x="3047999" y="1780032"/>
            <a:ext cx="6096001" cy="2847293"/>
            <a:chOff x="2971799" y="1118475"/>
            <a:chExt cx="12344402" cy="5562600"/>
          </a:xfrm>
        </p:grpSpPr>
        <p:sp>
          <p:nvSpPr>
            <p:cNvPr id="4" name="Google Shape;191;p5">
              <a:extLst>
                <a:ext uri="{FF2B5EF4-FFF2-40B4-BE49-F238E27FC236}">
                  <a16:creationId xmlns:a16="http://schemas.microsoft.com/office/drawing/2014/main" id="{70BF4E29-95CD-8550-5730-C7F09F74C24D}"/>
                </a:ext>
              </a:extLst>
            </p:cNvPr>
            <p:cNvSpPr/>
            <p:nvPr/>
          </p:nvSpPr>
          <p:spPr>
            <a:xfrm>
              <a:off x="2971799" y="1118475"/>
              <a:ext cx="12344402" cy="5562600"/>
            </a:xfrm>
            <a:custGeom>
              <a:avLst/>
              <a:gdLst/>
              <a:ahLst/>
              <a:cxnLst/>
              <a:rect l="l" t="t" r="r" b="b"/>
              <a:pathLst>
                <a:path w="12745560" h="7334008" extrusionOk="0">
                  <a:moveTo>
                    <a:pt x="0" y="0"/>
                  </a:moveTo>
                  <a:lnTo>
                    <a:pt x="12745560" y="0"/>
                  </a:lnTo>
                  <a:lnTo>
                    <a:pt x="12745560" y="7334008"/>
                  </a:lnTo>
                  <a:lnTo>
                    <a:pt x="0" y="7334008"/>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200">
                <a:solidFill>
                  <a:schemeClr val="bg1"/>
                </a:solidFill>
                <a:latin typeface="UTM Avo" panose="02040603050506020204" pitchFamily="18"/>
                <a:ea typeface="Calibri"/>
                <a:cs typeface="Calibri"/>
                <a:sym typeface="Calibri"/>
              </a:endParaRPr>
            </a:p>
          </p:txBody>
        </p:sp>
        <p:sp>
          <p:nvSpPr>
            <p:cNvPr id="5" name="Google Shape;192;p5">
              <a:extLst>
                <a:ext uri="{FF2B5EF4-FFF2-40B4-BE49-F238E27FC236}">
                  <a16:creationId xmlns:a16="http://schemas.microsoft.com/office/drawing/2014/main" id="{A8B00376-D7B4-DC6B-EBE7-666A3D6FAE91}"/>
                </a:ext>
              </a:extLst>
            </p:cNvPr>
            <p:cNvSpPr txBox="1"/>
            <p:nvPr/>
          </p:nvSpPr>
          <p:spPr>
            <a:xfrm>
              <a:off x="4720589" y="3042557"/>
              <a:ext cx="8846820" cy="1714369"/>
            </a:xfrm>
            <a:prstGeom prst="rect">
              <a:avLst/>
            </a:prstGeom>
            <a:noFill/>
            <a:ln>
              <a:noFill/>
            </a:ln>
          </p:spPr>
          <p:txBody>
            <a:bodyPr spcFirstLastPara="1" wrap="square" lIns="60950" tIns="30467" rIns="60950" bIns="30467" anchor="t" anchorCtr="0">
              <a:spAutoFit/>
            </a:bodyPr>
            <a:lstStyle/>
            <a:p>
              <a:pPr algn="ctr"/>
              <a:r>
                <a:rPr lang="vi-VN" sz="4400" b="1">
                  <a:solidFill>
                    <a:schemeClr val="bg1"/>
                  </a:solidFill>
                  <a:latin typeface="UTM Avo" panose="02040603050506020204" pitchFamily="18"/>
                </a:rPr>
                <a:t>2. Nghe - viết</a:t>
              </a:r>
              <a:endParaRPr sz="4400">
                <a:solidFill>
                  <a:schemeClr val="bg1"/>
                </a:solidFill>
                <a:latin typeface="UTM Avo" panose="02040603050506020204" pitchFamily="18"/>
              </a:endParaRPr>
            </a:p>
          </p:txBody>
        </p:sp>
      </p:grpSp>
    </p:spTree>
    <p:extLst>
      <p:ext uri="{BB962C8B-B14F-4D97-AF65-F5344CB8AC3E}">
        <p14:creationId xmlns:p14="http://schemas.microsoft.com/office/powerpoint/2010/main" val="249300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97;p6">
            <a:extLst>
              <a:ext uri="{FF2B5EF4-FFF2-40B4-BE49-F238E27FC236}">
                <a16:creationId xmlns:a16="http://schemas.microsoft.com/office/drawing/2014/main" id="{D29C6BD3-645D-3533-1C79-9CD91730C40D}"/>
              </a:ext>
            </a:extLst>
          </p:cNvPr>
          <p:cNvSpPr/>
          <p:nvPr/>
        </p:nvSpPr>
        <p:spPr>
          <a:xfrm>
            <a:off x="609599" y="2359153"/>
            <a:ext cx="11127475" cy="4163567"/>
          </a:xfrm>
          <a:prstGeom prst="wedgeRoundRectCallout">
            <a:avLst>
              <a:gd name="adj1" fmla="val -20815"/>
              <a:gd name="adj2" fmla="val 46716"/>
              <a:gd name="adj3" fmla="val 16667"/>
            </a:avLst>
          </a:prstGeom>
          <a:solidFill>
            <a:schemeClr val="lt1"/>
          </a:solidFill>
          <a:ln w="9525" cap="flat" cmpd="sng">
            <a:solidFill>
              <a:srgbClr val="DAEEF3"/>
            </a:solidFill>
            <a:prstDash val="solid"/>
            <a:round/>
            <a:headEnd type="none" w="sm" len="sm"/>
            <a:tailEnd type="none" w="sm" len="sm"/>
          </a:ln>
        </p:spPr>
        <p:txBody>
          <a:bodyPr spcFirstLastPara="1" wrap="square" lIns="240000" tIns="30467" rIns="240000" bIns="30467" anchor="ctr" anchorCtr="0">
            <a:noAutofit/>
          </a:bodyPr>
          <a:lstStyle/>
          <a:p>
            <a:pPr algn="just">
              <a:lnSpc>
                <a:spcPct val="150000"/>
              </a:lnSpc>
            </a:pPr>
            <a:r>
              <a:rPr lang="en-US" sz="2400">
                <a:solidFill>
                  <a:schemeClr val="dk1"/>
                </a:solidFill>
                <a:latin typeface="UTM Avo" panose="02040603050506020204" pitchFamily="18"/>
              </a:rPr>
              <a:t>	</a:t>
            </a:r>
            <a:r>
              <a:rPr lang="vi-VN" sz="2400">
                <a:solidFill>
                  <a:schemeClr val="dk1"/>
                </a:solidFill>
                <a:latin typeface="UTM Avo" panose="02040603050506020204" pitchFamily="18"/>
              </a:rPr>
              <a:t>Ngày 15-5-1941, tại thôn Nà Mạ, xã Trường Hà, huyện Hà Quảng, tỉnh Cao Bằng, Đội Nhi đồng cứu quốc được thành lập. Trong quá trình hoạt động, Đội đã nhiều lần được đổi tên: Đội Thiếu nhi cứu quốc (1950), Đội Thiếu nhi Tháng Tám (1951), Đội Thiếu niên Tiền phong Việt Nam (1956). Ngày 30-1-1970, Đội được vinh dự mang tên Bác Hồ, đổi tên thành Đội Thiếu niên Tiền phong Hồ Chí Minh.</a:t>
            </a:r>
            <a:endParaRPr sz="2400">
              <a:latin typeface="UTM Avo" panose="02040603050506020204" pitchFamily="18"/>
            </a:endParaRPr>
          </a:p>
          <a:p>
            <a:pPr algn="r">
              <a:lnSpc>
                <a:spcPct val="150000"/>
              </a:lnSpc>
            </a:pPr>
            <a:r>
              <a:rPr lang="vi-VN" sz="2400">
                <a:solidFill>
                  <a:schemeClr val="dk1"/>
                </a:solidFill>
                <a:latin typeface="UTM Avo" panose="02040603050506020204" pitchFamily="18"/>
              </a:rPr>
              <a:t>Theo Hội đồng Đội Trung ương</a:t>
            </a:r>
            <a:endParaRPr sz="2400">
              <a:latin typeface="UTM Avo" panose="02040603050506020204" pitchFamily="18"/>
            </a:endParaRPr>
          </a:p>
        </p:txBody>
      </p:sp>
      <p:sp>
        <p:nvSpPr>
          <p:cNvPr id="7" name="Google Shape;198;p6">
            <a:extLst>
              <a:ext uri="{FF2B5EF4-FFF2-40B4-BE49-F238E27FC236}">
                <a16:creationId xmlns:a16="http://schemas.microsoft.com/office/drawing/2014/main" id="{002ED4B6-666C-6F6E-44FE-95F888602357}"/>
              </a:ext>
            </a:extLst>
          </p:cNvPr>
          <p:cNvSpPr txBox="1"/>
          <p:nvPr/>
        </p:nvSpPr>
        <p:spPr>
          <a:xfrm>
            <a:off x="1524000" y="1704400"/>
            <a:ext cx="9144000" cy="430861"/>
          </a:xfrm>
          <a:prstGeom prst="rect">
            <a:avLst/>
          </a:prstGeom>
          <a:noFill/>
          <a:ln>
            <a:noFill/>
          </a:ln>
        </p:spPr>
        <p:txBody>
          <a:bodyPr spcFirstLastPara="1" wrap="square" lIns="60950" tIns="30467" rIns="60950" bIns="30467" anchor="t" anchorCtr="0">
            <a:spAutoFit/>
          </a:bodyPr>
          <a:lstStyle/>
          <a:p>
            <a:pPr algn="ctr"/>
            <a:r>
              <a:rPr lang="vi-VN" sz="2400" b="1" dirty="0">
                <a:solidFill>
                  <a:schemeClr val="bg1"/>
                </a:solidFill>
                <a:latin typeface="UTM Avo" panose="02040603050506020204" pitchFamily="18"/>
              </a:rPr>
              <a:t>Em hãy nghe và chép lại bài đọc </a:t>
            </a:r>
            <a:r>
              <a:rPr lang="vi-VN" sz="2400" b="1" i="1" dirty="0">
                <a:solidFill>
                  <a:schemeClr val="bg1"/>
                </a:solidFill>
                <a:latin typeface="UTM Avo" panose="02040603050506020204" pitchFamily="18"/>
              </a:rPr>
              <a:t>Đội của em</a:t>
            </a:r>
            <a:endParaRPr sz="2400" i="1" dirty="0">
              <a:solidFill>
                <a:schemeClr val="bg1"/>
              </a:solidFill>
              <a:latin typeface="UTM Avo" panose="02040603050506020204" pitchFamily="18"/>
            </a:endParaRPr>
          </a:p>
        </p:txBody>
      </p:sp>
    </p:spTree>
    <p:extLst>
      <p:ext uri="{BB962C8B-B14F-4D97-AF65-F5344CB8AC3E}">
        <p14:creationId xmlns:p14="http://schemas.microsoft.com/office/powerpoint/2010/main" val="35023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03;p7">
            <a:extLst>
              <a:ext uri="{FF2B5EF4-FFF2-40B4-BE49-F238E27FC236}">
                <a16:creationId xmlns:a16="http://schemas.microsoft.com/office/drawing/2014/main" id="{48B6A00C-39FB-61D0-AF3E-4CC53431A18A}"/>
              </a:ext>
            </a:extLst>
          </p:cNvPr>
          <p:cNvSpPr/>
          <p:nvPr/>
        </p:nvSpPr>
        <p:spPr>
          <a:xfrm>
            <a:off x="5004197" y="1555496"/>
            <a:ext cx="2183606" cy="1117600"/>
          </a:xfrm>
          <a:prstGeom prst="cloud">
            <a:avLst/>
          </a:prstGeom>
          <a:solidFill>
            <a:schemeClr val="lt1"/>
          </a:solidFill>
          <a:ln w="952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800" b="1">
                <a:solidFill>
                  <a:schemeClr val="bg1"/>
                </a:solidFill>
                <a:latin typeface="UTM Avo" panose="02040603050506020204" pitchFamily="18"/>
              </a:rPr>
              <a:t>Lưu ý</a:t>
            </a:r>
            <a:endParaRPr sz="2800" b="1">
              <a:solidFill>
                <a:schemeClr val="bg1"/>
              </a:solidFill>
              <a:latin typeface="UTM Avo" panose="02040603050506020204" pitchFamily="18"/>
            </a:endParaRPr>
          </a:p>
        </p:txBody>
      </p:sp>
      <p:sp>
        <p:nvSpPr>
          <p:cNvPr id="3" name="Google Shape;204;p7">
            <a:extLst>
              <a:ext uri="{FF2B5EF4-FFF2-40B4-BE49-F238E27FC236}">
                <a16:creationId xmlns:a16="http://schemas.microsoft.com/office/drawing/2014/main" id="{34B5DA0A-CEA8-DE87-E82D-70EB5188776E}"/>
              </a:ext>
            </a:extLst>
          </p:cNvPr>
          <p:cNvSpPr/>
          <p:nvPr/>
        </p:nvSpPr>
        <p:spPr>
          <a:xfrm>
            <a:off x="609600" y="2284984"/>
            <a:ext cx="10972800" cy="3759200"/>
          </a:xfrm>
          <a:prstGeom prst="wedgeRoundRectCallout">
            <a:avLst>
              <a:gd name="adj1" fmla="val -20722"/>
              <a:gd name="adj2" fmla="val 46932"/>
              <a:gd name="adj3" fmla="val 0"/>
            </a:avLst>
          </a:prstGeom>
          <a:noFill/>
          <a:ln w="9525" cap="flat" cmpd="sng">
            <a:noFill/>
            <a:prstDash val="solid"/>
            <a:round/>
            <a:headEnd type="none" w="sm" len="sm"/>
            <a:tailEnd type="none" w="sm" len="sm"/>
          </a:ln>
        </p:spPr>
        <p:txBody>
          <a:bodyPr spcFirstLastPara="1" wrap="square" lIns="60950" tIns="30467" rIns="60950" bIns="30467" anchor="ctr" anchorCtr="0">
            <a:noAutofit/>
          </a:bodyPr>
          <a:lstStyle/>
          <a:p>
            <a:pPr marL="381019" indent="-381019" algn="just">
              <a:lnSpc>
                <a:spcPct val="150000"/>
              </a:lnSpc>
              <a:buClr>
                <a:schemeClr val="dk1"/>
              </a:buClr>
              <a:buSzPts val="4000"/>
              <a:buFont typeface="Arial"/>
              <a:buChar char="•"/>
            </a:pPr>
            <a:r>
              <a:rPr lang="vi-VN" sz="2400" b="1" dirty="0">
                <a:solidFill>
                  <a:schemeClr val="bg1"/>
                </a:solidFill>
                <a:latin typeface="UTM Avo" panose="02040603050506020204" pitchFamily="18"/>
              </a:rPr>
              <a:t>Từ ngữ miền Bắc dễ viết sai: </a:t>
            </a:r>
            <a:r>
              <a:rPr lang="vi-VN" sz="2400" dirty="0">
                <a:solidFill>
                  <a:schemeClr val="bg1"/>
                </a:solidFill>
                <a:latin typeface="UTM Avo" panose="02040603050506020204" pitchFamily="18"/>
              </a:rPr>
              <a:t>Nà Mạ, Trường Hà, thành lập, nhiều lần. </a:t>
            </a:r>
            <a:endParaRPr sz="2400" dirty="0">
              <a:solidFill>
                <a:schemeClr val="bg1"/>
              </a:solidFill>
              <a:latin typeface="UTM Avo" panose="02040603050506020204" pitchFamily="18"/>
            </a:endParaRPr>
          </a:p>
          <a:p>
            <a:pPr marL="381019" indent="-381019" algn="just">
              <a:lnSpc>
                <a:spcPct val="150000"/>
              </a:lnSpc>
              <a:buClr>
                <a:schemeClr val="dk1"/>
              </a:buClr>
              <a:buSzPts val="4000"/>
              <a:buFont typeface="Arial"/>
              <a:buChar char="•"/>
            </a:pPr>
            <a:r>
              <a:rPr lang="vi-VN" sz="2400" b="1" dirty="0">
                <a:solidFill>
                  <a:schemeClr val="bg1"/>
                </a:solidFill>
                <a:latin typeface="UTM Avo" panose="02040603050506020204" pitchFamily="18"/>
              </a:rPr>
              <a:t>Từ ngữ miền Trung dễ viết sai: </a:t>
            </a:r>
            <a:r>
              <a:rPr lang="vi-VN" sz="2400" dirty="0">
                <a:solidFill>
                  <a:schemeClr val="bg1"/>
                </a:solidFill>
                <a:latin typeface="UTM Avo" panose="02040603050506020204" pitchFamily="18"/>
              </a:rPr>
              <a:t>xã, Hà Quảng, tỉnh, đổi tên. </a:t>
            </a:r>
            <a:endParaRPr sz="2400" dirty="0">
              <a:solidFill>
                <a:schemeClr val="bg1"/>
              </a:solidFill>
              <a:latin typeface="UTM Avo" panose="02040603050506020204" pitchFamily="18"/>
            </a:endParaRPr>
          </a:p>
          <a:p>
            <a:pPr marL="381019" indent="-381019" algn="just">
              <a:lnSpc>
                <a:spcPct val="150000"/>
              </a:lnSpc>
              <a:buClr>
                <a:schemeClr val="dk1"/>
              </a:buClr>
              <a:buSzPts val="4000"/>
              <a:buFont typeface="Arial"/>
              <a:buChar char="•"/>
            </a:pPr>
            <a:r>
              <a:rPr lang="vi-VN" sz="2400" b="1" dirty="0">
                <a:solidFill>
                  <a:schemeClr val="bg1"/>
                </a:solidFill>
                <a:latin typeface="UTM Avo" panose="02040603050506020204" pitchFamily="18"/>
              </a:rPr>
              <a:t>Từ ngữ miền Nam dễ viết sai: </a:t>
            </a:r>
            <a:r>
              <a:rPr lang="vi-VN" sz="2400" dirty="0">
                <a:solidFill>
                  <a:schemeClr val="bg1"/>
                </a:solidFill>
                <a:latin typeface="UTM Avo" panose="02040603050506020204" pitchFamily="18"/>
              </a:rPr>
              <a:t>xã, Trường Hà, Hà Quảng, tỉnh, Cao Bằng, đổi tên, vinh dự.</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63596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368</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 Light</vt:lpstr>
      <vt:lpstr>UTM Avo</vt:lpstr>
      <vt:lpstr>Calibri</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42</cp:revision>
  <dcterms:created xsi:type="dcterms:W3CDTF">2023-10-19T01:39:18Z</dcterms:created>
  <dcterms:modified xsi:type="dcterms:W3CDTF">2024-02-21T04:09:19Z</dcterms:modified>
</cp:coreProperties>
</file>