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57" r:id="rId7"/>
    <p:sldId id="274" r:id="rId8"/>
    <p:sldId id="282" r:id="rId9"/>
    <p:sldId id="285" r:id="rId10"/>
    <p:sldId id="263" r:id="rId11"/>
    <p:sldId id="270" r:id="rId12"/>
    <p:sldId id="279" r:id="rId13"/>
    <p:sldId id="280"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UTM Avo" panose="02040603050506020204" pitchFamily="18" charset="0"/>
      <p:regular r:id="rId21"/>
      <p:bold r:id="rId22"/>
      <p:italic r:id="rId23"/>
      <p:boldItalic r:id="rId24"/>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70" d="100"/>
          <a:sy n="70" d="100"/>
        </p:scale>
        <p:origin x="9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8.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3.jpg"/><Relationship Id="rId1" Type="http://schemas.openxmlformats.org/officeDocument/2006/relationships/slideLayout" Target="../slideLayouts/slideLayout23.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126/"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126/"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2/1/388/126/"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35</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Ôn tập cuối năm học</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vi-VN" sz="5400" b="1" kern="0" dirty="0">
                <a:solidFill>
                  <a:srgbClr val="FF0000"/>
                </a:solidFill>
                <a:latin typeface="UTM Avo" panose="02040603050506020204" pitchFamily="18"/>
                <a:cs typeface="Arial" panose="020B0604020202020204" pitchFamily="34" charset="0"/>
              </a:rPr>
              <a:t>(Tiết 7)</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69;p1">
            <a:extLst>
              <a:ext uri="{FF2B5EF4-FFF2-40B4-BE49-F238E27FC236}">
                <a16:creationId xmlns:a16="http://schemas.microsoft.com/office/drawing/2014/main" id="{FA3362B0-FC21-8190-7584-86F014EECF5A}"/>
              </a:ext>
            </a:extLst>
          </p:cNvPr>
          <p:cNvSpPr txBox="1">
            <a:spLocks/>
          </p:cNvSpPr>
          <p:nvPr/>
        </p:nvSpPr>
        <p:spPr>
          <a:xfrm>
            <a:off x="987552" y="1574093"/>
            <a:ext cx="6041045" cy="165576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spcBef>
                <a:spcPts val="0"/>
              </a:spcBef>
              <a:buClr>
                <a:schemeClr val="dk1"/>
              </a:buClr>
              <a:buSzPts val="2400"/>
              <a:buFont typeface="Arial" panose="020B0604020202020204" pitchFamily="34" charset="0"/>
              <a:buNone/>
            </a:pPr>
            <a:r>
              <a:rPr lang="vi-VN" sz="2400" b="1" dirty="0">
                <a:solidFill>
                  <a:schemeClr val="bg1"/>
                </a:solidFill>
                <a:latin typeface="UTM Avo" panose="02040603050506020204" pitchFamily="18"/>
              </a:rPr>
              <a:t>Đố em</a:t>
            </a:r>
            <a:r>
              <a:rPr lang="vi-VN" sz="2400" b="1">
                <a:solidFill>
                  <a:schemeClr val="bg1"/>
                </a:solidFill>
                <a:latin typeface="UTM Avo" panose="02040603050506020204" pitchFamily="18"/>
              </a:rPr>
              <a:t>: </a:t>
            </a:r>
            <a:endParaRPr lang="en-US" sz="2400" b="1">
              <a:solidFill>
                <a:schemeClr val="bg1"/>
              </a:solidFill>
              <a:latin typeface="UTM Avo" panose="02040603050506020204" pitchFamily="18"/>
            </a:endParaRPr>
          </a:p>
          <a:p>
            <a:pPr marL="0" indent="0" algn="just">
              <a:lnSpc>
                <a:spcPct val="160000"/>
              </a:lnSpc>
              <a:spcBef>
                <a:spcPts val="0"/>
              </a:spcBef>
              <a:buClr>
                <a:schemeClr val="dk1"/>
              </a:buClr>
              <a:buSzPts val="2400"/>
              <a:buFont typeface="Arial" panose="020B0604020202020204" pitchFamily="34" charset="0"/>
              <a:buNone/>
            </a:pPr>
            <a:r>
              <a:rPr lang="vi-VN" sz="2400">
                <a:solidFill>
                  <a:schemeClr val="bg1"/>
                </a:solidFill>
                <a:latin typeface="UTM Avo" panose="02040603050506020204" pitchFamily="18"/>
                <a:ea typeface="Arial"/>
                <a:cs typeface="Arial"/>
                <a:sym typeface="Arial"/>
              </a:rPr>
              <a:t>Năm </a:t>
            </a:r>
            <a:r>
              <a:rPr lang="vi-VN" sz="2400" dirty="0">
                <a:solidFill>
                  <a:schemeClr val="bg1"/>
                </a:solidFill>
                <a:latin typeface="UTM Avo" panose="02040603050506020204" pitchFamily="18"/>
                <a:ea typeface="Arial"/>
                <a:cs typeface="Arial"/>
                <a:sym typeface="Arial"/>
              </a:rPr>
              <a:t>ông cùng ở một nhà</a:t>
            </a:r>
            <a:r>
              <a:rPr lang="vi-VN" sz="2400">
                <a:solidFill>
                  <a:schemeClr val="bg1"/>
                </a:solidFill>
                <a:latin typeface="UTM Avo" panose="02040603050506020204" pitchFamily="18"/>
                <a:ea typeface="Arial"/>
                <a:cs typeface="Arial"/>
                <a:sym typeface="Arial"/>
              </a:rPr>
              <a:t>, </a:t>
            </a:r>
            <a:endParaRPr lang="en-US" sz="2400">
              <a:solidFill>
                <a:schemeClr val="bg1"/>
              </a:solidFill>
              <a:latin typeface="UTM Avo" panose="02040603050506020204" pitchFamily="18"/>
              <a:ea typeface="Arial"/>
              <a:cs typeface="Arial"/>
              <a:sym typeface="Arial"/>
            </a:endParaRPr>
          </a:p>
          <a:p>
            <a:pPr marL="0" indent="0" algn="just">
              <a:lnSpc>
                <a:spcPct val="160000"/>
              </a:lnSpc>
              <a:spcBef>
                <a:spcPts val="0"/>
              </a:spcBef>
              <a:buClr>
                <a:schemeClr val="dk1"/>
              </a:buClr>
              <a:buSzPts val="2400"/>
              <a:buFont typeface="Arial" panose="020B0604020202020204" pitchFamily="34" charset="0"/>
              <a:buNone/>
            </a:pPr>
            <a:r>
              <a:rPr lang="vi-VN" sz="2400">
                <a:solidFill>
                  <a:schemeClr val="bg1"/>
                </a:solidFill>
                <a:latin typeface="UTM Avo" panose="02040603050506020204" pitchFamily="18"/>
                <a:ea typeface="Arial"/>
                <a:cs typeface="Arial"/>
                <a:sym typeface="Arial"/>
              </a:rPr>
              <a:t>tình </a:t>
            </a:r>
            <a:r>
              <a:rPr lang="vi-VN" sz="2400" dirty="0">
                <a:solidFill>
                  <a:schemeClr val="bg1"/>
                </a:solidFill>
                <a:latin typeface="UTM Avo" panose="02040603050506020204" pitchFamily="18"/>
                <a:ea typeface="Arial"/>
                <a:cs typeface="Arial"/>
                <a:sym typeface="Arial"/>
              </a:rPr>
              <a:t>huynh nghĩa đệ vào ra thuận </a:t>
            </a:r>
            <a:r>
              <a:rPr lang="vi-VN" sz="2400">
                <a:solidFill>
                  <a:schemeClr val="bg1"/>
                </a:solidFill>
                <a:latin typeface="UTM Avo" panose="02040603050506020204" pitchFamily="18"/>
                <a:ea typeface="Arial"/>
                <a:cs typeface="Arial"/>
                <a:sym typeface="Arial"/>
              </a:rPr>
              <a:t>hòa.</a:t>
            </a:r>
            <a:endParaRPr lang="en-US" sz="2400">
              <a:solidFill>
                <a:schemeClr val="bg1"/>
              </a:solidFill>
              <a:latin typeface="UTM Avo" panose="02040603050506020204" pitchFamily="18"/>
              <a:ea typeface="Arial"/>
              <a:cs typeface="Arial"/>
              <a:sym typeface="Arial"/>
            </a:endParaRPr>
          </a:p>
          <a:p>
            <a:pPr marL="0" indent="0" algn="just">
              <a:lnSpc>
                <a:spcPct val="160000"/>
              </a:lnSpc>
              <a:spcBef>
                <a:spcPts val="0"/>
              </a:spcBef>
              <a:buClr>
                <a:schemeClr val="dk1"/>
              </a:buClr>
              <a:buSzPts val="2400"/>
              <a:buFont typeface="Arial" panose="020B0604020202020204" pitchFamily="34" charset="0"/>
              <a:buNone/>
            </a:pPr>
            <a:r>
              <a:rPr lang="vi-VN" sz="2400">
                <a:solidFill>
                  <a:schemeClr val="bg1"/>
                </a:solidFill>
                <a:latin typeface="UTM Avo" panose="02040603050506020204" pitchFamily="18"/>
                <a:ea typeface="Arial"/>
                <a:cs typeface="Arial"/>
                <a:sym typeface="Arial"/>
              </a:rPr>
              <a:t>Bốn </a:t>
            </a:r>
            <a:r>
              <a:rPr lang="vi-VN" sz="2400" dirty="0">
                <a:solidFill>
                  <a:schemeClr val="bg1"/>
                </a:solidFill>
                <a:latin typeface="UTM Avo" panose="02040603050506020204" pitchFamily="18"/>
                <a:ea typeface="Arial"/>
                <a:cs typeface="Arial"/>
                <a:sym typeface="Arial"/>
              </a:rPr>
              <a:t>ông tuổi đã lên ba</a:t>
            </a:r>
            <a:r>
              <a:rPr lang="vi-VN" sz="2400">
                <a:solidFill>
                  <a:schemeClr val="bg1"/>
                </a:solidFill>
                <a:latin typeface="UTM Avo" panose="02040603050506020204" pitchFamily="18"/>
                <a:ea typeface="Arial"/>
                <a:cs typeface="Arial"/>
                <a:sym typeface="Arial"/>
              </a:rPr>
              <a:t>, </a:t>
            </a:r>
            <a:endParaRPr lang="en-US" sz="2400">
              <a:solidFill>
                <a:schemeClr val="bg1"/>
              </a:solidFill>
              <a:latin typeface="UTM Avo" panose="02040603050506020204" pitchFamily="18"/>
              <a:ea typeface="Arial"/>
              <a:cs typeface="Arial"/>
              <a:sym typeface="Arial"/>
            </a:endParaRPr>
          </a:p>
          <a:p>
            <a:pPr marL="0" indent="0" algn="just">
              <a:lnSpc>
                <a:spcPct val="160000"/>
              </a:lnSpc>
              <a:spcBef>
                <a:spcPts val="0"/>
              </a:spcBef>
              <a:buClr>
                <a:schemeClr val="dk1"/>
              </a:buClr>
              <a:buSzPts val="2400"/>
              <a:buFont typeface="Arial" panose="020B0604020202020204" pitchFamily="34" charset="0"/>
              <a:buNone/>
            </a:pPr>
            <a:r>
              <a:rPr lang="vi-VN" sz="2400">
                <a:solidFill>
                  <a:schemeClr val="bg1"/>
                </a:solidFill>
                <a:latin typeface="UTM Avo" panose="02040603050506020204" pitchFamily="18"/>
                <a:ea typeface="Arial"/>
                <a:cs typeface="Arial"/>
                <a:sym typeface="Arial"/>
              </a:rPr>
              <a:t>một </a:t>
            </a:r>
            <a:r>
              <a:rPr lang="vi-VN" sz="2400" dirty="0">
                <a:solidFill>
                  <a:schemeClr val="bg1"/>
                </a:solidFill>
                <a:latin typeface="UTM Avo" panose="02040603050506020204" pitchFamily="18"/>
                <a:ea typeface="Arial"/>
                <a:cs typeface="Arial"/>
                <a:sym typeface="Arial"/>
              </a:rPr>
              <a:t>ông đã già mới lại lên hai</a:t>
            </a:r>
            <a:r>
              <a:rPr lang="vi-VN" sz="2400">
                <a:solidFill>
                  <a:schemeClr val="bg1"/>
                </a:solidFill>
                <a:latin typeface="UTM Avo" panose="02040603050506020204" pitchFamily="18"/>
                <a:ea typeface="Arial"/>
                <a:cs typeface="Arial"/>
                <a:sym typeface="Arial"/>
              </a:rPr>
              <a:t>. </a:t>
            </a:r>
            <a:endParaRPr lang="en-US" sz="2400">
              <a:solidFill>
                <a:schemeClr val="bg1"/>
              </a:solidFill>
              <a:latin typeface="UTM Avo" panose="02040603050506020204" pitchFamily="18"/>
              <a:ea typeface="Arial"/>
              <a:cs typeface="Arial"/>
              <a:sym typeface="Arial"/>
            </a:endParaRPr>
          </a:p>
          <a:p>
            <a:pPr marL="0" indent="0" algn="just">
              <a:lnSpc>
                <a:spcPct val="160000"/>
              </a:lnSpc>
              <a:spcBef>
                <a:spcPts val="0"/>
              </a:spcBef>
              <a:buClr>
                <a:schemeClr val="dk1"/>
              </a:buClr>
              <a:buSzPts val="2400"/>
              <a:buFont typeface="Arial" panose="020B0604020202020204" pitchFamily="34" charset="0"/>
              <a:buNone/>
            </a:pPr>
            <a:r>
              <a:rPr lang="en-US" sz="2400">
                <a:solidFill>
                  <a:schemeClr val="bg1"/>
                </a:solidFill>
                <a:latin typeface="UTM Avo" panose="02040603050506020204" pitchFamily="18"/>
                <a:ea typeface="Arial"/>
                <a:cs typeface="Arial"/>
                <a:sym typeface="Arial"/>
              </a:rPr>
              <a:t>(</a:t>
            </a:r>
            <a:r>
              <a:rPr lang="vi-VN" sz="2400">
                <a:solidFill>
                  <a:schemeClr val="bg1"/>
                </a:solidFill>
                <a:latin typeface="UTM Avo" panose="02040603050506020204" pitchFamily="18"/>
                <a:ea typeface="Arial"/>
                <a:cs typeface="Arial"/>
                <a:sym typeface="Arial"/>
              </a:rPr>
              <a:t>Đó </a:t>
            </a:r>
            <a:r>
              <a:rPr lang="vi-VN" sz="2400" dirty="0">
                <a:solidFill>
                  <a:schemeClr val="bg1"/>
                </a:solidFill>
                <a:latin typeface="UTM Avo" panose="02040603050506020204" pitchFamily="18"/>
                <a:ea typeface="Arial"/>
                <a:cs typeface="Arial"/>
                <a:sym typeface="Arial"/>
              </a:rPr>
              <a:t>là </a:t>
            </a:r>
            <a:r>
              <a:rPr lang="vi-VN" sz="2400">
                <a:solidFill>
                  <a:schemeClr val="bg1"/>
                </a:solidFill>
                <a:latin typeface="UTM Avo" panose="02040603050506020204" pitchFamily="18"/>
                <a:ea typeface="Arial"/>
                <a:cs typeface="Arial"/>
                <a:sym typeface="Arial"/>
              </a:rPr>
              <a:t>gì?</a:t>
            </a:r>
            <a:r>
              <a:rPr lang="en-US" sz="2400">
                <a:solidFill>
                  <a:schemeClr val="bg1"/>
                </a:solidFill>
                <a:latin typeface="UTM Avo" panose="02040603050506020204" pitchFamily="18"/>
                <a:ea typeface="Arial"/>
                <a:cs typeface="Arial"/>
                <a:sym typeface="Arial"/>
              </a:rPr>
              <a:t>)</a:t>
            </a:r>
            <a:endParaRPr lang="vi-VN" sz="2400" dirty="0">
              <a:solidFill>
                <a:schemeClr val="bg1"/>
              </a:solidFill>
              <a:latin typeface="UTM Avo" panose="02040603050506020204" pitchFamily="18"/>
            </a:endParaRPr>
          </a:p>
          <a:p>
            <a:pPr marL="0" indent="0" algn="ctr">
              <a:lnSpc>
                <a:spcPct val="160000"/>
              </a:lnSpc>
              <a:buClr>
                <a:schemeClr val="dk1"/>
              </a:buClr>
              <a:buSzPts val="2400"/>
              <a:buFont typeface="Arial" panose="020B0604020202020204" pitchFamily="34" charset="0"/>
              <a:buNone/>
            </a:pPr>
            <a:endParaRPr lang="vi-VN" sz="2400" dirty="0">
              <a:solidFill>
                <a:schemeClr val="bg1"/>
              </a:solidFill>
              <a:latin typeface="UTM Avo" panose="02040603050506020204" pitchFamily="18"/>
            </a:endParaRPr>
          </a:p>
        </p:txBody>
      </p:sp>
      <p:pic>
        <p:nvPicPr>
          <p:cNvPr id="4" name="Google Shape;170;p1" descr="Cách để đoán nghề nghiệp chỉ qua bàn tay | Vật Phẩm Phong Thủy - Sản Phẩm  Phong Thủy - Tư Vấn Phong Thủy">
            <a:extLst>
              <a:ext uri="{FF2B5EF4-FFF2-40B4-BE49-F238E27FC236}">
                <a16:creationId xmlns:a16="http://schemas.microsoft.com/office/drawing/2014/main" id="{24BE7BC7-45B7-1CF5-1421-BAAEEFCF0FEB}"/>
              </a:ext>
            </a:extLst>
          </p:cNvPr>
          <p:cNvPicPr preferRelativeResize="0">
            <a:picLocks noChangeAspect="1"/>
          </p:cNvPicPr>
          <p:nvPr/>
        </p:nvPicPr>
        <p:blipFill rotWithShape="1">
          <a:blip r:embed="rId3">
            <a:alphaModFix/>
            <a:extLst>
              <a:ext uri="{BEBA8EAE-BF5A-486C-A8C5-ECC9F3942E4B}">
                <a14:imgProps xmlns:a14="http://schemas.microsoft.com/office/drawing/2010/main">
                  <a14:imgLayer r:embed="rId4">
                    <a14:imgEffect>
                      <a14:backgroundRemoval t="6813" b="96813" l="8688" r="90125">
                        <a14:foregroundMark x1="48000" y1="10000" x2="48000" y2="10000"/>
                        <a14:foregroundMark x1="47063" y1="7187" x2="47063" y2="7187"/>
                        <a14:foregroundMark x1="41813" y1="96813" x2="41813" y2="96813"/>
                        <a14:foregroundMark x1="9813" y1="30438" x2="9813" y2="30438"/>
                        <a14:foregroundMark x1="9250" y1="29063" x2="9250" y2="29063"/>
                        <a14:foregroundMark x1="8688" y1="28563" x2="8688" y2="28563"/>
                        <a14:foregroundMark x1="89063" y1="56250" x2="90125" y2="56500"/>
                        <a14:foregroundMark x1="45375" y1="6813" x2="48313" y2="7938"/>
                      </a14:backgroundRemoval>
                    </a14:imgEffect>
                  </a14:imgLayer>
                </a14:imgProps>
              </a:ext>
            </a:extLst>
          </a:blip>
          <a:srcRect/>
          <a:stretch/>
        </p:blipFill>
        <p:spPr>
          <a:xfrm>
            <a:off x="8476760" y="1148927"/>
            <a:ext cx="3489960" cy="3489960"/>
          </a:xfrm>
          <a:prstGeom prst="rect">
            <a:avLst/>
          </a:prstGeom>
          <a:noFill/>
          <a:ln>
            <a:noFill/>
          </a:ln>
        </p:spPr>
      </p:pic>
      <p:sp>
        <p:nvSpPr>
          <p:cNvPr id="6" name="TextBox 5">
            <a:extLst>
              <a:ext uri="{FF2B5EF4-FFF2-40B4-BE49-F238E27FC236}">
                <a16:creationId xmlns:a16="http://schemas.microsoft.com/office/drawing/2014/main" id="{D8E088D5-7754-DE8C-7BBC-B1F017DCF76F}"/>
              </a:ext>
            </a:extLst>
          </p:cNvPr>
          <p:cNvSpPr txBox="1"/>
          <p:nvPr/>
        </p:nvSpPr>
        <p:spPr>
          <a:xfrm>
            <a:off x="8126240" y="4724312"/>
            <a:ext cx="3840480" cy="679481"/>
          </a:xfrm>
          <a:prstGeom prst="rect">
            <a:avLst/>
          </a:prstGeom>
          <a:noFill/>
        </p:spPr>
        <p:txBody>
          <a:bodyPr wrap="square">
            <a:spAutoFit/>
          </a:bodyPr>
          <a:lstStyle/>
          <a:p>
            <a:pPr marL="0" indent="0" algn="ctr">
              <a:lnSpc>
                <a:spcPct val="160000"/>
              </a:lnSpc>
              <a:buClr>
                <a:srgbClr val="261515"/>
              </a:buClr>
              <a:buSzPts val="2400"/>
              <a:buFont typeface="Arial" panose="020B0604020202020204" pitchFamily="34" charset="0"/>
              <a:buNone/>
            </a:pPr>
            <a:r>
              <a:rPr lang="vi-VN" sz="2800" i="1" dirty="0">
                <a:solidFill>
                  <a:schemeClr val="bg1"/>
                </a:solidFill>
                <a:latin typeface="UTM Avo" panose="02040603050506020204" pitchFamily="18"/>
                <a:ea typeface="Arial"/>
                <a:cs typeface="Arial"/>
                <a:sym typeface="Arial"/>
              </a:rPr>
              <a:t>(Đáp án: Bàn tay)</a:t>
            </a:r>
            <a:endParaRPr lang="vi-VN" sz="2800" dirty="0">
              <a:solidFill>
                <a:schemeClr val="bg1"/>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EC6675A4-1BD3-259A-E1F1-8B725E9DA328}"/>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76;p3">
            <a:extLst>
              <a:ext uri="{FF2B5EF4-FFF2-40B4-BE49-F238E27FC236}">
                <a16:creationId xmlns:a16="http://schemas.microsoft.com/office/drawing/2014/main" id="{B38C3806-DB7D-77D8-73AB-30619EF982B2}"/>
              </a:ext>
            </a:extLst>
          </p:cNvPr>
          <p:cNvSpPr txBox="1"/>
          <p:nvPr/>
        </p:nvSpPr>
        <p:spPr>
          <a:xfrm>
            <a:off x="3657599" y="1615422"/>
            <a:ext cx="4876801"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600" b="1" i="0" u="none" strike="noStrike" cap="none" dirty="0">
                <a:solidFill>
                  <a:srgbClr val="C00000"/>
                </a:solidFill>
                <a:latin typeface="UTM Avo" panose="02040603050506020204" pitchFamily="18"/>
                <a:ea typeface="Arial"/>
                <a:cs typeface="Arial"/>
                <a:sym typeface="Arial"/>
              </a:rPr>
              <a:t>Chọn 1 trong 2 đề sau</a:t>
            </a:r>
            <a:endParaRPr sz="2600" b="1" i="0" u="none" strike="noStrike" cap="none" dirty="0">
              <a:solidFill>
                <a:srgbClr val="C00000"/>
              </a:solidFill>
              <a:latin typeface="UTM Avo" panose="02040603050506020204" pitchFamily="18"/>
              <a:ea typeface="Arial"/>
              <a:cs typeface="Arial"/>
              <a:sym typeface="Arial"/>
            </a:endParaRPr>
          </a:p>
        </p:txBody>
      </p:sp>
      <p:grpSp>
        <p:nvGrpSpPr>
          <p:cNvPr id="4" name="Google Shape;177;p3">
            <a:extLst>
              <a:ext uri="{FF2B5EF4-FFF2-40B4-BE49-F238E27FC236}">
                <a16:creationId xmlns:a16="http://schemas.microsoft.com/office/drawing/2014/main" id="{976E28F2-D53D-357E-95C0-2A6E6A16971E}"/>
              </a:ext>
            </a:extLst>
          </p:cNvPr>
          <p:cNvGrpSpPr/>
          <p:nvPr/>
        </p:nvGrpSpPr>
        <p:grpSpPr>
          <a:xfrm>
            <a:off x="1089102" y="2642616"/>
            <a:ext cx="3178097" cy="3048000"/>
            <a:chOff x="1633654" y="3086100"/>
            <a:chExt cx="4767146" cy="4572000"/>
          </a:xfrm>
          <a:noFill/>
        </p:grpSpPr>
        <p:sp>
          <p:nvSpPr>
            <p:cNvPr id="5" name="Google Shape;178;p3">
              <a:extLst>
                <a:ext uri="{FF2B5EF4-FFF2-40B4-BE49-F238E27FC236}">
                  <a16:creationId xmlns:a16="http://schemas.microsoft.com/office/drawing/2014/main" id="{973FF407-6922-B4DF-7A71-EFCC3F0D6756}"/>
                </a:ext>
              </a:extLst>
            </p:cNvPr>
            <p:cNvSpPr/>
            <p:nvPr/>
          </p:nvSpPr>
          <p:spPr>
            <a:xfrm>
              <a:off x="1633654" y="3086100"/>
              <a:ext cx="4767146" cy="4572000"/>
            </a:xfrm>
            <a:prstGeom prst="wedgeRoundRectCallout">
              <a:avLst>
                <a:gd name="adj1" fmla="val -20833"/>
                <a:gd name="adj2" fmla="val 62500"/>
                <a:gd name="adj3" fmla="val 0"/>
              </a:avLst>
            </a:prstGeom>
            <a:grp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rgbClr val="000000"/>
                </a:solidFill>
                <a:latin typeface="UTM Avo" panose="02040603050506020204" pitchFamily="18"/>
                <a:ea typeface="Arial"/>
                <a:cs typeface="Arial"/>
                <a:sym typeface="Arial"/>
              </a:endParaRPr>
            </a:p>
          </p:txBody>
        </p:sp>
        <p:sp>
          <p:nvSpPr>
            <p:cNvPr id="6" name="Google Shape;179;p3">
              <a:extLst>
                <a:ext uri="{FF2B5EF4-FFF2-40B4-BE49-F238E27FC236}">
                  <a16:creationId xmlns:a16="http://schemas.microsoft.com/office/drawing/2014/main" id="{D05424ED-2F10-EFB7-BDD4-6A400C424D10}"/>
                </a:ext>
              </a:extLst>
            </p:cNvPr>
            <p:cNvSpPr txBox="1"/>
            <p:nvPr/>
          </p:nvSpPr>
          <p:spPr>
            <a:xfrm>
              <a:off x="1830849" y="3995986"/>
              <a:ext cx="4422195" cy="2700739"/>
            </a:xfrm>
            <a:prstGeom prst="rect">
              <a:avLst/>
            </a:prstGeom>
            <a:grp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vi-VN" sz="2600" b="1" i="0" u="none" strike="noStrike" cap="none" dirty="0">
                  <a:solidFill>
                    <a:srgbClr val="000000"/>
                  </a:solidFill>
                  <a:latin typeface="UTM Avo" panose="02040603050506020204" pitchFamily="18"/>
                  <a:ea typeface="Arial"/>
                  <a:cs typeface="Arial"/>
                  <a:sym typeface="Arial"/>
                </a:rPr>
                <a:t>Đề 1:</a:t>
              </a:r>
              <a:endParaRPr sz="2600" dirty="0">
                <a:latin typeface="UTM Avo" panose="02040603050506020204" pitchFamily="18"/>
              </a:endParaRPr>
            </a:p>
            <a:p>
              <a:pPr marL="0" marR="0" lvl="0" indent="0" algn="just" rtl="0">
                <a:lnSpc>
                  <a:spcPct val="150000"/>
                </a:lnSpc>
                <a:spcBef>
                  <a:spcPts val="0"/>
                </a:spcBef>
                <a:spcAft>
                  <a:spcPts val="0"/>
                </a:spcAft>
                <a:buNone/>
              </a:pPr>
              <a:r>
                <a:rPr lang="vi-VN" sz="2600" b="0" i="0" u="none" strike="noStrike" cap="none" dirty="0">
                  <a:solidFill>
                    <a:srgbClr val="000000"/>
                  </a:solidFill>
                  <a:latin typeface="UTM Avo" panose="02040603050506020204" pitchFamily="18"/>
                  <a:ea typeface="Arial"/>
                  <a:cs typeface="Arial"/>
                  <a:sym typeface="Arial"/>
                </a:rPr>
                <a:t>Tả một vườn cây (hoặc rặng cây).</a:t>
              </a:r>
              <a:endParaRPr sz="2600" b="0" i="0" u="none" strike="noStrike" cap="none" dirty="0">
                <a:solidFill>
                  <a:srgbClr val="000000"/>
                </a:solidFill>
                <a:latin typeface="UTM Avo" panose="02040603050506020204" pitchFamily="18"/>
                <a:ea typeface="Arial"/>
                <a:cs typeface="Arial"/>
                <a:sym typeface="Arial"/>
              </a:endParaRPr>
            </a:p>
          </p:txBody>
        </p:sp>
      </p:grpSp>
      <p:grpSp>
        <p:nvGrpSpPr>
          <p:cNvPr id="7" name="Google Shape;180;p3">
            <a:extLst>
              <a:ext uri="{FF2B5EF4-FFF2-40B4-BE49-F238E27FC236}">
                <a16:creationId xmlns:a16="http://schemas.microsoft.com/office/drawing/2014/main" id="{A74E029A-D4B7-EFE0-E8CE-473FE5E7BC62}"/>
              </a:ext>
            </a:extLst>
          </p:cNvPr>
          <p:cNvGrpSpPr/>
          <p:nvPr/>
        </p:nvGrpSpPr>
        <p:grpSpPr>
          <a:xfrm>
            <a:off x="4470400" y="2641407"/>
            <a:ext cx="6705600" cy="3048000"/>
            <a:chOff x="6705601" y="3084286"/>
            <a:chExt cx="10058400" cy="4572000"/>
          </a:xfrm>
          <a:noFill/>
        </p:grpSpPr>
        <p:sp>
          <p:nvSpPr>
            <p:cNvPr id="8" name="Google Shape;181;p3">
              <a:extLst>
                <a:ext uri="{FF2B5EF4-FFF2-40B4-BE49-F238E27FC236}">
                  <a16:creationId xmlns:a16="http://schemas.microsoft.com/office/drawing/2014/main" id="{6F0317CC-7BA2-5687-5543-08B610148E47}"/>
                </a:ext>
              </a:extLst>
            </p:cNvPr>
            <p:cNvSpPr/>
            <p:nvPr/>
          </p:nvSpPr>
          <p:spPr>
            <a:xfrm>
              <a:off x="6705601" y="3084286"/>
              <a:ext cx="10058400" cy="4572000"/>
            </a:xfrm>
            <a:prstGeom prst="wedgeRoundRectCallout">
              <a:avLst>
                <a:gd name="adj1" fmla="val -20833"/>
                <a:gd name="adj2" fmla="val 62500"/>
                <a:gd name="adj3" fmla="val 0"/>
              </a:avLst>
            </a:prstGeom>
            <a:grp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rgbClr val="000000"/>
                </a:solidFill>
                <a:latin typeface="UTM Avo" panose="02040603050506020204" pitchFamily="18"/>
                <a:ea typeface="Arial"/>
                <a:cs typeface="Arial"/>
                <a:sym typeface="Arial"/>
              </a:endParaRPr>
            </a:p>
          </p:txBody>
        </p:sp>
        <p:sp>
          <p:nvSpPr>
            <p:cNvPr id="9" name="Google Shape;182;p3">
              <a:extLst>
                <a:ext uri="{FF2B5EF4-FFF2-40B4-BE49-F238E27FC236}">
                  <a16:creationId xmlns:a16="http://schemas.microsoft.com/office/drawing/2014/main" id="{9F470FF8-099E-5D70-7DAE-9F2B5EE4637A}"/>
                </a:ext>
              </a:extLst>
            </p:cNvPr>
            <p:cNvSpPr txBox="1"/>
            <p:nvPr/>
          </p:nvSpPr>
          <p:spPr>
            <a:xfrm>
              <a:off x="6971001" y="3401703"/>
              <a:ext cx="9527600" cy="3600986"/>
            </a:xfrm>
            <a:prstGeom prst="rect">
              <a:avLst/>
            </a:prstGeom>
            <a:grp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vi-VN" sz="2600" b="1" i="0" u="none" strike="noStrike" cap="none" dirty="0">
                  <a:solidFill>
                    <a:srgbClr val="000000"/>
                  </a:solidFill>
                  <a:latin typeface="UTM Avo" panose="02040603050506020204" pitchFamily="18"/>
                  <a:ea typeface="Arial"/>
                  <a:cs typeface="Arial"/>
                  <a:sym typeface="Arial"/>
                </a:rPr>
                <a:t>Đề 2:</a:t>
              </a:r>
              <a:endParaRPr sz="2600" dirty="0">
                <a:latin typeface="UTM Avo" panose="02040603050506020204" pitchFamily="18"/>
              </a:endParaRPr>
            </a:p>
            <a:p>
              <a:pPr marL="0" marR="0" lvl="0" indent="0" algn="just" rtl="0">
                <a:lnSpc>
                  <a:spcPct val="150000"/>
                </a:lnSpc>
                <a:spcBef>
                  <a:spcPts val="0"/>
                </a:spcBef>
                <a:spcAft>
                  <a:spcPts val="0"/>
                </a:spcAft>
                <a:buNone/>
              </a:pPr>
              <a:r>
                <a:rPr lang="vi-VN" sz="2600" b="0" i="0" u="none" strike="noStrike" cap="none" dirty="0">
                  <a:solidFill>
                    <a:srgbClr val="000000"/>
                  </a:solidFill>
                  <a:latin typeface="UTM Avo" panose="02040603050506020204" pitchFamily="18"/>
                  <a:ea typeface="Arial"/>
                  <a:cs typeface="Arial"/>
                  <a:sym typeface="Arial"/>
                </a:rPr>
                <a:t>Thuật lại một lần em cùng bố mẹ (hoặc người lớn trong gia đình) đi chơi ( hoặc đi thăm ông bà, cô </a:t>
              </a:r>
              <a:r>
                <a:rPr lang="vi-VN" sz="2600" b="0" i="0" u="none" strike="noStrike" cap="none">
                  <a:solidFill>
                    <a:srgbClr val="000000"/>
                  </a:solidFill>
                  <a:latin typeface="UTM Avo" panose="02040603050506020204" pitchFamily="18"/>
                  <a:ea typeface="Arial"/>
                  <a:cs typeface="Arial"/>
                  <a:sym typeface="Arial"/>
                </a:rPr>
                <a:t>bác,...)</a:t>
              </a:r>
              <a:r>
                <a:rPr lang="en-US" sz="2600" b="0" i="0" u="none" strike="noStrike" cap="none">
                  <a:solidFill>
                    <a:srgbClr val="000000"/>
                  </a:solidFill>
                  <a:latin typeface="UTM Avo" panose="02040603050506020204" pitchFamily="18"/>
                  <a:ea typeface="Arial"/>
                  <a:cs typeface="Arial"/>
                  <a:sym typeface="Arial"/>
                </a:rPr>
                <a:t>.</a:t>
              </a:r>
              <a:endParaRPr sz="2600" b="0" i="0" u="none" strike="noStrike" cap="none" dirty="0">
                <a:solidFill>
                  <a:srgbClr val="000000"/>
                </a:solidFill>
                <a:latin typeface="UTM Avo" panose="02040603050506020204" pitchFamily="18"/>
                <a:ea typeface="Arial"/>
                <a:cs typeface="Arial"/>
                <a:sym typeface="Arial"/>
              </a:endParaRPr>
            </a:p>
          </p:txBody>
        </p:sp>
      </p:gr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88;p4">
            <a:extLst>
              <a:ext uri="{FF2B5EF4-FFF2-40B4-BE49-F238E27FC236}">
                <a16:creationId xmlns:a16="http://schemas.microsoft.com/office/drawing/2014/main" id="{44222A9B-6829-B9C0-9C72-36E7DC964DFD}"/>
              </a:ext>
            </a:extLst>
          </p:cNvPr>
          <p:cNvSpPr txBox="1"/>
          <p:nvPr/>
        </p:nvSpPr>
        <p:spPr>
          <a:xfrm>
            <a:off x="3794033" y="1420494"/>
            <a:ext cx="4603931"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b="1" i="0" u="none" strike="noStrike" cap="none" dirty="0">
                <a:solidFill>
                  <a:srgbClr val="C00000"/>
                </a:solidFill>
                <a:latin typeface="UTM Avo" panose="02040603050506020204" pitchFamily="18"/>
                <a:ea typeface="Arial"/>
                <a:cs typeface="Arial"/>
                <a:sym typeface="Arial"/>
              </a:rPr>
              <a:t>Bài tham khảo đề 1</a:t>
            </a:r>
            <a:endParaRPr sz="2400" b="1" i="0" u="none" strike="noStrike" cap="none" dirty="0">
              <a:solidFill>
                <a:srgbClr val="C00000"/>
              </a:solidFill>
              <a:latin typeface="UTM Avo" panose="02040603050506020204" pitchFamily="18"/>
              <a:ea typeface="Arial"/>
              <a:cs typeface="Arial"/>
              <a:sym typeface="Arial"/>
            </a:endParaRPr>
          </a:p>
        </p:txBody>
      </p:sp>
      <p:sp>
        <p:nvSpPr>
          <p:cNvPr id="4" name="Google Shape;189;p4">
            <a:extLst>
              <a:ext uri="{FF2B5EF4-FFF2-40B4-BE49-F238E27FC236}">
                <a16:creationId xmlns:a16="http://schemas.microsoft.com/office/drawing/2014/main" id="{5BABD127-665F-A0CE-6132-63C2485EB297}"/>
              </a:ext>
            </a:extLst>
          </p:cNvPr>
          <p:cNvSpPr txBox="1"/>
          <p:nvPr/>
        </p:nvSpPr>
        <p:spPr>
          <a:xfrm>
            <a:off x="892047" y="1882118"/>
            <a:ext cx="10407905" cy="470894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chemeClr val="bg1"/>
                </a:solidFill>
                <a:latin typeface="UTM Avo" panose="02040603050506020204" pitchFamily="18"/>
                <a:ea typeface="Arial"/>
                <a:cs typeface="Arial"/>
                <a:sym typeface="Arial"/>
              </a:rPr>
              <a:t> </a:t>
            </a:r>
            <a:r>
              <a:rPr lang="en-US" sz="2000" b="0" i="0" u="none" strike="noStrike" cap="none">
                <a:solidFill>
                  <a:schemeClr val="bg1"/>
                </a:solidFill>
                <a:latin typeface="UTM Avo" panose="02040603050506020204" pitchFamily="18"/>
                <a:ea typeface="Arial"/>
                <a:cs typeface="Arial"/>
                <a:sym typeface="Arial"/>
              </a:rPr>
              <a:t>	</a:t>
            </a:r>
            <a:r>
              <a:rPr lang="vi-VN" sz="2000" b="0" i="0" u="none" strike="noStrike" cap="none">
                <a:solidFill>
                  <a:schemeClr val="bg1"/>
                </a:solidFill>
                <a:latin typeface="UTM Avo" panose="02040603050506020204" pitchFamily="18"/>
                <a:ea typeface="Arial"/>
                <a:cs typeface="Arial"/>
                <a:sym typeface="Arial"/>
              </a:rPr>
              <a:t>Sáng </a:t>
            </a:r>
            <a:r>
              <a:rPr lang="vi-VN" sz="2000" b="0" i="0" u="none" strike="noStrike" cap="none" dirty="0">
                <a:solidFill>
                  <a:schemeClr val="bg1"/>
                </a:solidFill>
                <a:latin typeface="UTM Avo" panose="02040603050506020204" pitchFamily="18"/>
                <a:ea typeface="Arial"/>
                <a:cs typeface="Arial"/>
                <a:sym typeface="Arial"/>
              </a:rPr>
              <a:t>sớm nào em cũng theo mẹ chạy thể dục trong công viên gần nhà, ở đó có một vườn hoa rất đẹp.</a:t>
            </a:r>
            <a:endParaRPr sz="20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000" b="0" i="0" u="none" strike="noStrike" cap="none" dirty="0">
                <a:solidFill>
                  <a:schemeClr val="bg1"/>
                </a:solidFill>
                <a:latin typeface="UTM Avo" panose="02040603050506020204" pitchFamily="18"/>
                <a:ea typeface="Arial"/>
                <a:cs typeface="Arial"/>
                <a:sym typeface="Arial"/>
              </a:rPr>
              <a:t>       Không khí buổi sớm thật trong lành, mát mẻ làm cho ai cũng dễ chịu, sảng khoái. Ông mặt trời lấp ló sau rặng cây um tùm, chiếu những tia nắng vàng nhạt xuống không gian, đánh thức vườn hoa tỉnh giấc sau một đêm dài. Vườn hoa hình tròn, không rộng lắm nhưng có rất nhiều loại hoa cùng nhau khoe sắc tỏa hương. Xung quanh vườn hoa là hàng rào bằng tre chắc chắn như những chàng lính khỏe khoắn để bảo vệ những nàng công chúa. Những bông hoa giật mình, hé mở những đôi mắt nhìn ngó xung quanh. Hoa nào cũng đẹp, cũng thơm tạo nên bức tranh sinh động, đầy màu sắc. Bông cúc nở to nhìn thật rực rỡ. </a:t>
            </a:r>
            <a:endParaRPr sz="2000" dirty="0">
              <a:solidFill>
                <a:schemeClr val="bg1"/>
              </a:solidFill>
              <a:latin typeface="UTM Avo" panose="02040603050506020204" pitchFamily="18"/>
            </a:endParaRPr>
          </a:p>
        </p:txBody>
      </p:sp>
    </p:spTree>
    <p:extLst>
      <p:ext uri="{BB962C8B-B14F-4D97-AF65-F5344CB8AC3E}">
        <p14:creationId xmlns:p14="http://schemas.microsoft.com/office/powerpoint/2010/main" val="170075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95;p5">
            <a:extLst>
              <a:ext uri="{FF2B5EF4-FFF2-40B4-BE49-F238E27FC236}">
                <a16:creationId xmlns:a16="http://schemas.microsoft.com/office/drawing/2014/main" id="{A510CF90-8635-04FE-7270-52DBE7FD51F1}"/>
              </a:ext>
            </a:extLst>
          </p:cNvPr>
          <p:cNvSpPr txBox="1"/>
          <p:nvPr/>
        </p:nvSpPr>
        <p:spPr>
          <a:xfrm>
            <a:off x="1016000" y="1598027"/>
            <a:ext cx="10160000" cy="51706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dirty="0">
                <a:solidFill>
                  <a:schemeClr val="bg1"/>
                </a:solidFill>
                <a:latin typeface="UTM Avo" panose="02040603050506020204" pitchFamily="18"/>
                <a:ea typeface="Arial"/>
                <a:cs typeface="Arial"/>
                <a:sym typeface="Arial"/>
              </a:rPr>
              <a:t>Có mấy nụ hồng mới nở chúm chím trông e lệ, dễ thương. Những nàng hoa đồng tiền, hoa lay ơn duyên dáng... trên từng cánh hoa còn đọng lại những giọt sương sớm, long lanh như muôn ngàn hạt ngọc li ti. Ở giữa vườn, người ta trồng hoa tạo thành hình một ngôi sao rất lớn. Ngoài cùng, đường viên của ngôi sao là hàng hoa cúc trắng, hoa thủy tiên nổi bật. Bên trong, những bông hoa hồng tạo nên năm cánh ngôi sao nom thật rực rỡ. Ngôi sao ấy có lẽ là lớn nhất, sáng nhất mà em biết. Vì thế mà nó rất hấp dẫn với những chú chim, chú sâu hay ong bướm thi nhau đến hút mật, bay lượn làm dáng. Vài chị ong nâu kiếm mật sớm, bay rập rờn trên cánh hoa...</a:t>
            </a:r>
            <a:endParaRPr sz="20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000" b="0" i="0" u="none" strike="noStrike" cap="none" dirty="0">
                <a:solidFill>
                  <a:schemeClr val="bg1"/>
                </a:solidFill>
                <a:latin typeface="UTM Avo" panose="02040603050506020204" pitchFamily="18"/>
                <a:ea typeface="Arial"/>
                <a:cs typeface="Arial"/>
                <a:sym typeface="Arial"/>
              </a:rPr>
              <a:t>       Mỗi sáng được ngắm vườn hoa trong công viên, em thấy rất thư giãn và vui sướng. Em sẽ luôn luôn có ý thức thật tốt để bảo vệ vườn hoa ở công viên.</a:t>
            </a:r>
            <a:endParaRPr sz="2000" dirty="0">
              <a:solidFill>
                <a:schemeClr val="bg1"/>
              </a:solidFill>
              <a:latin typeface="UTM Avo" panose="02040603050506020204" pitchFamily="18"/>
            </a:endParaRPr>
          </a:p>
        </p:txBody>
      </p:sp>
    </p:spTree>
    <p:extLst>
      <p:ext uri="{BB962C8B-B14F-4D97-AF65-F5344CB8AC3E}">
        <p14:creationId xmlns:p14="http://schemas.microsoft.com/office/powerpoint/2010/main" val="180302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86E225E-71B5-A05A-AD62-8C73E5EECBF9}"/>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06;p6">
            <a:extLst>
              <a:ext uri="{FF2B5EF4-FFF2-40B4-BE49-F238E27FC236}">
                <a16:creationId xmlns:a16="http://schemas.microsoft.com/office/drawing/2014/main" id="{FFD4E10F-E479-F607-A671-2F88BEA12636}"/>
              </a:ext>
            </a:extLst>
          </p:cNvPr>
          <p:cNvSpPr/>
          <p:nvPr/>
        </p:nvSpPr>
        <p:spPr>
          <a:xfrm>
            <a:off x="474194" y="2174742"/>
            <a:ext cx="800804" cy="875149"/>
          </a:xfrm>
          <a:custGeom>
            <a:avLst/>
            <a:gdLst/>
            <a:ahLst/>
            <a:cxnLst/>
            <a:rect l="l" t="t" r="r" b="b"/>
            <a:pathLst>
              <a:path w="1201206" h="1312723" extrusionOk="0">
                <a:moveTo>
                  <a:pt x="0" y="0"/>
                </a:moveTo>
                <a:lnTo>
                  <a:pt x="1201205" y="0"/>
                </a:lnTo>
                <a:lnTo>
                  <a:pt x="1201205" y="1312723"/>
                </a:lnTo>
                <a:lnTo>
                  <a:pt x="0" y="1312723"/>
                </a:lnTo>
                <a:lnTo>
                  <a:pt x="0" y="0"/>
                </a:lnTo>
                <a:close/>
              </a:path>
            </a:pathLst>
          </a:custGeom>
          <a:blipFill rotWithShape="1">
            <a:blip r:embed="rId3">
              <a:alphaModFix/>
            </a:blip>
            <a:stretch>
              <a:fillRect l="-101690" r="-56394" b="-1042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9" name="Google Shape;207;p6">
            <a:extLst>
              <a:ext uri="{FF2B5EF4-FFF2-40B4-BE49-F238E27FC236}">
                <a16:creationId xmlns:a16="http://schemas.microsoft.com/office/drawing/2014/main" id="{A5328649-FAAA-FBC4-FFB3-3FB66B302577}"/>
              </a:ext>
            </a:extLst>
          </p:cNvPr>
          <p:cNvSpPr/>
          <p:nvPr/>
        </p:nvSpPr>
        <p:spPr>
          <a:xfrm flipH="1">
            <a:off x="11117990" y="5628484"/>
            <a:ext cx="800804" cy="875149"/>
          </a:xfrm>
          <a:custGeom>
            <a:avLst/>
            <a:gdLst/>
            <a:ahLst/>
            <a:cxnLst/>
            <a:rect l="l" t="t" r="r" b="b"/>
            <a:pathLst>
              <a:path w="1201206" h="1312723" extrusionOk="0">
                <a:moveTo>
                  <a:pt x="1201206" y="0"/>
                </a:moveTo>
                <a:lnTo>
                  <a:pt x="0" y="0"/>
                </a:lnTo>
                <a:lnTo>
                  <a:pt x="0" y="1312723"/>
                </a:lnTo>
                <a:lnTo>
                  <a:pt x="1201206" y="1312723"/>
                </a:lnTo>
                <a:lnTo>
                  <a:pt x="1201206" y="0"/>
                </a:lnTo>
                <a:close/>
              </a:path>
            </a:pathLst>
          </a:custGeom>
          <a:blipFill rotWithShape="1">
            <a:blip r:embed="rId3">
              <a:alphaModFix/>
            </a:blip>
            <a:stretch>
              <a:fillRect l="-101690" r="-56394" b="-1042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grpSp>
        <p:nvGrpSpPr>
          <p:cNvPr id="11" name="Google Shape;209;p6">
            <a:extLst>
              <a:ext uri="{FF2B5EF4-FFF2-40B4-BE49-F238E27FC236}">
                <a16:creationId xmlns:a16="http://schemas.microsoft.com/office/drawing/2014/main" id="{5344AB55-9E9B-7FDD-84AA-03CF2403D4F4}"/>
              </a:ext>
            </a:extLst>
          </p:cNvPr>
          <p:cNvGrpSpPr/>
          <p:nvPr/>
        </p:nvGrpSpPr>
        <p:grpSpPr>
          <a:xfrm>
            <a:off x="1254365" y="1625880"/>
            <a:ext cx="9282315" cy="5207736"/>
            <a:chOff x="3130339" y="2786161"/>
            <a:chExt cx="12008081" cy="6349054"/>
          </a:xfrm>
        </p:grpSpPr>
        <p:sp>
          <p:nvSpPr>
            <p:cNvPr id="12" name="Google Shape;210;p6">
              <a:extLst>
                <a:ext uri="{FF2B5EF4-FFF2-40B4-BE49-F238E27FC236}">
                  <a16:creationId xmlns:a16="http://schemas.microsoft.com/office/drawing/2014/main" id="{68A79F19-E6D8-4C71-8985-BA53241C5489}"/>
                </a:ext>
              </a:extLst>
            </p:cNvPr>
            <p:cNvSpPr/>
            <p:nvPr/>
          </p:nvSpPr>
          <p:spPr>
            <a:xfrm>
              <a:off x="3130339" y="2786161"/>
              <a:ext cx="12008081" cy="6349054"/>
            </a:xfrm>
            <a:custGeom>
              <a:avLst/>
              <a:gdLst/>
              <a:ahLst/>
              <a:cxnLst/>
              <a:rect l="l" t="t" r="r" b="b"/>
              <a:pathLst>
                <a:path w="1587430" h="955104" extrusionOk="0">
                  <a:moveTo>
                    <a:pt x="0" y="0"/>
                  </a:moveTo>
                  <a:lnTo>
                    <a:pt x="1587430" y="0"/>
                  </a:lnTo>
                  <a:lnTo>
                    <a:pt x="1587430" y="955104"/>
                  </a:lnTo>
                  <a:lnTo>
                    <a:pt x="0" y="95510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13" name="Google Shape;211;p6">
              <a:extLst>
                <a:ext uri="{FF2B5EF4-FFF2-40B4-BE49-F238E27FC236}">
                  <a16:creationId xmlns:a16="http://schemas.microsoft.com/office/drawing/2014/main" id="{FC560A25-281D-484E-2F70-0F8C660C7E0F}"/>
                </a:ext>
              </a:extLst>
            </p:cNvPr>
            <p:cNvSpPr txBox="1"/>
            <p:nvPr/>
          </p:nvSpPr>
          <p:spPr>
            <a:xfrm>
              <a:off x="6870176" y="5519754"/>
              <a:ext cx="4684343" cy="24764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800" b="1" i="0" u="none" strike="noStrike" cap="none" dirty="0">
                  <a:solidFill>
                    <a:schemeClr val="bg1"/>
                  </a:solidFill>
                  <a:latin typeface="UTM Avo" panose="02040603050506020204" pitchFamily="18"/>
                  <a:ea typeface="Arial"/>
                  <a:cs typeface="Arial"/>
                  <a:sym typeface="Arial"/>
                </a:rPr>
                <a:t>Ôn tập và </a:t>
              </a:r>
            </a:p>
            <a:p>
              <a:pPr marL="0" marR="0" lvl="0" indent="0" algn="ctr" rtl="0">
                <a:lnSpc>
                  <a:spcPct val="150000"/>
                </a:lnSpc>
                <a:spcBef>
                  <a:spcPts val="0"/>
                </a:spcBef>
                <a:spcAft>
                  <a:spcPts val="0"/>
                </a:spcAft>
                <a:buNone/>
              </a:pPr>
              <a:r>
                <a:rPr lang="vi-VN" sz="2800" b="1" i="0" u="none" strike="noStrike" cap="none" dirty="0">
                  <a:solidFill>
                    <a:schemeClr val="bg1"/>
                  </a:solidFill>
                  <a:latin typeface="UTM Avo" panose="02040603050506020204" pitchFamily="18"/>
                  <a:ea typeface="Arial"/>
                  <a:cs typeface="Arial"/>
                  <a:sym typeface="Arial"/>
                </a:rPr>
                <a:t>chuẩn bị kiểm tra </a:t>
              </a:r>
              <a:r>
                <a:rPr lang="vi-VN" sz="2800" b="1" dirty="0">
                  <a:solidFill>
                    <a:schemeClr val="bg1"/>
                  </a:solidFill>
                  <a:latin typeface="UTM Avo" panose="02040603050506020204" pitchFamily="18"/>
                </a:rPr>
                <a:t>cuối năm học</a:t>
              </a:r>
              <a:endParaRPr sz="2800" b="1" i="0" u="none" strike="noStrike" cap="none" dirty="0">
                <a:solidFill>
                  <a:schemeClr val="bg1"/>
                </a:solidFill>
                <a:latin typeface="UTM Avo" panose="02040603050506020204" pitchFamily="18"/>
                <a:ea typeface="Arial"/>
                <a:cs typeface="Arial"/>
                <a:sym typeface="Arial"/>
              </a:endParaRPr>
            </a:p>
          </p:txBody>
        </p:sp>
      </p:gr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541</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35</cp:revision>
  <dcterms:created xsi:type="dcterms:W3CDTF">2023-10-19T01:39:18Z</dcterms:created>
  <dcterms:modified xsi:type="dcterms:W3CDTF">2024-02-23T03:13:40Z</dcterms:modified>
</cp:coreProperties>
</file>