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sldIdLst>
    <p:sldId id="281" r:id="rId4"/>
    <p:sldId id="259" r:id="rId5"/>
    <p:sldId id="266" r:id="rId6"/>
    <p:sldId id="257" r:id="rId7"/>
    <p:sldId id="267" r:id="rId8"/>
    <p:sldId id="282" r:id="rId9"/>
    <p:sldId id="283" r:id="rId10"/>
    <p:sldId id="274" r:id="rId11"/>
    <p:sldId id="285" r:id="rId12"/>
    <p:sldId id="286" r:id="rId13"/>
    <p:sldId id="287" r:id="rId14"/>
    <p:sldId id="263" r:id="rId15"/>
    <p:sldId id="270" r:id="rId16"/>
    <p:sldId id="279" r:id="rId17"/>
    <p:sldId id="280" r:id="rId18"/>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UTM Avo" panose="02040603050506020204" pitchFamily="18" charset="0"/>
      <p:regular r:id="rId25"/>
      <p:bold r:id="rId26"/>
      <p:italic r:id="rId27"/>
      <p:boldItalic r:id="rId28"/>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04"/>
  </p:normalViewPr>
  <p:slideViewPr>
    <p:cSldViewPr snapToGrid="0">
      <p:cViewPr varScale="1">
        <p:scale>
          <a:sx n="70" d="100"/>
          <a:sy n="70" d="100"/>
        </p:scale>
        <p:origin x="96" y="7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2/23/2024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2/23/2024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2/23/2024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2/23/2024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2/23/2024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hoc10.vn/doc-sach/tieng-viet-4-tap-2/1/388/121/" TargetMode="Externa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20.jpg"/><Relationship Id="rId1" Type="http://schemas.openxmlformats.org/officeDocument/2006/relationships/slideLayout" Target="../slideLayouts/slideLayout23.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121/"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2/1/388/121/"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54;p1">
            <a:extLst>
              <a:ext uri="{FF2B5EF4-FFF2-40B4-BE49-F238E27FC236}">
                <a16:creationId xmlns:a16="http://schemas.microsoft.com/office/drawing/2014/main" id="{C8F29496-1A23-93BD-8B98-920D11615CB0}"/>
              </a:ext>
            </a:extLst>
          </p:cNvPr>
          <p:cNvSpPr txBox="1">
            <a:spLocks/>
          </p:cNvSpPr>
          <p:nvPr/>
        </p:nvSpPr>
        <p:spPr>
          <a:xfrm>
            <a:off x="1640958" y="2047174"/>
            <a:ext cx="8910084" cy="24842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a:ln>
                  <a:noFill/>
                </a:ln>
                <a:solidFill>
                  <a:srgbClr val="002060"/>
                </a:solidFill>
                <a:effectLst/>
                <a:uLnTx/>
                <a:uFillTx/>
                <a:latin typeface="UTM Avo" panose="02040603050506020204" pitchFamily="18"/>
                <a:sym typeface="Calibri"/>
              </a:rPr>
              <a:t>Tuần</a:t>
            </a:r>
            <a:r>
              <a:rPr kumimoji="0" lang="en-US" sz="5400" b="1" i="0" u="none" strike="noStrike" kern="0" cap="none" spc="0" normalizeH="0" baseline="0" noProof="0" dirty="0">
                <a:ln>
                  <a:noFill/>
                </a:ln>
                <a:solidFill>
                  <a:srgbClr val="002060"/>
                </a:solidFill>
                <a:effectLst/>
                <a:uLnTx/>
                <a:uFillTx/>
                <a:latin typeface="UTM Avo" panose="02040603050506020204" pitchFamily="18"/>
                <a:sym typeface="Calibri"/>
              </a:rPr>
              <a:t> 35</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Ôn tập cuối năm học</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lang="vi-VN" sz="5400" b="1" kern="0" dirty="0">
                <a:solidFill>
                  <a:srgbClr val="FF0000"/>
                </a:solidFill>
                <a:latin typeface="UTM Avo" panose="02040603050506020204" pitchFamily="18"/>
                <a:cs typeface="Arial" panose="020B0604020202020204" pitchFamily="34" charset="0"/>
              </a:rPr>
              <a:t>(Tiết 1)</a:t>
            </a:r>
            <a:endParaRPr kumimoji="0" lang="en-US"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endParaRPr>
          </a:p>
        </p:txBody>
      </p:sp>
      <p:sp>
        <p:nvSpPr>
          <p:cNvPr id="6" name="TextBox 5">
            <a:extLst>
              <a:ext uri="{FF2B5EF4-FFF2-40B4-BE49-F238E27FC236}">
                <a16:creationId xmlns:a16="http://schemas.microsoft.com/office/drawing/2014/main" id="{32F50952-C3AA-0DA7-501F-3C8841BFFE53}"/>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7" name="TextBox 6">
            <a:extLst>
              <a:ext uri="{FF2B5EF4-FFF2-40B4-BE49-F238E27FC236}">
                <a16:creationId xmlns:a16="http://schemas.microsoft.com/office/drawing/2014/main" id="{DECAFAE6-6A63-972C-89E4-39C8906555F1}"/>
              </a:ext>
            </a:extLst>
          </p:cNvPr>
          <p:cNvSpPr txBox="1"/>
          <p:nvPr/>
        </p:nvSpPr>
        <p:spPr>
          <a:xfrm>
            <a:off x="10277475" y="771178"/>
            <a:ext cx="167322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Tập</a:t>
            </a: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a:t>
            </a:r>
            <a:r>
              <a:rPr lang="en-US" sz="2800" kern="0" dirty="0">
                <a:solidFill>
                  <a:srgbClr val="FFFFFF"/>
                </a:solidFill>
                <a:effectLst>
                  <a:outerShdw blurRad="38100" dist="38100" dir="2700000" algn="tl">
                    <a:srgbClr val="000000">
                      <a:alpha val="43137"/>
                    </a:srgbClr>
                  </a:outerShdw>
                </a:effectLst>
                <a:latin typeface="UTM Avo" panose="02040603050506020204" pitchFamily="18" charset="0"/>
                <a:cs typeface="Arial"/>
                <a:sym typeface="Arial"/>
              </a:rPr>
              <a:t>2</a:t>
            </a:r>
            <a:endPar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20599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F18172A8-E787-B9F0-D137-EA2EB19074E6}"/>
              </a:ext>
            </a:extLst>
          </p:cNvPr>
          <p:cNvSpPr txBox="1"/>
          <p:nvPr/>
        </p:nvSpPr>
        <p:spPr>
          <a:xfrm>
            <a:off x="538785" y="1651000"/>
            <a:ext cx="11491690" cy="482055"/>
          </a:xfrm>
          <a:prstGeom prst="rect">
            <a:avLst/>
          </a:prstGeom>
        </p:spPr>
        <p:txBody>
          <a:bodyPr wrap="square" lIns="0" tIns="0" rIns="0" bIns="0" rtlCol="0" anchor="t">
            <a:spAutoFit/>
          </a:bodyPr>
          <a:lstStyle/>
          <a:p>
            <a:pPr algn="just">
              <a:lnSpc>
                <a:spcPct val="150000"/>
              </a:lnSpc>
            </a:pPr>
            <a:r>
              <a:rPr lang="vi-VN" sz="2400" b="1" dirty="0">
                <a:solidFill>
                  <a:schemeClr val="bg1"/>
                </a:solidFill>
                <a:latin typeface="UTM Avo" panose="02040603050506020204" pitchFamily="18"/>
                <a:cs typeface="Arial" panose="020B0604020202020204" pitchFamily="34" charset="0"/>
              </a:rPr>
              <a:t>Câu 2. Tìm những hình ảnh cho thấy bé Giang rất giàu trí tưởng tượng.</a:t>
            </a:r>
          </a:p>
        </p:txBody>
      </p:sp>
      <p:sp>
        <p:nvSpPr>
          <p:cNvPr id="3" name="Speech Bubble: Rectangle 2">
            <a:extLst>
              <a:ext uri="{FF2B5EF4-FFF2-40B4-BE49-F238E27FC236}">
                <a16:creationId xmlns:a16="http://schemas.microsoft.com/office/drawing/2014/main" id="{1F4776BA-5E86-6FA8-ADD4-60180E6D314C}"/>
              </a:ext>
            </a:extLst>
          </p:cNvPr>
          <p:cNvSpPr/>
          <p:nvPr/>
        </p:nvSpPr>
        <p:spPr>
          <a:xfrm>
            <a:off x="733857" y="2499360"/>
            <a:ext cx="7353300" cy="3794238"/>
          </a:xfrm>
          <a:prstGeom prst="wedgeRectCallout">
            <a:avLst>
              <a:gd name="adj1" fmla="val -20280"/>
              <a:gd name="adj2" fmla="val 55577"/>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2400" dirty="0">
                <a:solidFill>
                  <a:schemeClr val="bg1"/>
                </a:solidFill>
                <a:latin typeface="UTM Avo" panose="02040603050506020204" pitchFamily="18"/>
                <a:ea typeface="Calibri" panose="020F0502020204030204" pitchFamily="34" charset="0"/>
                <a:cs typeface="Arial" panose="020B0604020202020204" pitchFamily="34" charset="0"/>
              </a:rPr>
              <a:t>Bé tưởng tượng mèo là bạn chơi tam cúc, biết vui khi được, biết buồn khi thua. Bé còn tưởng tượng các quân bài như người thật (tướng ông đi hài, tóc tướng bà bay theo gió, quân sĩ thuộc làu văn chương), con vật thật (chân con ngựa - quân mã - dính bụi </a:t>
            </a:r>
            <a:r>
              <a:rPr lang="vi-VN" sz="2400">
                <a:solidFill>
                  <a:schemeClr val="bg1"/>
                </a:solidFill>
                <a:latin typeface="UTM Avo" panose="02040603050506020204" pitchFamily="18"/>
                <a:ea typeface="Calibri" panose="020F0502020204030204" pitchFamily="34" charset="0"/>
                <a:cs typeface="Arial" panose="020B0604020202020204" pitchFamily="34" charset="0"/>
              </a:rPr>
              <a:t>đường)</a:t>
            </a:r>
            <a:r>
              <a:rPr lang="en-US" sz="2400">
                <a:solidFill>
                  <a:schemeClr val="bg1"/>
                </a:solidFill>
                <a:latin typeface="UTM Avo" panose="02040603050506020204" pitchFamily="18"/>
                <a:ea typeface="Calibri" panose="020F0502020204030204" pitchFamily="34" charset="0"/>
                <a:cs typeface="Arial" panose="020B0604020202020204" pitchFamily="34" charset="0"/>
              </a:rPr>
              <a:t>.</a:t>
            </a:r>
            <a:endParaRPr lang="vi-VN" sz="2400" dirty="0">
              <a:solidFill>
                <a:schemeClr val="bg1"/>
              </a:solidFill>
              <a:latin typeface="UTM Avo" panose="02040603050506020204" pitchFamily="18"/>
              <a:cs typeface="Arial" panose="020B0604020202020204" pitchFamily="34" charset="0"/>
            </a:endParaRPr>
          </a:p>
        </p:txBody>
      </p:sp>
      <p:sp>
        <p:nvSpPr>
          <p:cNvPr id="4" name="Freeform 118">
            <a:extLst>
              <a:ext uri="{FF2B5EF4-FFF2-40B4-BE49-F238E27FC236}">
                <a16:creationId xmlns:a16="http://schemas.microsoft.com/office/drawing/2014/main" id="{9FF507FE-37FC-4085-CD29-EA31BB041190}"/>
              </a:ext>
            </a:extLst>
          </p:cNvPr>
          <p:cNvSpPr>
            <a:spLocks noChangeAspect="1"/>
          </p:cNvSpPr>
          <p:nvPr/>
        </p:nvSpPr>
        <p:spPr>
          <a:xfrm>
            <a:off x="8514874" y="2267712"/>
            <a:ext cx="2774211" cy="4480560"/>
          </a:xfrm>
          <a:custGeom>
            <a:avLst/>
            <a:gdLst/>
            <a:ahLst/>
            <a:cxnLst/>
            <a:rect l="l" t="t" r="r" b="b"/>
            <a:pathLst>
              <a:path w="760080" h="1227586">
                <a:moveTo>
                  <a:pt x="0" y="0"/>
                </a:moveTo>
                <a:lnTo>
                  <a:pt x="760080" y="0"/>
                </a:lnTo>
                <a:lnTo>
                  <a:pt x="760080" y="1227586"/>
                </a:lnTo>
                <a:lnTo>
                  <a:pt x="0" y="1227586"/>
                </a:lnTo>
                <a:lnTo>
                  <a:pt x="0" y="0"/>
                </a:lnTo>
                <a:close/>
              </a:path>
            </a:pathLst>
          </a:custGeom>
          <a:blipFill>
            <a:blip r:embed="rId3"/>
            <a:stretch>
              <a:fillRect/>
            </a:stretch>
          </a:blipFill>
        </p:spPr>
        <p:txBody>
          <a:bodyPr/>
          <a:lstStyle/>
          <a:p>
            <a:endParaRPr lang="en-US" sz="2400">
              <a:solidFill>
                <a:schemeClr val="bg1"/>
              </a:solidFill>
              <a:latin typeface="UTM Avo" panose="02040603050506020204" pitchFamily="18"/>
            </a:endParaRPr>
          </a:p>
        </p:txBody>
      </p:sp>
    </p:spTree>
    <p:extLst>
      <p:ext uri="{BB962C8B-B14F-4D97-AF65-F5344CB8AC3E}">
        <p14:creationId xmlns:p14="http://schemas.microsoft.com/office/powerpoint/2010/main" val="17599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29399D6C-47A1-6F00-1E56-1A1E4BEB58EA}"/>
              </a:ext>
            </a:extLst>
          </p:cNvPr>
          <p:cNvSpPr txBox="1"/>
          <p:nvPr/>
        </p:nvSpPr>
        <p:spPr>
          <a:xfrm>
            <a:off x="1130300" y="1541272"/>
            <a:ext cx="9931400" cy="1039515"/>
          </a:xfrm>
          <a:prstGeom prst="rect">
            <a:avLst/>
          </a:prstGeom>
        </p:spPr>
        <p:txBody>
          <a:bodyPr wrap="square" lIns="0" tIns="0" rIns="0" bIns="0" rtlCol="0" anchor="t">
            <a:spAutoFit/>
          </a:bodyPr>
          <a:lstStyle/>
          <a:p>
            <a:pPr algn="just">
              <a:lnSpc>
                <a:spcPct val="150000"/>
              </a:lnSpc>
            </a:pPr>
            <a:r>
              <a:rPr lang="vi-VN" sz="2400" b="1" dirty="0">
                <a:solidFill>
                  <a:schemeClr val="bg1"/>
                </a:solidFill>
                <a:latin typeface="UTM Avo" panose="02040603050506020204" pitchFamily="18"/>
                <a:cs typeface="Arial" panose="020B0604020202020204" pitchFamily="34" charset="0"/>
              </a:rPr>
              <a:t>Câu 3. Biện pháp nhân hoá có tác dụng gì trong việc thể hiện những nội dung trên?</a:t>
            </a:r>
          </a:p>
        </p:txBody>
      </p:sp>
      <p:sp>
        <p:nvSpPr>
          <p:cNvPr id="6" name="Speech Bubble: Rectangle 2">
            <a:extLst>
              <a:ext uri="{FF2B5EF4-FFF2-40B4-BE49-F238E27FC236}">
                <a16:creationId xmlns:a16="http://schemas.microsoft.com/office/drawing/2014/main" id="{EEEA6FBA-63A2-4C55-EF63-DB05FBDE7FE0}"/>
              </a:ext>
            </a:extLst>
          </p:cNvPr>
          <p:cNvSpPr/>
          <p:nvPr/>
        </p:nvSpPr>
        <p:spPr>
          <a:xfrm>
            <a:off x="914399" y="2858879"/>
            <a:ext cx="7353300" cy="3625116"/>
          </a:xfrm>
          <a:prstGeom prst="wedgeRectCallout">
            <a:avLst>
              <a:gd name="adj1" fmla="val -20280"/>
              <a:gd name="adj2" fmla="val 55577"/>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2400" dirty="0">
                <a:solidFill>
                  <a:schemeClr val="bg1"/>
                </a:solidFill>
                <a:latin typeface="UTM Avo" panose="02040603050506020204" pitchFamily="18"/>
                <a:ea typeface="Calibri" panose="020F0502020204030204" pitchFamily="34" charset="0"/>
                <a:cs typeface="Arial" panose="020B0604020202020204" pitchFamily="34" charset="0"/>
              </a:rPr>
              <a:t>Biện pháp nhân hoá giúp cho con mèo khoang giống như một bạn nhỏ cùng chơi bài với bé Giang (bé trò chuyện với mèo, xưng hô mày – tạo với mèo; còn mèo thì biết phổng mũi khi thắng); giúp cho các quân bài giống như người thật, con vật thật.</a:t>
            </a:r>
            <a:endParaRPr lang="vi-VN" sz="2400" dirty="0">
              <a:solidFill>
                <a:schemeClr val="bg1"/>
              </a:solidFill>
              <a:latin typeface="UTM Avo" panose="02040603050506020204" pitchFamily="18"/>
              <a:cs typeface="Arial" panose="020B0604020202020204" pitchFamily="34" charset="0"/>
            </a:endParaRPr>
          </a:p>
        </p:txBody>
      </p:sp>
      <p:sp>
        <p:nvSpPr>
          <p:cNvPr id="7" name="Freeform 118">
            <a:extLst>
              <a:ext uri="{FF2B5EF4-FFF2-40B4-BE49-F238E27FC236}">
                <a16:creationId xmlns:a16="http://schemas.microsoft.com/office/drawing/2014/main" id="{494C4F3A-2E42-773E-305B-CB9489C311F2}"/>
              </a:ext>
            </a:extLst>
          </p:cNvPr>
          <p:cNvSpPr>
            <a:spLocks noChangeAspect="1"/>
          </p:cNvSpPr>
          <p:nvPr/>
        </p:nvSpPr>
        <p:spPr>
          <a:xfrm>
            <a:off x="8684769" y="2580787"/>
            <a:ext cx="2592832" cy="4187620"/>
          </a:xfrm>
          <a:custGeom>
            <a:avLst/>
            <a:gdLst/>
            <a:ahLst/>
            <a:cxnLst/>
            <a:rect l="l" t="t" r="r" b="b"/>
            <a:pathLst>
              <a:path w="760080" h="1227586">
                <a:moveTo>
                  <a:pt x="0" y="0"/>
                </a:moveTo>
                <a:lnTo>
                  <a:pt x="760080" y="0"/>
                </a:lnTo>
                <a:lnTo>
                  <a:pt x="760080" y="1227586"/>
                </a:lnTo>
                <a:lnTo>
                  <a:pt x="0" y="1227586"/>
                </a:lnTo>
                <a:lnTo>
                  <a:pt x="0" y="0"/>
                </a:lnTo>
                <a:close/>
              </a:path>
            </a:pathLst>
          </a:custGeom>
          <a:blipFill>
            <a:blip r:embed="rId3"/>
            <a:stretch>
              <a:fillRect/>
            </a:stretch>
          </a:blipFill>
        </p:spPr>
        <p:txBody>
          <a:bodyPr/>
          <a:lstStyle/>
          <a:p>
            <a:endParaRPr lang="en-US" sz="2400">
              <a:solidFill>
                <a:schemeClr val="bg1"/>
              </a:solidFill>
              <a:latin typeface="UTM Avo" panose="02040603050506020204" pitchFamily="18"/>
            </a:endParaRPr>
          </a:p>
        </p:txBody>
      </p:sp>
    </p:spTree>
    <p:extLst>
      <p:ext uri="{BB962C8B-B14F-4D97-AF65-F5344CB8AC3E}">
        <p14:creationId xmlns:p14="http://schemas.microsoft.com/office/powerpoint/2010/main" val="222154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4219034-8D2D-9999-6C53-62D7542DC201}"/>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94022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95B7DDA-BE2A-A3C8-3713-68EFE9215A0F}"/>
              </a:ext>
            </a:extLst>
          </p:cNvPr>
          <p:cNvSpPr>
            <a:spLocks noChangeAspect="1"/>
          </p:cNvSpPr>
          <p:nvPr/>
        </p:nvSpPr>
        <p:spPr>
          <a:xfrm flipH="1">
            <a:off x="400050" y="1752600"/>
            <a:ext cx="4546242" cy="4875327"/>
          </a:xfrm>
          <a:custGeom>
            <a:avLst/>
            <a:gdLst/>
            <a:ahLst/>
            <a:cxnLst/>
            <a:rect l="l" t="t" r="r" b="b"/>
            <a:pathLst>
              <a:path w="9088949" h="9746862">
                <a:moveTo>
                  <a:pt x="9088949" y="0"/>
                </a:moveTo>
                <a:lnTo>
                  <a:pt x="0" y="0"/>
                </a:lnTo>
                <a:lnTo>
                  <a:pt x="0" y="9746862"/>
                </a:lnTo>
                <a:lnTo>
                  <a:pt x="9088949" y="9746862"/>
                </a:lnTo>
                <a:lnTo>
                  <a:pt x="9088949" y="0"/>
                </a:lnTo>
                <a:close/>
              </a:path>
            </a:pathLst>
          </a:custGeom>
          <a:blipFill>
            <a:blip r:embed="rId3"/>
            <a:stretch>
              <a:fillRect/>
            </a:stretch>
          </a:blipFill>
        </p:spPr>
        <p:txBody>
          <a:bodyPr/>
          <a:lstStyle/>
          <a:p>
            <a:endParaRPr lang="en-US" sz="800"/>
          </a:p>
        </p:txBody>
      </p:sp>
      <p:sp>
        <p:nvSpPr>
          <p:cNvPr id="4" name="Speech Bubble: Rectangle 6">
            <a:extLst>
              <a:ext uri="{FF2B5EF4-FFF2-40B4-BE49-F238E27FC236}">
                <a16:creationId xmlns:a16="http://schemas.microsoft.com/office/drawing/2014/main" id="{4790BD2A-B993-88DF-17CC-C5605DF3092F}"/>
              </a:ext>
            </a:extLst>
          </p:cNvPr>
          <p:cNvSpPr/>
          <p:nvPr/>
        </p:nvSpPr>
        <p:spPr>
          <a:xfrm>
            <a:off x="5085112" y="1895475"/>
            <a:ext cx="6706838" cy="3352800"/>
          </a:xfrm>
          <a:prstGeom prst="wedgeRectCallou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1019" indent="-381019" algn="just">
              <a:lnSpc>
                <a:spcPct val="150000"/>
              </a:lnSpc>
              <a:buFont typeface="Arial" panose="020B0604020202020204" pitchFamily="34" charset="0"/>
              <a:buChar char="•"/>
            </a:pPr>
            <a:r>
              <a:rPr lang="vi-VN" sz="3200" dirty="0">
                <a:solidFill>
                  <a:srgbClr val="000000"/>
                </a:solidFill>
                <a:latin typeface="UTM Avo" panose="02040603050506020204" pitchFamily="18"/>
                <a:ea typeface="Calibri" panose="020F0502020204030204" pitchFamily="34" charset="0"/>
                <a:cs typeface="Arial" panose="020B0604020202020204" pitchFamily="34" charset="0"/>
              </a:rPr>
              <a:t>Ôn lại kiến thức đã học</a:t>
            </a:r>
          </a:p>
          <a:p>
            <a:pPr marL="381019" indent="-381019" algn="just">
              <a:lnSpc>
                <a:spcPct val="150000"/>
              </a:lnSpc>
              <a:buFont typeface="Arial" panose="020B0604020202020204" pitchFamily="34" charset="0"/>
              <a:buChar char="•"/>
            </a:pPr>
            <a:r>
              <a:rPr lang="vi-VN" sz="3200" dirty="0">
                <a:solidFill>
                  <a:srgbClr val="000000"/>
                </a:solidFill>
                <a:latin typeface="UTM Avo" panose="02040603050506020204" pitchFamily="18"/>
                <a:ea typeface="Calibri" panose="020F0502020204030204" pitchFamily="34" charset="0"/>
                <a:cs typeface="Arial" panose="020B0604020202020204" pitchFamily="34" charset="0"/>
              </a:rPr>
              <a:t>Chuẩn bị nội dung tiết sau: </a:t>
            </a:r>
          </a:p>
          <a:p>
            <a:pPr marL="360000" algn="just">
              <a:lnSpc>
                <a:spcPct val="150000"/>
              </a:lnSpc>
            </a:pPr>
            <a:r>
              <a:rPr lang="vi-VN" sz="3200" b="1" dirty="0">
                <a:solidFill>
                  <a:srgbClr val="000000"/>
                </a:solidFill>
                <a:latin typeface="UTM Avo" panose="02040603050506020204" pitchFamily="18"/>
                <a:ea typeface="Calibri" panose="020F0502020204030204" pitchFamily="34" charset="0"/>
                <a:cs typeface="Arial" panose="020B0604020202020204" pitchFamily="34" charset="0"/>
              </a:rPr>
              <a:t>Ôn tập cuối học kì II (Tiết </a:t>
            </a:r>
            <a:r>
              <a:rPr lang="en-US" sz="3200" b="1" dirty="0">
                <a:solidFill>
                  <a:srgbClr val="000000"/>
                </a:solidFill>
                <a:latin typeface="UTM Avo" panose="02040603050506020204" pitchFamily="18"/>
                <a:ea typeface="Calibri" panose="020F0502020204030204" pitchFamily="34" charset="0"/>
                <a:cs typeface="Arial" panose="020B0604020202020204" pitchFamily="34" charset="0"/>
              </a:rPr>
              <a:t>2</a:t>
            </a:r>
            <a:r>
              <a:rPr lang="vi-VN" sz="3200" b="1"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vi-VN" sz="3200" b="1"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5154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22B9963-47AA-E4D3-0E27-23CDFAB7B912}"/>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18204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72BCC516-155E-1802-3737-EC19F7B8CDCB}"/>
              </a:ext>
            </a:extLst>
          </p:cNvPr>
          <p:cNvSpPr txBox="1">
            <a:spLocks/>
          </p:cNvSpPr>
          <p:nvPr/>
        </p:nvSpPr>
        <p:spPr>
          <a:xfrm>
            <a:off x="350398" y="1876751"/>
            <a:ext cx="11665919" cy="6463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rgbClr val="261515"/>
                </a:solidFill>
                <a:latin typeface="UTM Avo" panose="02040603050506020204" pitchFamily="18"/>
              </a:rPr>
              <a:t>Đố em: </a:t>
            </a:r>
            <a:r>
              <a:rPr lang="vi-VN" sz="3200">
                <a:solidFill>
                  <a:srgbClr val="261515"/>
                </a:solidFill>
                <a:latin typeface="UTM Avo" panose="02040603050506020204" pitchFamily="18"/>
              </a:rPr>
              <a:t>Một </a:t>
            </a:r>
            <a:r>
              <a:rPr lang="vi-VN" sz="3200" dirty="0">
                <a:solidFill>
                  <a:srgbClr val="261515"/>
                </a:solidFill>
                <a:latin typeface="UTM Avo" panose="02040603050506020204" pitchFamily="18"/>
              </a:rPr>
              <a:t>xương sống, một đống xương sườn là cái gì?</a:t>
            </a:r>
          </a:p>
          <a:p>
            <a:pPr marL="0" indent="0">
              <a:buNone/>
            </a:pPr>
            <a:endParaRPr lang="en-US" sz="3200" dirty="0">
              <a:solidFill>
                <a:srgbClr val="261515"/>
              </a:solidFill>
              <a:latin typeface="UTM Avo" panose="02040603050506020204" pitchFamily="18"/>
            </a:endParaRPr>
          </a:p>
        </p:txBody>
      </p:sp>
      <p:sp>
        <p:nvSpPr>
          <p:cNvPr id="9" name="TextBox 8">
            <a:extLst>
              <a:ext uri="{FF2B5EF4-FFF2-40B4-BE49-F238E27FC236}">
                <a16:creationId xmlns:a16="http://schemas.microsoft.com/office/drawing/2014/main" id="{64C70656-9ED8-AE57-D101-2D40A3627DF2}"/>
              </a:ext>
            </a:extLst>
          </p:cNvPr>
          <p:cNvSpPr txBox="1"/>
          <p:nvPr/>
        </p:nvSpPr>
        <p:spPr>
          <a:xfrm>
            <a:off x="1179354" y="3773268"/>
            <a:ext cx="6096000" cy="646331"/>
          </a:xfrm>
          <a:prstGeom prst="rect">
            <a:avLst/>
          </a:prstGeom>
          <a:noFill/>
        </p:spPr>
        <p:txBody>
          <a:bodyPr wrap="square">
            <a:spAutoFit/>
          </a:bodyPr>
          <a:lstStyle/>
          <a:p>
            <a:r>
              <a:rPr lang="en-US" sz="3600" dirty="0" err="1">
                <a:solidFill>
                  <a:srgbClr val="261515"/>
                </a:solidFill>
                <a:latin typeface="UTM Avo" panose="02040603050506020204" pitchFamily="18"/>
              </a:rPr>
              <a:t>Đáp</a:t>
            </a:r>
            <a:r>
              <a:rPr lang="en-US" sz="3600" dirty="0">
                <a:solidFill>
                  <a:srgbClr val="261515"/>
                </a:solidFill>
                <a:latin typeface="UTM Avo" panose="02040603050506020204" pitchFamily="18"/>
              </a:rPr>
              <a:t> </a:t>
            </a:r>
            <a:r>
              <a:rPr lang="en-US" sz="3600" dirty="0" err="1">
                <a:solidFill>
                  <a:srgbClr val="261515"/>
                </a:solidFill>
                <a:latin typeface="UTM Avo" panose="02040603050506020204" pitchFamily="18"/>
              </a:rPr>
              <a:t>án</a:t>
            </a:r>
            <a:r>
              <a:rPr lang="en-US" sz="3600" dirty="0">
                <a:solidFill>
                  <a:srgbClr val="261515"/>
                </a:solidFill>
                <a:latin typeface="UTM Avo" panose="02040603050506020204" pitchFamily="18"/>
              </a:rPr>
              <a:t>: </a:t>
            </a:r>
            <a:r>
              <a:rPr lang="en-US" sz="3600" dirty="0" err="1">
                <a:solidFill>
                  <a:srgbClr val="261515"/>
                </a:solidFill>
                <a:latin typeface="UTM Avo" panose="02040603050506020204" pitchFamily="18"/>
              </a:rPr>
              <a:t>Cái</a:t>
            </a:r>
            <a:r>
              <a:rPr lang="en-US" sz="3600" dirty="0">
                <a:solidFill>
                  <a:srgbClr val="261515"/>
                </a:solidFill>
                <a:latin typeface="UTM Avo" panose="02040603050506020204" pitchFamily="18"/>
              </a:rPr>
              <a:t> </a:t>
            </a:r>
            <a:r>
              <a:rPr lang="en-US" sz="3600" dirty="0" err="1">
                <a:solidFill>
                  <a:srgbClr val="261515"/>
                </a:solidFill>
                <a:latin typeface="UTM Avo" panose="02040603050506020204" pitchFamily="18"/>
              </a:rPr>
              <a:t>lược</a:t>
            </a:r>
            <a:endParaRPr lang="en-US" sz="3600" dirty="0">
              <a:latin typeface="UTM Avo" panose="02040603050506020204" pitchFamily="18"/>
            </a:endParaRPr>
          </a:p>
        </p:txBody>
      </p:sp>
      <p:pic>
        <p:nvPicPr>
          <p:cNvPr id="11" name="Picture 10">
            <a:extLst>
              <a:ext uri="{FF2B5EF4-FFF2-40B4-BE49-F238E27FC236}">
                <a16:creationId xmlns:a16="http://schemas.microsoft.com/office/drawing/2014/main" id="{5635506A-1508-6210-EC73-50DFF506A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15744">
            <a:off x="5957730" y="1507714"/>
            <a:ext cx="5177437" cy="5177437"/>
          </a:xfrm>
          <a:prstGeom prst="rect">
            <a:avLst/>
          </a:prstGeom>
        </p:spPr>
      </p:pic>
    </p:spTree>
    <p:extLst>
      <p:ext uri="{BB962C8B-B14F-4D97-AF65-F5344CB8AC3E}">
        <p14:creationId xmlns:p14="http://schemas.microsoft.com/office/powerpoint/2010/main" val="419613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Tiếng việt (1)">
            <a:extLst>
              <a:ext uri="{FF2B5EF4-FFF2-40B4-BE49-F238E27FC236}">
                <a16:creationId xmlns:a16="http://schemas.microsoft.com/office/drawing/2014/main" id="{2561DA70-C5C3-4B1C-BCF1-5AE58EB49A6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pic>
        <p:nvPicPr>
          <p:cNvPr id="2" name="Picture 1">
            <a:hlinkClick r:id="rId3"/>
            <a:extLst>
              <a:ext uri="{FF2B5EF4-FFF2-40B4-BE49-F238E27FC236}">
                <a16:creationId xmlns:a16="http://schemas.microsoft.com/office/drawing/2014/main" id="{E0514729-EDFF-4C46-A132-B48921DE0764}"/>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162163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BF9FEA9-14E6-29D3-2783-DF554ABFE6D7}"/>
              </a:ext>
            </a:extLst>
          </p:cNvPr>
          <p:cNvSpPr>
            <a:spLocks noChangeAspect="1"/>
          </p:cNvSpPr>
          <p:nvPr/>
        </p:nvSpPr>
        <p:spPr>
          <a:xfrm>
            <a:off x="7092223" y="1036319"/>
            <a:ext cx="3775778" cy="5181171"/>
          </a:xfrm>
          <a:custGeom>
            <a:avLst/>
            <a:gdLst/>
            <a:ahLst/>
            <a:cxnLst/>
            <a:rect l="l" t="t" r="r" b="b"/>
            <a:pathLst>
              <a:path w="6855621" h="9407370">
                <a:moveTo>
                  <a:pt x="0" y="0"/>
                </a:moveTo>
                <a:lnTo>
                  <a:pt x="6855621" y="0"/>
                </a:lnTo>
                <a:lnTo>
                  <a:pt x="6855621" y="9407370"/>
                </a:lnTo>
                <a:lnTo>
                  <a:pt x="0" y="9407370"/>
                </a:lnTo>
                <a:lnTo>
                  <a:pt x="0" y="0"/>
                </a:lnTo>
                <a:close/>
              </a:path>
            </a:pathLst>
          </a:custGeom>
          <a:blipFill>
            <a:blip r:embed="rId3"/>
            <a:stretch>
              <a:fillRect/>
            </a:stretch>
          </a:blipFill>
        </p:spPr>
        <p:txBody>
          <a:bodyPr/>
          <a:lstStyle/>
          <a:p>
            <a:endParaRPr lang="en-US" sz="800">
              <a:latin typeface="UTM Avo" panose="02040603050506020204" pitchFamily="18"/>
            </a:endParaRPr>
          </a:p>
        </p:txBody>
      </p:sp>
      <p:sp>
        <p:nvSpPr>
          <p:cNvPr id="3" name="Freeform 3">
            <a:extLst>
              <a:ext uri="{FF2B5EF4-FFF2-40B4-BE49-F238E27FC236}">
                <a16:creationId xmlns:a16="http://schemas.microsoft.com/office/drawing/2014/main" id="{2BFBD904-3158-B6B0-9CA3-47BFEE36B08C}"/>
              </a:ext>
            </a:extLst>
          </p:cNvPr>
          <p:cNvSpPr/>
          <p:nvPr/>
        </p:nvSpPr>
        <p:spPr>
          <a:xfrm>
            <a:off x="1390682" y="2100073"/>
            <a:ext cx="5182844" cy="3678935"/>
          </a:xfrm>
          <a:custGeom>
            <a:avLst/>
            <a:gdLst/>
            <a:ahLst/>
            <a:cxnLst/>
            <a:rect l="l" t="t" r="r" b="b"/>
            <a:pathLst>
              <a:path w="5137837" h="834467">
                <a:moveTo>
                  <a:pt x="0" y="0"/>
                </a:moveTo>
                <a:lnTo>
                  <a:pt x="5137837" y="0"/>
                </a:lnTo>
                <a:lnTo>
                  <a:pt x="5137837" y="834467"/>
                </a:lnTo>
                <a:lnTo>
                  <a:pt x="0" y="834467"/>
                </a:lnTo>
                <a:close/>
              </a:path>
            </a:pathLst>
          </a:custGeom>
          <a:noFill/>
          <a:ln w="38100" cap="sq">
            <a:solidFill>
              <a:schemeClr val="accent6">
                <a:lumMod val="40000"/>
                <a:lumOff val="60000"/>
              </a:schemeClr>
            </a:solidFill>
            <a:prstDash val="solid"/>
            <a:miter/>
          </a:ln>
        </p:spPr>
        <p:txBody>
          <a:bodyPr/>
          <a:lstStyle/>
          <a:p>
            <a:endParaRPr lang="en-US" sz="800">
              <a:latin typeface="UTM Avo" panose="02040603050506020204" pitchFamily="18"/>
            </a:endParaRPr>
          </a:p>
        </p:txBody>
      </p:sp>
      <p:sp>
        <p:nvSpPr>
          <p:cNvPr id="4" name="TextBox 6">
            <a:extLst>
              <a:ext uri="{FF2B5EF4-FFF2-40B4-BE49-F238E27FC236}">
                <a16:creationId xmlns:a16="http://schemas.microsoft.com/office/drawing/2014/main" id="{1B79ECA2-C2AF-9887-C309-E90585D5F181}"/>
              </a:ext>
            </a:extLst>
          </p:cNvPr>
          <p:cNvSpPr txBox="1"/>
          <p:nvPr/>
        </p:nvSpPr>
        <p:spPr>
          <a:xfrm>
            <a:off x="1390682" y="2707489"/>
            <a:ext cx="5182844" cy="2655920"/>
          </a:xfrm>
          <a:prstGeom prst="rect">
            <a:avLst/>
          </a:prstGeom>
        </p:spPr>
        <p:txBody>
          <a:bodyPr wrap="square" lIns="0" tIns="0" rIns="0" bIns="0" rtlCol="0" anchor="t">
            <a:spAutoFit/>
          </a:bodyPr>
          <a:lstStyle/>
          <a:p>
            <a:pPr algn="ctr">
              <a:lnSpc>
                <a:spcPct val="150000"/>
              </a:lnSpc>
            </a:pPr>
            <a:r>
              <a:rPr lang="vi-VN" sz="4000" b="1" dirty="0">
                <a:solidFill>
                  <a:srgbClr val="000000"/>
                </a:solidFill>
                <a:latin typeface="UTM Avo" panose="02040603050506020204" pitchFamily="18"/>
                <a:ea typeface="Calibri" panose="020F0502020204030204" pitchFamily="34" charset="0"/>
                <a:cs typeface="Arial" panose="020B0604020202020204" pitchFamily="34" charset="0"/>
              </a:rPr>
              <a:t>Đánh giá kĩ năng </a:t>
            </a:r>
          </a:p>
          <a:p>
            <a:pPr algn="ctr">
              <a:lnSpc>
                <a:spcPct val="150000"/>
              </a:lnSpc>
            </a:pPr>
            <a:r>
              <a:rPr lang="vi-VN" sz="4000" b="1" dirty="0">
                <a:solidFill>
                  <a:srgbClr val="000000"/>
                </a:solidFill>
                <a:latin typeface="UTM Avo" panose="02040603050506020204" pitchFamily="18"/>
                <a:ea typeface="Calibri" panose="020F0502020204030204" pitchFamily="34" charset="0"/>
                <a:cs typeface="Arial" panose="020B0604020202020204" pitchFamily="34" charset="0"/>
              </a:rPr>
              <a:t>đọc thành tiếng, </a:t>
            </a:r>
          </a:p>
          <a:p>
            <a:pPr algn="ctr">
              <a:lnSpc>
                <a:spcPct val="150000"/>
              </a:lnSpc>
            </a:pPr>
            <a:r>
              <a:rPr lang="vi-VN" sz="4000" b="1" dirty="0">
                <a:solidFill>
                  <a:srgbClr val="000000"/>
                </a:solidFill>
                <a:latin typeface="UTM Avo" panose="02040603050506020204" pitchFamily="18"/>
                <a:ea typeface="Calibri" panose="020F0502020204030204" pitchFamily="34" charset="0"/>
                <a:cs typeface="Arial" panose="020B0604020202020204" pitchFamily="34" charset="0"/>
              </a:rPr>
              <a:t>học thuộc lòng</a:t>
            </a:r>
            <a:endParaRPr lang="vi-VN" sz="4000" b="1" dirty="0">
              <a:latin typeface="UTM Avo" panose="02040603050506020204" pitchFamily="18"/>
              <a:cs typeface="Arial" panose="020B0604020202020204" pitchFamily="34" charset="0"/>
            </a:endParaRPr>
          </a:p>
        </p:txBody>
      </p:sp>
      <p:sp>
        <p:nvSpPr>
          <p:cNvPr id="5" name="Freeform 11">
            <a:extLst>
              <a:ext uri="{FF2B5EF4-FFF2-40B4-BE49-F238E27FC236}">
                <a16:creationId xmlns:a16="http://schemas.microsoft.com/office/drawing/2014/main" id="{48C3DC15-A281-32F8-2965-CD29D34434C2}"/>
              </a:ext>
            </a:extLst>
          </p:cNvPr>
          <p:cNvSpPr/>
          <p:nvPr/>
        </p:nvSpPr>
        <p:spPr>
          <a:xfrm>
            <a:off x="3374687" y="1492655"/>
            <a:ext cx="1214834" cy="1214834"/>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6">
              <a:lumMod val="60000"/>
              <a:lumOff val="40000"/>
            </a:schemeClr>
          </a:solidFill>
        </p:spPr>
        <p:txBody>
          <a:bodyPr anchor="ctr"/>
          <a:lstStyle/>
          <a:p>
            <a:pPr algn="ctr"/>
            <a:r>
              <a:rPr lang="en-US" sz="4400" b="1" dirty="0">
                <a:solidFill>
                  <a:schemeClr val="bg1"/>
                </a:solidFill>
                <a:latin typeface="UTM Avo" panose="02040603050506020204" pitchFamily="18"/>
                <a:cs typeface="Arial" panose="020B0604020202020204" pitchFamily="34" charset="0"/>
              </a:rPr>
              <a:t>1</a:t>
            </a:r>
          </a:p>
        </p:txBody>
      </p:sp>
    </p:spTree>
    <p:extLst>
      <p:ext uri="{BB962C8B-B14F-4D97-AF65-F5344CB8AC3E}">
        <p14:creationId xmlns:p14="http://schemas.microsoft.com/office/powerpoint/2010/main" val="53137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10">
            <a:extLst>
              <a:ext uri="{FF2B5EF4-FFF2-40B4-BE49-F238E27FC236}">
                <a16:creationId xmlns:a16="http://schemas.microsoft.com/office/drawing/2014/main" id="{6681570B-9F1B-5F91-ECE6-2C227A151AAC}"/>
              </a:ext>
            </a:extLst>
          </p:cNvPr>
          <p:cNvSpPr txBox="1"/>
          <p:nvPr/>
        </p:nvSpPr>
        <p:spPr>
          <a:xfrm>
            <a:off x="877824" y="1826981"/>
            <a:ext cx="10972801" cy="522194"/>
          </a:xfrm>
          <a:prstGeom prst="rect">
            <a:avLst/>
          </a:prstGeom>
        </p:spPr>
        <p:txBody>
          <a:bodyPr wrap="square" lIns="0" tIns="0" rIns="0" bIns="0" rtlCol="0" anchor="t">
            <a:spAutoFit/>
          </a:bodyPr>
          <a:lstStyle/>
          <a:p>
            <a:pPr algn="just">
              <a:lnSpc>
                <a:spcPct val="150000"/>
              </a:lnSpc>
            </a:pPr>
            <a:r>
              <a:rPr lang="vi-VN" sz="2600" b="1" dirty="0">
                <a:solidFill>
                  <a:srgbClr val="000000"/>
                </a:solidFill>
                <a:latin typeface="UTM Avo" panose="02040603050506020204" pitchFamily="18"/>
                <a:ea typeface="Calibri" panose="020F0502020204030204" pitchFamily="34" charset="0"/>
                <a:cs typeface="Arial" panose="020B0604020202020204" pitchFamily="34" charset="0"/>
              </a:rPr>
              <a:t>Em hãy đọc thuộc lòng các khổ thơ hoặc bài thơ </a:t>
            </a:r>
            <a:r>
              <a:rPr lang="en-US" sz="2600" b="1" dirty="0" err="1">
                <a:solidFill>
                  <a:srgbClr val="000000"/>
                </a:solidFill>
                <a:latin typeface="UTM Avo" panose="02040603050506020204" pitchFamily="18"/>
                <a:ea typeface="Calibri" panose="020F0502020204030204" pitchFamily="34" charset="0"/>
                <a:cs typeface="Arial" panose="020B0604020202020204" pitchFamily="34" charset="0"/>
              </a:rPr>
              <a:t>sau</a:t>
            </a:r>
            <a:r>
              <a:rPr lang="en-US" sz="2600" b="1"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vi-VN" sz="2600" b="1" dirty="0">
              <a:latin typeface="UTM Avo" panose="02040603050506020204" pitchFamily="18"/>
              <a:cs typeface="Arial" panose="020B0604020202020204" pitchFamily="34" charset="0"/>
            </a:endParaRPr>
          </a:p>
        </p:txBody>
      </p:sp>
      <p:sp>
        <p:nvSpPr>
          <p:cNvPr id="7" name="Speech Bubble: Rectangle 5">
            <a:extLst>
              <a:ext uri="{FF2B5EF4-FFF2-40B4-BE49-F238E27FC236}">
                <a16:creationId xmlns:a16="http://schemas.microsoft.com/office/drawing/2014/main" id="{B07E7E99-5EC9-940F-55F8-60A08ADA0467}"/>
              </a:ext>
            </a:extLst>
          </p:cNvPr>
          <p:cNvSpPr/>
          <p:nvPr/>
        </p:nvSpPr>
        <p:spPr>
          <a:xfrm>
            <a:off x="877824" y="2821807"/>
            <a:ext cx="3185378" cy="953857"/>
          </a:xfrm>
          <a:prstGeom prst="wedgeRectCallou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600">
                <a:solidFill>
                  <a:sysClr val="windowText" lastClr="000000"/>
                </a:solidFill>
                <a:latin typeface="UTM Avo" panose="02040603050506020204" pitchFamily="18"/>
                <a:cs typeface="Arial" panose="020B0604020202020204" pitchFamily="34" charset="0"/>
              </a:rPr>
              <a:t>Người giàn khoan</a:t>
            </a:r>
            <a:endParaRPr lang="vi-VN" sz="2600" dirty="0">
              <a:solidFill>
                <a:sysClr val="windowText" lastClr="000000"/>
              </a:solidFill>
              <a:latin typeface="UTM Avo" panose="02040603050506020204" pitchFamily="18"/>
              <a:cs typeface="Arial" panose="020B0604020202020204" pitchFamily="34" charset="0"/>
            </a:endParaRPr>
          </a:p>
        </p:txBody>
      </p:sp>
      <p:sp>
        <p:nvSpPr>
          <p:cNvPr id="8" name="Speech Bubble: Rectangle 6">
            <a:extLst>
              <a:ext uri="{FF2B5EF4-FFF2-40B4-BE49-F238E27FC236}">
                <a16:creationId xmlns:a16="http://schemas.microsoft.com/office/drawing/2014/main" id="{63C46288-4FE6-DF06-8ED6-5197D91C1549}"/>
              </a:ext>
            </a:extLst>
          </p:cNvPr>
          <p:cNvSpPr/>
          <p:nvPr/>
        </p:nvSpPr>
        <p:spPr>
          <a:xfrm>
            <a:off x="4217196" y="2805447"/>
            <a:ext cx="3759196" cy="953857"/>
          </a:xfrm>
          <a:prstGeom prst="wedgeRectCallou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600" dirty="0">
                <a:solidFill>
                  <a:sysClr val="windowText" lastClr="000000"/>
                </a:solidFill>
                <a:latin typeface="UTM Avo" panose="02040603050506020204" pitchFamily="18"/>
                <a:cs typeface="Arial" panose="020B0604020202020204" pitchFamily="34" charset="0"/>
              </a:rPr>
              <a:t>Đoàn thuyền đánh cá</a:t>
            </a:r>
          </a:p>
        </p:txBody>
      </p:sp>
      <p:sp>
        <p:nvSpPr>
          <p:cNvPr id="9" name="Speech Bubble: Rectangle 7">
            <a:extLst>
              <a:ext uri="{FF2B5EF4-FFF2-40B4-BE49-F238E27FC236}">
                <a16:creationId xmlns:a16="http://schemas.microsoft.com/office/drawing/2014/main" id="{B71749B4-D403-4FB3-0136-FE30EE7DD29C}"/>
              </a:ext>
            </a:extLst>
          </p:cNvPr>
          <p:cNvSpPr/>
          <p:nvPr/>
        </p:nvSpPr>
        <p:spPr>
          <a:xfrm>
            <a:off x="8130386" y="2821806"/>
            <a:ext cx="3183790" cy="953857"/>
          </a:xfrm>
          <a:prstGeom prst="wedgeRectCallou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600" dirty="0">
                <a:solidFill>
                  <a:sysClr val="windowText" lastClr="000000"/>
                </a:solidFill>
                <a:latin typeface="UTM Avo" panose="02040603050506020204" pitchFamily="18"/>
                <a:cs typeface="Arial" panose="020B0604020202020204" pitchFamily="34" charset="0"/>
              </a:rPr>
              <a:t>Trường Sa</a:t>
            </a:r>
          </a:p>
        </p:txBody>
      </p:sp>
      <p:pic>
        <p:nvPicPr>
          <p:cNvPr id="10" name="Picture 5">
            <a:extLst>
              <a:ext uri="{FF2B5EF4-FFF2-40B4-BE49-F238E27FC236}">
                <a16:creationId xmlns:a16="http://schemas.microsoft.com/office/drawing/2014/main" id="{865B7C72-00D4-D380-D56A-93DEDFCFDC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7412" y="4545967"/>
            <a:ext cx="8484523" cy="2312033"/>
          </a:xfrm>
          <a:prstGeom prst="rect">
            <a:avLst/>
          </a:prstGeom>
        </p:spPr>
      </p:pic>
    </p:spTree>
    <p:extLst>
      <p:ext uri="{BB962C8B-B14F-4D97-AF65-F5344CB8AC3E}">
        <p14:creationId xmlns:p14="http://schemas.microsoft.com/office/powerpoint/2010/main" val="417836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442C926-01C9-BEF6-9125-2C0D6BA87F2D}"/>
              </a:ext>
            </a:extLst>
          </p:cNvPr>
          <p:cNvSpPr/>
          <p:nvPr/>
        </p:nvSpPr>
        <p:spPr>
          <a:xfrm>
            <a:off x="7074186" y="2006600"/>
            <a:ext cx="4164356" cy="3286945"/>
          </a:xfrm>
          <a:custGeom>
            <a:avLst/>
            <a:gdLst/>
            <a:ahLst/>
            <a:cxnLst/>
            <a:rect l="l" t="t" r="r" b="b"/>
            <a:pathLst>
              <a:path w="5137837" h="834467">
                <a:moveTo>
                  <a:pt x="0" y="0"/>
                </a:moveTo>
                <a:lnTo>
                  <a:pt x="5137837" y="0"/>
                </a:lnTo>
                <a:lnTo>
                  <a:pt x="5137837" y="834467"/>
                </a:lnTo>
                <a:lnTo>
                  <a:pt x="0" y="834467"/>
                </a:lnTo>
                <a:close/>
              </a:path>
            </a:pathLst>
          </a:custGeom>
          <a:noFill/>
          <a:ln w="38100" cap="sq">
            <a:solidFill>
              <a:schemeClr val="accent6">
                <a:lumMod val="40000"/>
                <a:lumOff val="60000"/>
              </a:schemeClr>
            </a:solidFill>
            <a:prstDash val="solid"/>
            <a:miter/>
          </a:ln>
        </p:spPr>
        <p:txBody>
          <a:bodyPr/>
          <a:lstStyle/>
          <a:p>
            <a:endParaRPr lang="en-US" sz="800">
              <a:latin typeface="UTM Avo" panose="02040603050506020204" pitchFamily="18"/>
            </a:endParaRPr>
          </a:p>
        </p:txBody>
      </p:sp>
      <p:sp>
        <p:nvSpPr>
          <p:cNvPr id="3" name="TextBox 6">
            <a:extLst>
              <a:ext uri="{FF2B5EF4-FFF2-40B4-BE49-F238E27FC236}">
                <a16:creationId xmlns:a16="http://schemas.microsoft.com/office/drawing/2014/main" id="{D15D73DF-4C18-ACC7-3234-B75352A4B849}"/>
              </a:ext>
            </a:extLst>
          </p:cNvPr>
          <p:cNvSpPr txBox="1"/>
          <p:nvPr/>
        </p:nvSpPr>
        <p:spPr>
          <a:xfrm>
            <a:off x="7531386" y="2783777"/>
            <a:ext cx="3249956" cy="1732590"/>
          </a:xfrm>
          <a:prstGeom prst="rect">
            <a:avLst/>
          </a:prstGeom>
        </p:spPr>
        <p:txBody>
          <a:bodyPr wrap="square" lIns="0" tIns="0" rIns="0" bIns="0" rtlCol="0" anchor="t">
            <a:spAutoFit/>
          </a:bodyPr>
          <a:lstStyle/>
          <a:p>
            <a:pPr algn="ctr">
              <a:lnSpc>
                <a:spcPct val="150000"/>
              </a:lnSpc>
            </a:pPr>
            <a:r>
              <a:rPr lang="vi-VN" sz="4000" b="1" dirty="0">
                <a:solidFill>
                  <a:srgbClr val="000000"/>
                </a:solidFill>
                <a:latin typeface="UTM Avo" panose="02040603050506020204" pitchFamily="18"/>
                <a:ea typeface="Calibri" panose="020F0502020204030204" pitchFamily="34" charset="0"/>
                <a:cs typeface="Arial" panose="020B0604020202020204" pitchFamily="34" charset="0"/>
              </a:rPr>
              <a:t>Đọc hiểu và luyện tập</a:t>
            </a:r>
            <a:endParaRPr lang="vi-VN" sz="4000" b="1" dirty="0">
              <a:latin typeface="UTM Avo" panose="02040603050506020204" pitchFamily="18"/>
              <a:cs typeface="Arial" panose="020B0604020202020204" pitchFamily="34" charset="0"/>
            </a:endParaRPr>
          </a:p>
        </p:txBody>
      </p:sp>
      <p:sp>
        <p:nvSpPr>
          <p:cNvPr id="4" name="Freeform 11">
            <a:extLst>
              <a:ext uri="{FF2B5EF4-FFF2-40B4-BE49-F238E27FC236}">
                <a16:creationId xmlns:a16="http://schemas.microsoft.com/office/drawing/2014/main" id="{46A2EB3A-27D6-1571-51C2-9A16314011CB}"/>
              </a:ext>
            </a:extLst>
          </p:cNvPr>
          <p:cNvSpPr/>
          <p:nvPr/>
        </p:nvSpPr>
        <p:spPr>
          <a:xfrm>
            <a:off x="8548947" y="1399182"/>
            <a:ext cx="1214834" cy="1214834"/>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6">
              <a:lumMod val="60000"/>
              <a:lumOff val="40000"/>
            </a:schemeClr>
          </a:solidFill>
        </p:spPr>
        <p:txBody>
          <a:bodyPr anchor="ctr"/>
          <a:lstStyle/>
          <a:p>
            <a:pPr algn="ctr"/>
            <a:r>
              <a:rPr lang="en-US" sz="4400" b="1" dirty="0">
                <a:solidFill>
                  <a:schemeClr val="bg1"/>
                </a:solidFill>
                <a:latin typeface="UTM Avo" panose="02040603050506020204" pitchFamily="18"/>
                <a:cs typeface="Arial" panose="020B0604020202020204" pitchFamily="34" charset="0"/>
              </a:rPr>
              <a:t>2</a:t>
            </a:r>
          </a:p>
        </p:txBody>
      </p:sp>
      <p:sp>
        <p:nvSpPr>
          <p:cNvPr id="5" name="Freeform 2">
            <a:extLst>
              <a:ext uri="{FF2B5EF4-FFF2-40B4-BE49-F238E27FC236}">
                <a16:creationId xmlns:a16="http://schemas.microsoft.com/office/drawing/2014/main" id="{178738CA-96EC-DE32-DD6B-DFC4EDC8A49D}"/>
              </a:ext>
            </a:extLst>
          </p:cNvPr>
          <p:cNvSpPr>
            <a:spLocks noChangeAspect="1"/>
          </p:cNvSpPr>
          <p:nvPr/>
        </p:nvSpPr>
        <p:spPr>
          <a:xfrm flipH="1">
            <a:off x="845254" y="2185018"/>
            <a:ext cx="5909114" cy="3286945"/>
          </a:xfrm>
          <a:custGeom>
            <a:avLst/>
            <a:gdLst/>
            <a:ahLst/>
            <a:cxnLst/>
            <a:rect l="l" t="t" r="r" b="b"/>
            <a:pathLst>
              <a:path w="10070346" h="5601630">
                <a:moveTo>
                  <a:pt x="10070346" y="0"/>
                </a:moveTo>
                <a:lnTo>
                  <a:pt x="0" y="0"/>
                </a:lnTo>
                <a:lnTo>
                  <a:pt x="0" y="5601630"/>
                </a:lnTo>
                <a:lnTo>
                  <a:pt x="10070346" y="5601630"/>
                </a:lnTo>
                <a:lnTo>
                  <a:pt x="10070346" y="0"/>
                </a:lnTo>
                <a:close/>
              </a:path>
            </a:pathLst>
          </a:custGeom>
          <a:blipFill>
            <a:blip r:embed="rId3"/>
            <a:stretch>
              <a:fillRect/>
            </a:stretch>
          </a:blipFill>
        </p:spPr>
        <p:txBody>
          <a:bodyPr/>
          <a:lstStyle/>
          <a:p>
            <a:endParaRPr lang="en-US" sz="800">
              <a:latin typeface="UTM Avo" panose="02040603050506020204" pitchFamily="18"/>
            </a:endParaRPr>
          </a:p>
        </p:txBody>
      </p:sp>
    </p:spTree>
    <p:extLst>
      <p:ext uri="{BB962C8B-B14F-4D97-AF65-F5344CB8AC3E}">
        <p14:creationId xmlns:p14="http://schemas.microsoft.com/office/powerpoint/2010/main" val="104544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1CD52E0A-2C24-2BD1-055B-EA275FE500C3}"/>
              </a:ext>
            </a:extLst>
          </p:cNvPr>
          <p:cNvSpPr txBox="1"/>
          <p:nvPr/>
        </p:nvSpPr>
        <p:spPr>
          <a:xfrm>
            <a:off x="782944" y="1573940"/>
            <a:ext cx="4375909" cy="1722587"/>
          </a:xfrm>
          <a:prstGeom prst="rect">
            <a:avLst/>
          </a:prstGeom>
        </p:spPr>
        <p:txBody>
          <a:bodyPr wrap="square" lIns="0" tIns="0" rIns="0" bIns="0" rtlCol="0" anchor="t">
            <a:spAutoFit/>
          </a:bodyPr>
          <a:lstStyle/>
          <a:p>
            <a:pPr algn="just">
              <a:lnSpc>
                <a:spcPct val="150000"/>
              </a:lnSpc>
            </a:pPr>
            <a:r>
              <a:rPr lang="vi-VN" sz="2600" b="1" dirty="0">
                <a:solidFill>
                  <a:srgbClr val="000000"/>
                </a:solidFill>
                <a:latin typeface="UTM Avo" panose="02040603050506020204" pitchFamily="18"/>
                <a:ea typeface="Calibri" panose="020F0502020204030204" pitchFamily="34" charset="0"/>
                <a:cs typeface="Arial" panose="020B0604020202020204" pitchFamily="34" charset="0"/>
              </a:rPr>
              <a:t>Các em hãy đọc bài </a:t>
            </a:r>
            <a:endParaRPr lang="en-US" sz="2600" b="1" dirty="0">
              <a:solidFill>
                <a:srgbClr val="000000"/>
              </a:solidFill>
              <a:latin typeface="UTM Avo" panose="02040603050506020204" pitchFamily="18"/>
              <a:ea typeface="Calibri" panose="020F0502020204030204" pitchFamily="34" charset="0"/>
              <a:cs typeface="Arial" panose="020B0604020202020204" pitchFamily="34" charset="0"/>
            </a:endParaRPr>
          </a:p>
          <a:p>
            <a:pPr algn="just">
              <a:lnSpc>
                <a:spcPct val="150000"/>
              </a:lnSpc>
            </a:pPr>
            <a:r>
              <a:rPr lang="en-US" sz="2600" b="1">
                <a:solidFill>
                  <a:srgbClr val="000000"/>
                </a:solidFill>
                <a:latin typeface="UTM Avo" panose="02040603050506020204" pitchFamily="18"/>
                <a:ea typeface="Calibri" panose="020F0502020204030204" pitchFamily="34" charset="0"/>
                <a:cs typeface="Arial" panose="020B0604020202020204" pitchFamily="34" charset="0"/>
              </a:rPr>
              <a:t>“</a:t>
            </a:r>
            <a:r>
              <a:rPr lang="vi-VN" sz="2600" b="1">
                <a:solidFill>
                  <a:srgbClr val="000000"/>
                </a:solidFill>
                <a:latin typeface="UTM Avo" panose="02040603050506020204" pitchFamily="18"/>
                <a:ea typeface="Calibri" panose="020F0502020204030204" pitchFamily="34" charset="0"/>
                <a:cs typeface="Arial" panose="020B0604020202020204" pitchFamily="34" charset="0"/>
              </a:rPr>
              <a:t>Đánh tam cúc</a:t>
            </a:r>
            <a:r>
              <a:rPr lang="en-US" sz="2600" b="1">
                <a:solidFill>
                  <a:srgbClr val="000000"/>
                </a:solidFill>
                <a:latin typeface="UTM Avo" panose="02040603050506020204" pitchFamily="18"/>
                <a:ea typeface="Calibri" panose="020F0502020204030204" pitchFamily="34" charset="0"/>
                <a:cs typeface="Arial" panose="020B0604020202020204" pitchFamily="34" charset="0"/>
              </a:rPr>
              <a:t>”</a:t>
            </a:r>
            <a:r>
              <a:rPr lang="vi-VN" sz="2600" b="1">
                <a:solidFill>
                  <a:srgbClr val="000000"/>
                </a:solidFill>
                <a:latin typeface="UTM Avo" panose="02040603050506020204" pitchFamily="18"/>
                <a:ea typeface="Calibri" panose="020F0502020204030204" pitchFamily="34" charset="0"/>
                <a:cs typeface="Arial" panose="020B0604020202020204" pitchFamily="34" charset="0"/>
              </a:rPr>
              <a:t> </a:t>
            </a:r>
            <a:r>
              <a:rPr lang="vi-VN" sz="2600" b="1" dirty="0">
                <a:solidFill>
                  <a:srgbClr val="000000"/>
                </a:solidFill>
                <a:latin typeface="UTM Avo" panose="02040603050506020204" pitchFamily="18"/>
                <a:ea typeface="Calibri" panose="020F0502020204030204" pitchFamily="34" charset="0"/>
                <a:cs typeface="Arial" panose="020B0604020202020204" pitchFamily="34" charset="0"/>
              </a:rPr>
              <a:t>và </a:t>
            </a:r>
            <a:r>
              <a:rPr lang="vi-VN" sz="2600" b="1">
                <a:solidFill>
                  <a:srgbClr val="000000"/>
                </a:solidFill>
                <a:latin typeface="UTM Avo" panose="02040603050506020204" pitchFamily="18"/>
                <a:ea typeface="Calibri" panose="020F0502020204030204" pitchFamily="34" charset="0"/>
                <a:cs typeface="Arial" panose="020B0604020202020204" pitchFamily="34" charset="0"/>
              </a:rPr>
              <a:t>làm các </a:t>
            </a:r>
            <a:r>
              <a:rPr lang="vi-VN" sz="2600" b="1" dirty="0">
                <a:solidFill>
                  <a:srgbClr val="000000"/>
                </a:solidFill>
                <a:latin typeface="UTM Avo" panose="02040603050506020204" pitchFamily="18"/>
                <a:ea typeface="Calibri" panose="020F0502020204030204" pitchFamily="34" charset="0"/>
                <a:cs typeface="Arial" panose="020B0604020202020204" pitchFamily="34" charset="0"/>
              </a:rPr>
              <a:t>BT trong SGK</a:t>
            </a:r>
            <a:endParaRPr lang="vi-VN" sz="2600" b="1" dirty="0">
              <a:latin typeface="UTM Avo" panose="02040603050506020204" pitchFamily="18"/>
              <a:cs typeface="Arial" panose="020B0604020202020204" pitchFamily="34" charset="0"/>
            </a:endParaRPr>
          </a:p>
        </p:txBody>
      </p:sp>
      <p:pic>
        <p:nvPicPr>
          <p:cNvPr id="3" name="Picture 2">
            <a:extLst>
              <a:ext uri="{FF2B5EF4-FFF2-40B4-BE49-F238E27FC236}">
                <a16:creationId xmlns:a16="http://schemas.microsoft.com/office/drawing/2014/main" id="{0B536FA6-C6A4-3927-B361-1BF2089DAFC2}"/>
              </a:ext>
            </a:extLst>
          </p:cNvPr>
          <p:cNvPicPr>
            <a:picLocks noChangeAspect="1"/>
          </p:cNvPicPr>
          <p:nvPr/>
        </p:nvPicPr>
        <p:blipFill rotWithShape="1">
          <a:blip r:embed="rId3">
            <a:extLst>
              <a:ext uri="{28A0092B-C50C-407E-A947-70E740481C1C}">
                <a14:useLocalDpi xmlns:a14="http://schemas.microsoft.com/office/drawing/2010/main" val="0"/>
              </a:ext>
            </a:extLst>
          </a:blip>
          <a:srcRect l="8459" t="1250" r="8459" b="16002"/>
          <a:stretch/>
        </p:blipFill>
        <p:spPr>
          <a:xfrm>
            <a:off x="5589912" y="621792"/>
            <a:ext cx="5917526" cy="6236208"/>
          </a:xfrm>
          <a:prstGeom prst="rect">
            <a:avLst/>
          </a:prstGeom>
        </p:spPr>
      </p:pic>
      <p:sp>
        <p:nvSpPr>
          <p:cNvPr id="4" name="Freeform 102">
            <a:extLst>
              <a:ext uri="{FF2B5EF4-FFF2-40B4-BE49-F238E27FC236}">
                <a16:creationId xmlns:a16="http://schemas.microsoft.com/office/drawing/2014/main" id="{D7F1637B-1B7B-7498-2A8B-C041F16B0AFD}"/>
              </a:ext>
            </a:extLst>
          </p:cNvPr>
          <p:cNvSpPr>
            <a:spLocks noChangeAspect="1"/>
          </p:cNvSpPr>
          <p:nvPr/>
        </p:nvSpPr>
        <p:spPr>
          <a:xfrm>
            <a:off x="913163" y="3428174"/>
            <a:ext cx="3646645" cy="3409616"/>
          </a:xfrm>
          <a:custGeom>
            <a:avLst/>
            <a:gdLst/>
            <a:ahLst/>
            <a:cxnLst/>
            <a:rect l="l" t="t" r="r" b="b"/>
            <a:pathLst>
              <a:path w="1196762" h="1118973">
                <a:moveTo>
                  <a:pt x="0" y="0"/>
                </a:moveTo>
                <a:lnTo>
                  <a:pt x="1196762" y="0"/>
                </a:lnTo>
                <a:lnTo>
                  <a:pt x="1196762" y="1118973"/>
                </a:lnTo>
                <a:lnTo>
                  <a:pt x="0" y="1118973"/>
                </a:lnTo>
                <a:lnTo>
                  <a:pt x="0" y="0"/>
                </a:lnTo>
                <a:close/>
              </a:path>
            </a:pathLst>
          </a:custGeom>
          <a:blipFill>
            <a:blip r:embed="rId4"/>
            <a:stretch>
              <a:fillRect/>
            </a:stretch>
          </a:blipFill>
        </p:spPr>
        <p:txBody>
          <a:bodyPr/>
          <a:lstStyle/>
          <a:p>
            <a:endParaRPr lang="en-US" sz="800"/>
          </a:p>
        </p:txBody>
      </p:sp>
    </p:spTree>
    <p:extLst>
      <p:ext uri="{BB962C8B-B14F-4D97-AF65-F5344CB8AC3E}">
        <p14:creationId xmlns:p14="http://schemas.microsoft.com/office/powerpoint/2010/main" val="325234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F43FA70E-74C6-59E8-82A9-CDDB4489FCCD}"/>
              </a:ext>
            </a:extLst>
          </p:cNvPr>
          <p:cNvSpPr txBox="1"/>
          <p:nvPr/>
        </p:nvSpPr>
        <p:spPr>
          <a:xfrm>
            <a:off x="757714" y="1695693"/>
            <a:ext cx="6848856" cy="1590051"/>
          </a:xfrm>
          <a:prstGeom prst="rect">
            <a:avLst/>
          </a:prstGeom>
        </p:spPr>
        <p:txBody>
          <a:bodyPr wrap="square" lIns="0" tIns="0" rIns="0" bIns="0" rtlCol="0" anchor="t">
            <a:spAutoFit/>
          </a:bodyPr>
          <a:lstStyle/>
          <a:p>
            <a:pPr algn="just">
              <a:lnSpc>
                <a:spcPct val="150000"/>
              </a:lnSpc>
            </a:pPr>
            <a:r>
              <a:rPr lang="vi-VN" sz="2400" b="1" dirty="0">
                <a:solidFill>
                  <a:schemeClr val="bg1"/>
                </a:solidFill>
                <a:latin typeface="UTM Avo" panose="02040603050506020204" pitchFamily="18"/>
                <a:cs typeface="Arial" panose="020B0604020202020204" pitchFamily="34" charset="0"/>
              </a:rPr>
              <a:t>Câu 1. Những chi tiết nào cho thấy trò chơi đánh tam cúc giữa bé Giang và con mèo khoang diễn ra giống như thật và rất vui?</a:t>
            </a:r>
          </a:p>
        </p:txBody>
      </p:sp>
      <p:pic>
        <p:nvPicPr>
          <p:cNvPr id="6" name="Picture 5">
            <a:extLst>
              <a:ext uri="{FF2B5EF4-FFF2-40B4-BE49-F238E27FC236}">
                <a16:creationId xmlns:a16="http://schemas.microsoft.com/office/drawing/2014/main" id="{4A180426-2E5B-D21C-9525-B10E6F1D8390}"/>
              </a:ext>
            </a:extLst>
          </p:cNvPr>
          <p:cNvPicPr>
            <a:picLocks noChangeAspect="1"/>
          </p:cNvPicPr>
          <p:nvPr/>
        </p:nvPicPr>
        <p:blipFill rotWithShape="1">
          <a:blip r:embed="rId3">
            <a:extLst>
              <a:ext uri="{28A0092B-C50C-407E-A947-70E740481C1C}">
                <a14:useLocalDpi xmlns:a14="http://schemas.microsoft.com/office/drawing/2010/main" val="0"/>
              </a:ext>
            </a:extLst>
          </a:blip>
          <a:srcRect l="38368" t="40954" r="35046" b="18217"/>
          <a:stretch/>
        </p:blipFill>
        <p:spPr>
          <a:xfrm>
            <a:off x="7860792" y="819424"/>
            <a:ext cx="3573494" cy="5806928"/>
          </a:xfrm>
          <a:prstGeom prst="rect">
            <a:avLst/>
          </a:prstGeom>
        </p:spPr>
      </p:pic>
      <p:sp>
        <p:nvSpPr>
          <p:cNvPr id="7" name="Speech Bubble: Rectangle 2">
            <a:extLst>
              <a:ext uri="{FF2B5EF4-FFF2-40B4-BE49-F238E27FC236}">
                <a16:creationId xmlns:a16="http://schemas.microsoft.com/office/drawing/2014/main" id="{0C7B8C88-D1C6-CD6B-FE19-3CD6E8A8717E}"/>
              </a:ext>
            </a:extLst>
          </p:cNvPr>
          <p:cNvSpPr/>
          <p:nvPr/>
        </p:nvSpPr>
        <p:spPr>
          <a:xfrm>
            <a:off x="2467642" y="3572256"/>
            <a:ext cx="3429000" cy="2901696"/>
          </a:xfrm>
          <a:prstGeom prst="wedgeRectCallout">
            <a:avLst>
              <a:gd name="adj1" fmla="val -20833"/>
              <a:gd name="adj2" fmla="val 57038"/>
            </a:avLst>
          </a:prstGeom>
        </p:spPr>
        <p:style>
          <a:lnRef idx="2">
            <a:schemeClr val="accent6"/>
          </a:lnRef>
          <a:fillRef idx="1">
            <a:schemeClr val="lt1"/>
          </a:fillRef>
          <a:effectRef idx="0">
            <a:schemeClr val="accent6"/>
          </a:effectRef>
          <a:fontRef idx="minor">
            <a:schemeClr val="dk1"/>
          </a:fontRef>
        </p:style>
        <p:txBody>
          <a:bodyPr rtlCol="0" anchor="t"/>
          <a:lstStyle/>
          <a:p>
            <a:pPr algn="just">
              <a:lnSpc>
                <a:spcPct val="150000"/>
              </a:lnSpc>
            </a:pPr>
            <a:r>
              <a:rPr lang="vi-VN" sz="2400" dirty="0">
                <a:solidFill>
                  <a:schemeClr val="bg1"/>
                </a:solidFill>
                <a:latin typeface="UTM Avo" panose="02040603050506020204" pitchFamily="18"/>
                <a:cs typeface="Arial" panose="020B0604020202020204" pitchFamily="34" charset="0"/>
              </a:rPr>
              <a:t>Những chi tiết đó là: </a:t>
            </a:r>
          </a:p>
          <a:p>
            <a:pPr algn="just">
              <a:lnSpc>
                <a:spcPct val="150000"/>
              </a:lnSpc>
            </a:pPr>
            <a:r>
              <a:rPr lang="vi-VN" sz="2400" i="1" dirty="0">
                <a:solidFill>
                  <a:schemeClr val="bg1"/>
                </a:solidFill>
                <a:latin typeface="UTM Avo" panose="02040603050506020204" pitchFamily="18"/>
                <a:cs typeface="Arial" panose="020B0604020202020204" pitchFamily="34" charset="0"/>
              </a:rPr>
              <a:t>Quần này màu được</a:t>
            </a:r>
          </a:p>
          <a:p>
            <a:pPr algn="just">
              <a:lnSpc>
                <a:spcPct val="150000"/>
              </a:lnSpc>
            </a:pPr>
            <a:r>
              <a:rPr lang="vi-VN" sz="2400" i="1" dirty="0">
                <a:solidFill>
                  <a:schemeClr val="bg1"/>
                </a:solidFill>
                <a:latin typeface="UTM Avo" panose="02040603050506020204" pitchFamily="18"/>
                <a:cs typeface="Arial" panose="020B0604020202020204" pitchFamily="34" charset="0"/>
              </a:rPr>
              <a:t>Quân này tao chui</a:t>
            </a:r>
          </a:p>
          <a:p>
            <a:pPr algn="just">
              <a:lnSpc>
                <a:spcPct val="150000"/>
              </a:lnSpc>
            </a:pPr>
            <a:r>
              <a:rPr lang="vi-VN" sz="2400" i="1" dirty="0">
                <a:solidFill>
                  <a:schemeClr val="bg1"/>
                </a:solidFill>
                <a:latin typeface="UTM Avo" panose="02040603050506020204" pitchFamily="18"/>
                <a:cs typeface="Arial" panose="020B0604020202020204" pitchFamily="34" charset="0"/>
              </a:rPr>
              <a:t>Mèo ta phồng mũi</a:t>
            </a:r>
          </a:p>
          <a:p>
            <a:pPr algn="just">
              <a:lnSpc>
                <a:spcPct val="150000"/>
              </a:lnSpc>
            </a:pPr>
            <a:r>
              <a:rPr lang="vi-VN" sz="2400" i="1" dirty="0">
                <a:solidFill>
                  <a:schemeClr val="bg1"/>
                </a:solidFill>
                <a:latin typeface="UTM Avo" panose="02040603050506020204" pitchFamily="18"/>
                <a:cs typeface="Arial" panose="020B0604020202020204" pitchFamily="34" charset="0"/>
              </a:rPr>
              <a:t>Bé Giang dỗ dành...</a:t>
            </a:r>
          </a:p>
        </p:txBody>
      </p:sp>
    </p:spTree>
    <p:extLst>
      <p:ext uri="{BB962C8B-B14F-4D97-AF65-F5344CB8AC3E}">
        <p14:creationId xmlns:p14="http://schemas.microsoft.com/office/powerpoint/2010/main" val="4736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372</Words>
  <Application>Microsoft Office PowerPoint</Application>
  <PresentationFormat>Widescreen</PresentationFormat>
  <Paragraphs>37</Paragraphs>
  <Slides>15</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15</vt:i4>
      </vt:variant>
    </vt:vector>
  </HeadingPairs>
  <TitlesOfParts>
    <vt:vector size="22" baseType="lpstr">
      <vt:lpstr>UTM Avo</vt:lpstr>
      <vt:lpstr>Calibri</vt:lpstr>
      <vt:lpstr>Arial</vt:lpstr>
      <vt:lpstr>Calibri Light</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OnePercent</cp:lastModifiedBy>
  <cp:revision>50</cp:revision>
  <dcterms:created xsi:type="dcterms:W3CDTF">2023-10-19T01:39:18Z</dcterms:created>
  <dcterms:modified xsi:type="dcterms:W3CDTF">2024-02-23T03:31:54Z</dcterms:modified>
</cp:coreProperties>
</file>