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2" r:id="rId4"/>
    <p:sldId id="270" r:id="rId5"/>
    <p:sldId id="256" r:id="rId6"/>
    <p:sldId id="273" r:id="rId7"/>
    <p:sldId id="274" r:id="rId8"/>
    <p:sldId id="275" r:id="rId9"/>
    <p:sldId id="276" r:id="rId10"/>
    <p:sldId id="277" r:id="rId11"/>
    <p:sldId id="278" r:id="rId12"/>
    <p:sldId id="279" r:id="rId13"/>
    <p:sldId id="280" r:id="rId14"/>
    <p:sldId id="281" r:id="rId15"/>
    <p:sldId id="282" r:id="rId16"/>
    <p:sldId id="267"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10" d="100"/>
          <a:sy n="10" d="100"/>
        </p:scale>
        <p:origin x="2548" y="10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86822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71284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0517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7438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89985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01248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60307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12401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2565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77380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0363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258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41.svg"/><Relationship Id="rId17" Type="http://schemas.openxmlformats.org/officeDocument/2006/relationships/image" Target="../media/image26.png"/><Relationship Id="rId2" Type="http://schemas.openxmlformats.org/officeDocument/2006/relationships/image" Target="../media/image1.png"/><Relationship Id="rId16"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40.svg"/><Relationship Id="rId4" Type="http://schemas.openxmlformats.org/officeDocument/2006/relationships/image" Target="../media/image37.svg"/><Relationship Id="rId9" Type="http://schemas.openxmlformats.org/officeDocument/2006/relationships/image" Target="../media/image5.png"/><Relationship Id="rId14"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27.svg"/><Relationship Id="rId2" Type="http://schemas.openxmlformats.org/officeDocument/2006/relationships/image" Target="../media/image13.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18.png"/><Relationship Id="rId10" Type="http://schemas.openxmlformats.org/officeDocument/2006/relationships/image" Target="../media/image25.svg"/><Relationship Id="rId4" Type="http://schemas.openxmlformats.org/officeDocument/2006/relationships/image" Target="../media/image23.svg"/><Relationship Id="rId9" Type="http://schemas.openxmlformats.org/officeDocument/2006/relationships/image" Target="../media/image15.png"/><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svg"/><Relationship Id="rId17" Type="http://schemas.openxmlformats.org/officeDocument/2006/relationships/image" Target="../media/image20.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endParaRPr lang="en-US"/>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endParaRPr lang="en-US"/>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endParaRPr lang="en-US"/>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endParaRPr lang="en-US"/>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pic>
        <p:nvPicPr>
          <p:cNvPr id="21" name="Picture 20">
            <a:extLst>
              <a:ext uri="{FF2B5EF4-FFF2-40B4-BE49-F238E27FC236}">
                <a16:creationId xmlns:a16="http://schemas.microsoft.com/office/drawing/2014/main" id="{4ADCE3B6-BE3E-4B00-B025-5178D74EA1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91000" y="32385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38FAEB65-E179-7682-FB4E-49E14BC4DC18}"/>
              </a:ext>
            </a:extLst>
          </p:cNvPr>
          <p:cNvSpPr txBox="1"/>
          <p:nvPr/>
        </p:nvSpPr>
        <p:spPr>
          <a:xfrm>
            <a:off x="1524000" y="1409700"/>
            <a:ext cx="15316200" cy="7478970"/>
          </a:xfrm>
          <a:prstGeom prst="rect">
            <a:avLst/>
          </a:prstGeom>
          <a:noFill/>
        </p:spPr>
        <p:txBody>
          <a:bodyPr wrap="square" rtlCol="0">
            <a:spAutoFit/>
          </a:bodyPr>
          <a:lstStyle/>
          <a:p>
            <a:pPr algn="ctr"/>
            <a:r>
              <a:rPr lang="vi-VN" sz="4800" dirty="0">
                <a:solidFill>
                  <a:srgbClr val="FF0000"/>
                </a:solidFill>
                <a:latin typeface="Cambria" panose="02040503050406030204" pitchFamily="18" charset="0"/>
                <a:ea typeface="Cambria" panose="02040503050406030204" pitchFamily="18" charset="0"/>
              </a:rPr>
              <a:t>Giá bán sau khi giảm giá của bàn là hơi nước là:</a:t>
            </a:r>
          </a:p>
          <a:p>
            <a:pPr algn="ctr"/>
            <a:r>
              <a:rPr lang="vi-VN" sz="4800" dirty="0">
                <a:solidFill>
                  <a:srgbClr val="FF0000"/>
                </a:solidFill>
                <a:latin typeface="Cambria" panose="02040503050406030204" pitchFamily="18" charset="0"/>
                <a:ea typeface="Cambria" panose="02040503050406030204" pitchFamily="18" charset="0"/>
              </a:rPr>
              <a:t>799 000 – (799 000 × 15%) = 679 150 (đồng)</a:t>
            </a:r>
          </a:p>
          <a:p>
            <a:pPr algn="ctr"/>
            <a:r>
              <a:rPr lang="vi-VN" sz="4800" dirty="0">
                <a:solidFill>
                  <a:srgbClr val="FF0000"/>
                </a:solidFill>
                <a:latin typeface="Cambria" panose="02040503050406030204" pitchFamily="18" charset="0"/>
                <a:ea typeface="Cambria" panose="02040503050406030204" pitchFamily="18" charset="0"/>
              </a:rPr>
              <a:t>Giá bán sau khi giảm giá của máy sấy tóc là:</a:t>
            </a:r>
          </a:p>
          <a:p>
            <a:pPr algn="ctr"/>
            <a:r>
              <a:rPr lang="vi-VN" sz="4800" dirty="0">
                <a:solidFill>
                  <a:srgbClr val="FF0000"/>
                </a:solidFill>
                <a:latin typeface="Cambria" panose="02040503050406030204" pitchFamily="18" charset="0"/>
                <a:ea typeface="Cambria" panose="02040503050406030204" pitchFamily="18" charset="0"/>
              </a:rPr>
              <a:t>499 000 – (499 000 × 15%) = 424 150 (đồng)</a:t>
            </a:r>
          </a:p>
          <a:p>
            <a:pPr algn="ctr"/>
            <a:r>
              <a:rPr lang="vi-VN" sz="4800" dirty="0">
                <a:solidFill>
                  <a:srgbClr val="FF0000"/>
                </a:solidFill>
                <a:latin typeface="Cambria" panose="02040503050406030204" pitchFamily="18" charset="0"/>
                <a:ea typeface="Cambria" panose="02040503050406030204" pitchFamily="18" charset="0"/>
              </a:rPr>
              <a:t>Giá bán sau khi giảm giá của máy xay sinh tố là:</a:t>
            </a:r>
          </a:p>
          <a:p>
            <a:pPr algn="ctr"/>
            <a:r>
              <a:rPr lang="vi-VN" sz="4800" dirty="0">
                <a:solidFill>
                  <a:srgbClr val="FF0000"/>
                </a:solidFill>
                <a:latin typeface="Cambria" panose="02040503050406030204" pitchFamily="18" charset="0"/>
                <a:ea typeface="Cambria" panose="02040503050406030204" pitchFamily="18" charset="0"/>
              </a:rPr>
              <a:t>1 390 000 – ( 1 390 000 × 15%) = 1 181 500 (đồng)</a:t>
            </a:r>
          </a:p>
          <a:p>
            <a:pPr algn="ctr"/>
            <a:r>
              <a:rPr lang="vi-VN" sz="4800" dirty="0">
                <a:solidFill>
                  <a:srgbClr val="FF0000"/>
                </a:solidFill>
                <a:latin typeface="Cambria" panose="02040503050406030204" pitchFamily="18" charset="0"/>
                <a:ea typeface="Cambria" panose="02040503050406030204" pitchFamily="18" charset="0"/>
              </a:rPr>
              <a:t>Giá bán sau khi giảm giá của ấm siêu tốc là:</a:t>
            </a:r>
          </a:p>
          <a:p>
            <a:pPr algn="ctr"/>
            <a:r>
              <a:rPr lang="vi-VN" sz="4800" dirty="0">
                <a:solidFill>
                  <a:srgbClr val="FF0000"/>
                </a:solidFill>
                <a:latin typeface="Cambria" panose="02040503050406030204" pitchFamily="18" charset="0"/>
                <a:ea typeface="Cambria" panose="02040503050406030204" pitchFamily="18" charset="0"/>
              </a:rPr>
              <a:t>540 000 – (540 000 × 15%) = 459 000 (đồng)</a:t>
            </a:r>
          </a:p>
          <a:p>
            <a:pPr algn="ctr"/>
            <a:r>
              <a:rPr lang="vi-VN" sz="4800" dirty="0">
                <a:solidFill>
                  <a:srgbClr val="FF0000"/>
                </a:solidFill>
                <a:latin typeface="Cambria" panose="02040503050406030204" pitchFamily="18" charset="0"/>
                <a:ea typeface="Cambria" panose="02040503050406030204" pitchFamily="18" charset="0"/>
              </a:rPr>
              <a:t>Giá bán sau khi giảm giá của nồi chiên không dầu là:</a:t>
            </a:r>
          </a:p>
          <a:p>
            <a:pPr algn="ctr"/>
            <a:r>
              <a:rPr lang="vi-VN" sz="4800" dirty="0">
                <a:solidFill>
                  <a:srgbClr val="FF0000"/>
                </a:solidFill>
                <a:latin typeface="Cambria" panose="02040503050406030204" pitchFamily="18" charset="0"/>
                <a:ea typeface="Cambria" panose="02040503050406030204" pitchFamily="18" charset="0"/>
              </a:rPr>
              <a:t>1 390 000 – (1 390 000 × 155) = 1 181 500 (đồng)</a:t>
            </a:r>
          </a:p>
        </p:txBody>
      </p:sp>
    </p:spTree>
    <p:extLst>
      <p:ext uri="{BB962C8B-B14F-4D97-AF65-F5344CB8AC3E}">
        <p14:creationId xmlns:p14="http://schemas.microsoft.com/office/powerpoint/2010/main" val="14271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35F14436-2B53-CDFE-7864-C7001ACFDE02}"/>
              </a:ext>
            </a:extLst>
          </p:cNvPr>
          <p:cNvPicPr>
            <a:picLocks noChangeAspect="1"/>
          </p:cNvPicPr>
          <p:nvPr/>
        </p:nvPicPr>
        <p:blipFill>
          <a:blip r:embed="rId17"/>
          <a:stretch>
            <a:fillRect/>
          </a:stretch>
        </p:blipFill>
        <p:spPr>
          <a:xfrm>
            <a:off x="0" y="2781300"/>
            <a:ext cx="19683095" cy="4743626"/>
          </a:xfrm>
          <a:prstGeom prst="rect">
            <a:avLst/>
          </a:prstGeom>
        </p:spPr>
      </p:pic>
    </p:spTree>
    <p:extLst>
      <p:ext uri="{BB962C8B-B14F-4D97-AF65-F5344CB8AC3E}">
        <p14:creationId xmlns:p14="http://schemas.microsoft.com/office/powerpoint/2010/main" val="46650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CAB776B9-BCB7-0EBF-337E-57E82E153FFB}"/>
              </a:ext>
            </a:extLst>
          </p:cNvPr>
          <p:cNvSpPr txBox="1"/>
          <p:nvPr/>
        </p:nvSpPr>
        <p:spPr>
          <a:xfrm>
            <a:off x="1752600" y="723900"/>
            <a:ext cx="15697200" cy="2308324"/>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Sau khi được tư vấn về quản lí tài chính, chị Mai quyết định chia thu nhập của gia đình thành 3 khoản với tỉ lệ như sau:</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A97D375F-7AB9-DD0D-7B46-372F12A1EA8B}"/>
              </a:ext>
            </a:extLst>
          </p:cNvPr>
          <p:cNvPicPr>
            <a:picLocks noChangeAspect="1"/>
          </p:cNvPicPr>
          <p:nvPr/>
        </p:nvPicPr>
        <p:blipFill>
          <a:blip r:embed="rId4"/>
          <a:stretch>
            <a:fillRect/>
          </a:stretch>
        </p:blipFill>
        <p:spPr>
          <a:xfrm>
            <a:off x="533400" y="876300"/>
            <a:ext cx="966141" cy="990600"/>
          </a:xfrm>
          <a:prstGeom prst="rect">
            <a:avLst/>
          </a:prstGeom>
        </p:spPr>
      </p:pic>
      <p:pic>
        <p:nvPicPr>
          <p:cNvPr id="13" name="Picture 12">
            <a:extLst>
              <a:ext uri="{FF2B5EF4-FFF2-40B4-BE49-F238E27FC236}">
                <a16:creationId xmlns:a16="http://schemas.microsoft.com/office/drawing/2014/main" id="{59360A39-5D99-2424-EB3E-21A43C4D296E}"/>
              </a:ext>
            </a:extLst>
          </p:cNvPr>
          <p:cNvPicPr>
            <a:picLocks noChangeAspect="1"/>
          </p:cNvPicPr>
          <p:nvPr/>
        </p:nvPicPr>
        <p:blipFill>
          <a:blip r:embed="rId5"/>
          <a:stretch>
            <a:fillRect/>
          </a:stretch>
        </p:blipFill>
        <p:spPr>
          <a:xfrm>
            <a:off x="3200400" y="3086100"/>
            <a:ext cx="11201400" cy="4146672"/>
          </a:xfrm>
          <a:prstGeom prst="rect">
            <a:avLst/>
          </a:prstGeom>
        </p:spPr>
      </p:pic>
      <p:sp>
        <p:nvSpPr>
          <p:cNvPr id="14" name="TextBox 13">
            <a:extLst>
              <a:ext uri="{FF2B5EF4-FFF2-40B4-BE49-F238E27FC236}">
                <a16:creationId xmlns:a16="http://schemas.microsoft.com/office/drawing/2014/main" id="{F56BACE7-0CCD-9F42-E5D4-D343220863BC}"/>
              </a:ext>
            </a:extLst>
          </p:cNvPr>
          <p:cNvSpPr txBox="1"/>
          <p:nvPr/>
        </p:nvSpPr>
        <p:spPr>
          <a:xfrm>
            <a:off x="1295400" y="7277100"/>
            <a:ext cx="16002000" cy="2308324"/>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Biết rằng tổng thu nhập hàng tháng của gia đình chị Mai khoảng 17 triệu đồng. Em hãy tính giúp chị Mai số tiền dành cho mỗi khoản theo tỉ lệ như trên.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6228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38FAEB65-E179-7682-FB4E-49E14BC4DC18}"/>
              </a:ext>
            </a:extLst>
          </p:cNvPr>
          <p:cNvSpPr txBox="1"/>
          <p:nvPr/>
        </p:nvSpPr>
        <p:spPr>
          <a:xfrm>
            <a:off x="1295400" y="2171700"/>
            <a:ext cx="16002000" cy="5262979"/>
          </a:xfrm>
          <a:prstGeom prst="rect">
            <a:avLst/>
          </a:prstGeom>
          <a:noFill/>
        </p:spPr>
        <p:txBody>
          <a:bodyPr wrap="square" rtlCol="0">
            <a:spAutoFit/>
          </a:bodyPr>
          <a:lstStyle/>
          <a:p>
            <a:pPr lvl="0" algn="just"/>
            <a:r>
              <a:rPr lang="vi-VN" sz="4800" b="1" dirty="0">
                <a:solidFill>
                  <a:srgbClr val="FF0000"/>
                </a:solidFill>
                <a:latin typeface="Cambria" panose="02040503050406030204" pitchFamily="18" charset="0"/>
                <a:ea typeface="Cambria" panose="02040503050406030204" pitchFamily="18" charset="0"/>
              </a:rPr>
              <a:t>Tổng thu nhập hàng tháng của gia đình chị Mai khoảng 17 triệu đồng thì:</a:t>
            </a:r>
          </a:p>
          <a:p>
            <a:pPr lvl="0" algn="just"/>
            <a:r>
              <a:rPr lang="vi-VN" sz="4800" dirty="0">
                <a:solidFill>
                  <a:srgbClr val="FF0000"/>
                </a:solidFill>
                <a:latin typeface="Cambria" panose="02040503050406030204" pitchFamily="18" charset="0"/>
                <a:ea typeface="Cambria" panose="02040503050406030204" pitchFamily="18" charset="0"/>
              </a:rPr>
              <a:t>+ Số tiền chi tiêu cho những việc thiết yếu như tiền nhà, tiền ăn uống, tiền điện nước,.. là: 17 × 50% = 8,5 triệu đồng.</a:t>
            </a:r>
          </a:p>
          <a:p>
            <a:pPr lvl="0" algn="just"/>
            <a:r>
              <a:rPr lang="vi-VN" sz="4800" dirty="0">
                <a:solidFill>
                  <a:srgbClr val="FF0000"/>
                </a:solidFill>
                <a:latin typeface="Cambria" panose="02040503050406030204" pitchFamily="18" charset="0"/>
                <a:ea typeface="Cambria" panose="02040503050406030204" pitchFamily="18" charset="0"/>
              </a:rPr>
              <a:t>+ Số tiền chi tiêu cho các mong muốn khác như đi du lịch, mua sắm, giải trí,…là: 17 × 30% = 5,1 (triệu đồng)</a:t>
            </a:r>
          </a:p>
          <a:p>
            <a:pPr lvl="0" algn="just"/>
            <a:r>
              <a:rPr lang="vi-VN" sz="4800" dirty="0">
                <a:solidFill>
                  <a:srgbClr val="FF0000"/>
                </a:solidFill>
                <a:latin typeface="Cambria" panose="02040503050406030204" pitchFamily="18" charset="0"/>
                <a:ea typeface="Cambria" panose="02040503050406030204" pitchFamily="18" charset="0"/>
              </a:rPr>
              <a:t>+ Số tiền dành cho tiết kiệm là: 17 × 20% = 3,4 (triệu đồng).</a:t>
            </a:r>
          </a:p>
        </p:txBody>
      </p:sp>
    </p:spTree>
    <p:extLst>
      <p:ext uri="{BB962C8B-B14F-4D97-AF65-F5344CB8AC3E}">
        <p14:creationId xmlns:p14="http://schemas.microsoft.com/office/powerpoint/2010/main" val="42033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Picture 10" descr="A couple of kids sitting at desks&#10;&#10;Description automatically generated">
            <a:extLst>
              <a:ext uri="{FF2B5EF4-FFF2-40B4-BE49-F238E27FC236}">
                <a16:creationId xmlns:a16="http://schemas.microsoft.com/office/drawing/2014/main" id="{02CE305F-024A-43FF-D7DA-AA181BF49511}"/>
              </a:ext>
            </a:extLst>
          </p:cNvPr>
          <p:cNvPicPr>
            <a:picLocks noChangeAspect="1"/>
          </p:cNvPicPr>
          <p:nvPr/>
        </p:nvPicPr>
        <p:blipFill>
          <a:blip r:embed="rId4">
            <a:extLst>
              <a:ext uri="{28A0092B-C50C-407E-A947-70E740481C1C}">
                <a14:useLocalDpi xmlns:a14="http://schemas.microsoft.com/office/drawing/2010/main" val="0"/>
              </a:ext>
            </a:extLst>
          </a:blip>
          <a:srcRect t="18443"/>
          <a:stretch/>
        </p:blipFill>
        <p:spPr>
          <a:xfrm>
            <a:off x="761999" y="5219700"/>
            <a:ext cx="7697059" cy="3877262"/>
          </a:xfrm>
          <a:prstGeom prst="rect">
            <a:avLst/>
          </a:prstGeom>
        </p:spPr>
      </p:pic>
      <p:sp>
        <p:nvSpPr>
          <p:cNvPr id="13" name="Rectangle: Rounded Corners 12">
            <a:extLst>
              <a:ext uri="{FF2B5EF4-FFF2-40B4-BE49-F238E27FC236}">
                <a16:creationId xmlns:a16="http://schemas.microsoft.com/office/drawing/2014/main" id="{33FD519B-B300-ACA5-0C31-D7AFDFAEE6A8}"/>
              </a:ext>
            </a:extLst>
          </p:cNvPr>
          <p:cNvSpPr/>
          <p:nvPr/>
        </p:nvSpPr>
        <p:spPr>
          <a:xfrm>
            <a:off x="8458200" y="2019300"/>
            <a:ext cx="9067800" cy="5638800"/>
          </a:xfrm>
          <a:prstGeom prst="roundRect">
            <a:avLst/>
          </a:prstGeom>
          <a:solidFill>
            <a:srgbClr val="F8D2E4"/>
          </a:solidFill>
          <a:ln>
            <a:solidFill>
              <a:srgbClr val="F8D2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4400" b="1" dirty="0" err="1">
                <a:solidFill>
                  <a:srgbClr val="002060"/>
                </a:solidFill>
                <a:latin typeface="Cambria" panose="02040503050406030204" pitchFamily="18" charset="0"/>
                <a:ea typeface="Cambria" panose="02040503050406030204" pitchFamily="18" charset="0"/>
              </a:rPr>
              <a:t>Một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số</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cách</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quản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lí</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tài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chính</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gia</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đình</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hợp</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lí</a:t>
            </a:r>
            <a:r>
              <a:rPr lang="en-US" sz="4400" b="1" dirty="0">
                <a:solidFill>
                  <a:srgbClr val="002060"/>
                </a:solidFill>
                <a:latin typeface="Cambria" panose="02040503050406030204" pitchFamily="18" charset="0"/>
                <a:ea typeface="Cambria" panose="02040503050406030204" pitchFamily="18" charset="0"/>
              </a:rPr>
              <a:t>:</a:t>
            </a:r>
          </a:p>
          <a:p>
            <a:pPr lvl="0" algn="just"/>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Có</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kế</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hoạch</a:t>
            </a:r>
            <a:r>
              <a:rPr lang="en-US" sz="4400" b="1" dirty="0">
                <a:solidFill>
                  <a:srgbClr val="002060"/>
                </a:solidFill>
                <a:latin typeface="Cambria" panose="02040503050406030204" pitchFamily="18" charset="0"/>
                <a:ea typeface="Cambria" panose="02040503050406030204" pitchFamily="18" charset="0"/>
              </a:rPr>
              <a:t> chi </a:t>
            </a:r>
            <a:r>
              <a:rPr lang="en-US" sz="4400" b="1" dirty="0" err="1">
                <a:solidFill>
                  <a:srgbClr val="002060"/>
                </a:solidFill>
                <a:latin typeface="Cambria" panose="02040503050406030204" pitchFamily="18" charset="0"/>
                <a:ea typeface="Cambria" panose="02040503050406030204" pitchFamily="18" charset="0"/>
              </a:rPr>
              <a:t>tiêu</a:t>
            </a:r>
            <a:r>
              <a:rPr lang="en-US" sz="4400" b="1" dirty="0">
                <a:solidFill>
                  <a:srgbClr val="002060"/>
                </a:solidFill>
                <a:latin typeface="Cambria" panose="02040503050406030204" pitchFamily="18" charset="0"/>
                <a:ea typeface="Cambria" panose="02040503050406030204" pitchFamily="18" charset="0"/>
              </a:rPr>
              <a:t>.</a:t>
            </a:r>
          </a:p>
          <a:p>
            <a:pPr lvl="0" algn="just"/>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Có</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mục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tiêu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tài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chính</a:t>
            </a:r>
            <a:r>
              <a:rPr lang="en-US" sz="4400" b="1" dirty="0">
                <a:solidFill>
                  <a:srgbClr val="002060"/>
                </a:solidFill>
                <a:latin typeface="Cambria" panose="02040503050406030204" pitchFamily="18" charset="0"/>
                <a:ea typeface="Cambria" panose="02040503050406030204" pitchFamily="18" charset="0"/>
              </a:rPr>
              <a:t>.</a:t>
            </a:r>
          </a:p>
          <a:p>
            <a:pPr lvl="0" algn="just"/>
            <a:r>
              <a:rPr lang="en-US" sz="4400" b="1" dirty="0">
                <a:solidFill>
                  <a:srgbClr val="002060"/>
                </a:solidFill>
                <a:latin typeface="Cambria" panose="02040503050406030204" pitchFamily="18" charset="0"/>
                <a:ea typeface="Cambria" panose="02040503050406030204" pitchFamily="18" charset="0"/>
              </a:rPr>
              <a:t>+ Chi </a:t>
            </a:r>
            <a:r>
              <a:rPr lang="en-US" sz="4400" b="1" dirty="0" err="1">
                <a:solidFill>
                  <a:srgbClr val="002060"/>
                </a:solidFill>
                <a:latin typeface="Cambria" panose="02040503050406030204" pitchFamily="18" charset="0"/>
                <a:ea typeface="Cambria" panose="02040503050406030204" pitchFamily="18" charset="0"/>
              </a:rPr>
              <a:t>tiêu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có</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mục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đích</a:t>
            </a:r>
            <a:endParaRPr lang="en-US" sz="4400" b="1" dirty="0">
              <a:solidFill>
                <a:srgbClr val="002060"/>
              </a:solidFill>
              <a:latin typeface="Cambria" panose="02040503050406030204" pitchFamily="18" charset="0"/>
              <a:ea typeface="Cambria" panose="02040503050406030204" pitchFamily="18" charset="0"/>
            </a:endParaRPr>
          </a:p>
          <a:p>
            <a:pPr lvl="0" algn="just"/>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Lên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kế</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hoạch</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tiết</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kiệm</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hợp</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lý</a:t>
            </a:r>
            <a:r>
              <a:rPr lang="en-US" sz="4400" b="1" dirty="0">
                <a:solidFill>
                  <a:srgbClr val="002060"/>
                </a:solidFill>
                <a:latin typeface="Cambria" panose="02040503050406030204" pitchFamily="18" charset="0"/>
                <a:ea typeface="Cambria" panose="02040503050406030204" pitchFamily="18" charset="0"/>
              </a:rPr>
              <a:t>.</a:t>
            </a:r>
          </a:p>
          <a:p>
            <a:pPr lvl="0" algn="just"/>
            <a:r>
              <a:rPr lang="en-US" sz="4400" b="1" dirty="0">
                <a:solidFill>
                  <a:srgbClr val="00206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876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F0"/>
        </a:solidFill>
        <a:effectLst/>
      </p:bgPr>
    </p:bg>
    <p:spTree>
      <p:nvGrpSpPr>
        <p:cNvPr id="1" name="">
          <a:extLst>
            <a:ext uri="{FF2B5EF4-FFF2-40B4-BE49-F238E27FC236}">
              <a16:creationId xmlns:a16="http://schemas.microsoft.com/office/drawing/2014/main" id="{F30C1CAE-2540-E393-85CF-4133184D457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1EC1E8-C421-9FBB-224A-B71DF5E0CC42}"/>
              </a:ext>
            </a:extLst>
          </p:cNvPr>
          <p:cNvSpPr/>
          <p:nvPr/>
        </p:nvSpPr>
        <p:spPr>
          <a:xfrm>
            <a:off x="-2483286" y="-5533337"/>
            <a:ext cx="10980714" cy="10980714"/>
          </a:xfrm>
          <a:custGeom>
            <a:avLst/>
            <a:gdLst/>
            <a:ahLst/>
            <a:cxnLst/>
            <a:rect l="l" t="t" r="r" b="b"/>
            <a:pathLst>
              <a:path w="10980714" h="10980714">
                <a:moveTo>
                  <a:pt x="0" y="0"/>
                </a:moveTo>
                <a:lnTo>
                  <a:pt x="10980714" y="0"/>
                </a:lnTo>
                <a:lnTo>
                  <a:pt x="10980714" y="10980715"/>
                </a:lnTo>
                <a:lnTo>
                  <a:pt x="0" y="10980715"/>
                </a:lnTo>
                <a:lnTo>
                  <a:pt x="0" y="0"/>
                </a:lnTo>
                <a:close/>
              </a:path>
            </a:pathLst>
          </a:custGeom>
          <a:blipFill>
            <a:blip r:embed="rId2">
              <a:alphaModFix amt="9999"/>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5F32621F-775B-1D29-70C7-3E86CCA97B00}"/>
              </a:ext>
            </a:extLst>
          </p:cNvPr>
          <p:cNvSpPr/>
          <p:nvPr/>
        </p:nvSpPr>
        <p:spPr>
          <a:xfrm>
            <a:off x="10381572" y="6791394"/>
            <a:ext cx="10980714" cy="10980714"/>
          </a:xfrm>
          <a:custGeom>
            <a:avLst/>
            <a:gdLst/>
            <a:ahLst/>
            <a:cxnLst/>
            <a:rect l="l" t="t" r="r" b="b"/>
            <a:pathLst>
              <a:path w="10980714" h="10980714">
                <a:moveTo>
                  <a:pt x="0" y="0"/>
                </a:moveTo>
                <a:lnTo>
                  <a:pt x="10980714" y="0"/>
                </a:lnTo>
                <a:lnTo>
                  <a:pt x="10980714" y="10980714"/>
                </a:lnTo>
                <a:lnTo>
                  <a:pt x="0" y="10980714"/>
                </a:lnTo>
                <a:lnTo>
                  <a:pt x="0" y="0"/>
                </a:lnTo>
                <a:close/>
              </a:path>
            </a:pathLst>
          </a:custGeom>
          <a:blipFill>
            <a:blip r:embed="rId2">
              <a:alphaModFix amt="9999"/>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id="{510928F7-5322-196A-510F-F3D6BC158F5C}"/>
              </a:ext>
            </a:extLst>
          </p:cNvPr>
          <p:cNvSpPr/>
          <p:nvPr/>
        </p:nvSpPr>
        <p:spPr>
          <a:xfrm rot="-1204398">
            <a:off x="14957421" y="1037595"/>
            <a:ext cx="4937348" cy="5840922"/>
          </a:xfrm>
          <a:custGeom>
            <a:avLst/>
            <a:gdLst/>
            <a:ahLst/>
            <a:cxnLst/>
            <a:rect l="l" t="t" r="r" b="b"/>
            <a:pathLst>
              <a:path w="3718538" h="4154791">
                <a:moveTo>
                  <a:pt x="0" y="0"/>
                </a:moveTo>
                <a:lnTo>
                  <a:pt x="3718537" y="0"/>
                </a:lnTo>
                <a:lnTo>
                  <a:pt x="3718537" y="4154790"/>
                </a:lnTo>
                <a:lnTo>
                  <a:pt x="0" y="415479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a:extLst>
              <a:ext uri="{FF2B5EF4-FFF2-40B4-BE49-F238E27FC236}">
                <a16:creationId xmlns:a16="http://schemas.microsoft.com/office/drawing/2014/main" id="{027D2A1A-8BBC-2E3D-362A-865F2AD6F75D}"/>
              </a:ext>
            </a:extLst>
          </p:cNvPr>
          <p:cNvSpPr/>
          <p:nvPr/>
        </p:nvSpPr>
        <p:spPr>
          <a:xfrm rot="921173" flipH="1">
            <a:off x="-1169303" y="4195339"/>
            <a:ext cx="5135593" cy="5192110"/>
          </a:xfrm>
          <a:custGeom>
            <a:avLst/>
            <a:gdLst/>
            <a:ahLst/>
            <a:cxnLst/>
            <a:rect l="l" t="t" r="r" b="b"/>
            <a:pathLst>
              <a:path w="3718538" h="4154791">
                <a:moveTo>
                  <a:pt x="3718538" y="0"/>
                </a:moveTo>
                <a:lnTo>
                  <a:pt x="0" y="0"/>
                </a:lnTo>
                <a:lnTo>
                  <a:pt x="0" y="4154790"/>
                </a:lnTo>
                <a:lnTo>
                  <a:pt x="3718538" y="4154790"/>
                </a:lnTo>
                <a:lnTo>
                  <a:pt x="3718538"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a:extLst>
              <a:ext uri="{FF2B5EF4-FFF2-40B4-BE49-F238E27FC236}">
                <a16:creationId xmlns:a16="http://schemas.microsoft.com/office/drawing/2014/main" id="{32130EF2-03EC-1C79-CA17-F762554A3BBE}"/>
              </a:ext>
            </a:extLst>
          </p:cNvPr>
          <p:cNvSpPr/>
          <p:nvPr/>
        </p:nvSpPr>
        <p:spPr>
          <a:xfrm flipH="1">
            <a:off x="2372859" y="3086100"/>
            <a:ext cx="1527320" cy="1491047"/>
          </a:xfrm>
          <a:custGeom>
            <a:avLst/>
            <a:gdLst/>
            <a:ahLst/>
            <a:cxnLst/>
            <a:rect l="l" t="t" r="r" b="b"/>
            <a:pathLst>
              <a:path w="1527320" h="1491047">
                <a:moveTo>
                  <a:pt x="1527320" y="0"/>
                </a:moveTo>
                <a:lnTo>
                  <a:pt x="0" y="0"/>
                </a:lnTo>
                <a:lnTo>
                  <a:pt x="0" y="1491047"/>
                </a:lnTo>
                <a:lnTo>
                  <a:pt x="1527320" y="1491047"/>
                </a:lnTo>
                <a:lnTo>
                  <a:pt x="152732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a:extLst>
              <a:ext uri="{FF2B5EF4-FFF2-40B4-BE49-F238E27FC236}">
                <a16:creationId xmlns:a16="http://schemas.microsoft.com/office/drawing/2014/main" id="{556BC9D4-D7F4-EFA6-B071-97AF4E63A93B}"/>
              </a:ext>
            </a:extLst>
          </p:cNvPr>
          <p:cNvSpPr/>
          <p:nvPr/>
        </p:nvSpPr>
        <p:spPr>
          <a:xfrm>
            <a:off x="16175660" y="6599691"/>
            <a:ext cx="948724" cy="948724"/>
          </a:xfrm>
          <a:custGeom>
            <a:avLst/>
            <a:gdLst/>
            <a:ahLst/>
            <a:cxnLst/>
            <a:rect l="l" t="t" r="r" b="b"/>
            <a:pathLst>
              <a:path w="948724" h="948724">
                <a:moveTo>
                  <a:pt x="0" y="0"/>
                </a:moveTo>
                <a:lnTo>
                  <a:pt x="948723" y="0"/>
                </a:lnTo>
                <a:lnTo>
                  <a:pt x="948723" y="948723"/>
                </a:lnTo>
                <a:lnTo>
                  <a:pt x="0" y="94872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DF529294-C056-BFCD-39D1-253BA23CE99C}"/>
              </a:ext>
            </a:extLst>
          </p:cNvPr>
          <p:cNvPicPr>
            <a:picLocks noChangeAspect="1"/>
          </p:cNvPicPr>
          <p:nvPr/>
        </p:nvPicPr>
        <p:blipFill>
          <a:blip r:embed="rId10"/>
          <a:stretch>
            <a:fillRect/>
          </a:stretch>
        </p:blipFill>
        <p:spPr>
          <a:xfrm>
            <a:off x="3537712" y="2927412"/>
            <a:ext cx="12357663" cy="4432176"/>
          </a:xfrm>
          <a:prstGeom prst="rect">
            <a:avLst/>
          </a:prstGeom>
        </p:spPr>
      </p:pic>
    </p:spTree>
    <p:extLst>
      <p:ext uri="{BB962C8B-B14F-4D97-AF65-F5344CB8AC3E}">
        <p14:creationId xmlns:p14="http://schemas.microsoft.com/office/powerpoint/2010/main" val="223414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pic>
        <p:nvPicPr>
          <p:cNvPr id="3" name="Picture 2" descr="A cartoon of a child and child holding books&#10;&#10;Description automatically generated">
            <a:extLst>
              <a:ext uri="{FF2B5EF4-FFF2-40B4-BE49-F238E27FC236}">
                <a16:creationId xmlns:a16="http://schemas.microsoft.com/office/drawing/2014/main" id="{1FD71C87-CE30-1BDA-DD7E-83486477E5D2}"/>
              </a:ext>
            </a:extLst>
          </p:cNvPr>
          <p:cNvPicPr>
            <a:picLocks noChangeAspect="1"/>
          </p:cNvPicPr>
          <p:nvPr/>
        </p:nvPicPr>
        <p:blipFill>
          <a:blip r:embed="rId3">
            <a:extLst>
              <a:ext uri="{28A0092B-C50C-407E-A947-70E740481C1C}">
                <a14:useLocalDpi xmlns:a14="http://schemas.microsoft.com/office/drawing/2010/main" val="0"/>
              </a:ext>
            </a:extLst>
          </a:blip>
          <a:srcRect t="14856"/>
          <a:stretch/>
        </p:blipFill>
        <p:spPr>
          <a:xfrm>
            <a:off x="457200" y="4229100"/>
            <a:ext cx="7250171" cy="5891616"/>
          </a:xfrm>
          <a:prstGeom prst="rect">
            <a:avLst/>
          </a:prstGeom>
        </p:spPr>
      </p:pic>
      <p:pic>
        <p:nvPicPr>
          <p:cNvPr id="5" name="Picture 4">
            <a:extLst>
              <a:ext uri="{FF2B5EF4-FFF2-40B4-BE49-F238E27FC236}">
                <a16:creationId xmlns:a16="http://schemas.microsoft.com/office/drawing/2014/main" id="{F680D06A-506A-277D-E6BC-A741F7E7E6FA}"/>
              </a:ext>
            </a:extLst>
          </p:cNvPr>
          <p:cNvPicPr>
            <a:picLocks noChangeAspect="1"/>
          </p:cNvPicPr>
          <p:nvPr/>
        </p:nvPicPr>
        <p:blipFill>
          <a:blip r:embed="rId4"/>
          <a:stretch>
            <a:fillRect/>
          </a:stretch>
        </p:blipFill>
        <p:spPr>
          <a:xfrm>
            <a:off x="1600200" y="342900"/>
            <a:ext cx="15979001" cy="2353260"/>
          </a:xfrm>
          <a:prstGeom prst="rect">
            <a:avLst/>
          </a:prstGeom>
        </p:spPr>
      </p:pic>
      <p:grpSp>
        <p:nvGrpSpPr>
          <p:cNvPr id="6" name="Group 5">
            <a:extLst>
              <a:ext uri="{FF2B5EF4-FFF2-40B4-BE49-F238E27FC236}">
                <a16:creationId xmlns:a16="http://schemas.microsoft.com/office/drawing/2014/main" id="{BCFFAE26-8698-89F2-9900-A9988EB29966}"/>
              </a:ext>
            </a:extLst>
          </p:cNvPr>
          <p:cNvGrpSpPr/>
          <p:nvPr/>
        </p:nvGrpSpPr>
        <p:grpSpPr>
          <a:xfrm>
            <a:off x="7620000" y="2781300"/>
            <a:ext cx="10287000" cy="5943600"/>
            <a:chOff x="0" y="0"/>
            <a:chExt cx="1783295" cy="1868155"/>
          </a:xfrm>
        </p:grpSpPr>
        <p:sp>
          <p:nvSpPr>
            <p:cNvPr id="7" name="Freeform 6">
              <a:extLst>
                <a:ext uri="{FF2B5EF4-FFF2-40B4-BE49-F238E27FC236}">
                  <a16:creationId xmlns:a16="http://schemas.microsoft.com/office/drawing/2014/main" id="{4FB835A7-9F82-39DF-B0CC-93F8F6E737BF}"/>
                </a:ext>
              </a:extLst>
            </p:cNvPr>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close/>
                </a:path>
              </a:pathLst>
            </a:custGeom>
            <a:solidFill>
              <a:srgbClr val="704430"/>
            </a:solidFill>
          </p:spPr>
          <p:txBody>
            <a:bodyPr/>
            <a:lstStyle/>
            <a:p>
              <a:endParaRPr lang="en-US"/>
            </a:p>
          </p:txBody>
        </p:sp>
        <p:sp>
          <p:nvSpPr>
            <p:cNvPr id="8" name="Freeform 7">
              <a:extLst>
                <a:ext uri="{FF2B5EF4-FFF2-40B4-BE49-F238E27FC236}">
                  <a16:creationId xmlns:a16="http://schemas.microsoft.com/office/drawing/2014/main" id="{9DE6E4CF-B32D-99F9-C2C6-75194AC3A10E}"/>
                </a:ext>
              </a:extLst>
            </p:cNvPr>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txBody>
            <a:bodyPr/>
            <a:lstStyle/>
            <a:p>
              <a:endParaRPr lang="en-US"/>
            </a:p>
          </p:txBody>
        </p:sp>
        <p:sp>
          <p:nvSpPr>
            <p:cNvPr id="9" name="Freeform 8">
              <a:extLst>
                <a:ext uri="{FF2B5EF4-FFF2-40B4-BE49-F238E27FC236}">
                  <a16:creationId xmlns:a16="http://schemas.microsoft.com/office/drawing/2014/main" id="{899FB499-5358-914A-AF57-D4D9E015A295}"/>
                </a:ext>
              </a:extLst>
            </p:cNvPr>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lose/>
                </a:path>
              </a:pathLst>
            </a:custGeom>
            <a:solidFill>
              <a:srgbClr val="704430"/>
            </a:solidFill>
          </p:spPr>
          <p:txBody>
            <a:bodyPr/>
            <a:lstStyle/>
            <a:p>
              <a:endParaRPr lang="en-US"/>
            </a:p>
          </p:txBody>
        </p:sp>
      </p:grpSp>
      <p:sp>
        <p:nvSpPr>
          <p:cNvPr id="10" name="TextBox 9">
            <a:extLst>
              <a:ext uri="{FF2B5EF4-FFF2-40B4-BE49-F238E27FC236}">
                <a16:creationId xmlns:a16="http://schemas.microsoft.com/office/drawing/2014/main" id="{A7E73349-D1AA-DBFE-AB40-29DB4ADCAB82}"/>
              </a:ext>
            </a:extLst>
          </p:cNvPr>
          <p:cNvSpPr txBox="1"/>
          <p:nvPr/>
        </p:nvSpPr>
        <p:spPr>
          <a:xfrm>
            <a:off x="8077200" y="3238500"/>
            <a:ext cx="9296400" cy="4708981"/>
          </a:xfrm>
          <a:prstGeom prst="rect">
            <a:avLst/>
          </a:prstGeom>
          <a:noFill/>
        </p:spPr>
        <p:txBody>
          <a:bodyPr wrap="square" rtlCol="0">
            <a:spAutoFit/>
          </a:bodyPr>
          <a:lstStyle/>
          <a:p>
            <a:pPr lvl="0" algn="just"/>
            <a:r>
              <a:rPr lang="vi-VN" sz="5000" dirty="0">
                <a:solidFill>
                  <a:prstClr val="black"/>
                </a:solidFill>
                <a:latin typeface="Calibri"/>
              </a:rPr>
              <a:t>Mỗi đội cử 3 bạn để tham gia thi đấu. Các đội sẽ sử dụng máy tính để tìm ra câu trả lời và chạy tiếp sức lên bảng để viết câu trả lời của đội mình. Đội nào có kết quả đúng và nhanh sẽ giành phần thắng.</a:t>
            </a:r>
            <a:endParaRPr kumimoji="0" lang="en-US" sz="5000" b="0" i="0" u="none" strike="noStrike" kern="1200" cap="none" spc="0" normalizeH="0" baseline="0" noProof="0" dirty="0">
              <a:ln>
                <a:noFill/>
              </a:ln>
              <a:solidFill>
                <a:prstClr val="black"/>
              </a:solidFill>
              <a:effectLst/>
              <a:uLnTx/>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sp>
        <p:nvSpPr>
          <p:cNvPr id="3" name="TextBox 2">
            <a:extLst>
              <a:ext uri="{FF2B5EF4-FFF2-40B4-BE49-F238E27FC236}">
                <a16:creationId xmlns:a16="http://schemas.microsoft.com/office/drawing/2014/main" id="{49BAA81E-B5A9-F119-5A74-DB563960CC50}"/>
              </a:ext>
            </a:extLst>
          </p:cNvPr>
          <p:cNvSpPr txBox="1"/>
          <p:nvPr/>
        </p:nvSpPr>
        <p:spPr>
          <a:xfrm>
            <a:off x="1066800" y="1866900"/>
            <a:ext cx="17068800" cy="5632311"/>
          </a:xfrm>
          <a:prstGeom prst="rect">
            <a:avLst/>
          </a:prstGeom>
          <a:noFill/>
        </p:spPr>
        <p:txBody>
          <a:bodyPr wrap="square" rtlCol="0">
            <a:spAutoFit/>
          </a:bodyPr>
          <a:lstStyle/>
          <a:p>
            <a:r>
              <a:rPr lang="vi-VN" sz="7200" dirty="0">
                <a:latin typeface="Cambria" panose="02040503050406030204" pitchFamily="18" charset="0"/>
                <a:ea typeface="Cambria" panose="02040503050406030204" pitchFamily="18" charset="0"/>
              </a:rPr>
              <a:t>Câu 1: Tìm kết quả của phép chia 26 : 30 (phần thập phân của thương chỉ lấy đến 4 chữ số)</a:t>
            </a:r>
          </a:p>
          <a:p>
            <a:r>
              <a:rPr lang="vi-VN" sz="7200" dirty="0">
                <a:latin typeface="Cambria" panose="02040503050406030204" pitchFamily="18" charset="0"/>
                <a:ea typeface="Cambria" panose="02040503050406030204" pitchFamily="18" charset="0"/>
              </a:rPr>
              <a:t>Câu 2: Tìm giá trị của biểu thức 125 – 25: 5</a:t>
            </a:r>
          </a:p>
          <a:p>
            <a:r>
              <a:rPr lang="vi-VN" sz="7200" dirty="0">
                <a:latin typeface="Cambria" panose="02040503050406030204" pitchFamily="18" charset="0"/>
                <a:ea typeface="Cambria" panose="02040503050406030204" pitchFamily="18" charset="0"/>
              </a:rPr>
              <a:t>Câu 3: Tìm 25% của 165</a:t>
            </a:r>
          </a:p>
        </p:txBody>
      </p:sp>
    </p:spTree>
    <p:extLst>
      <p:ext uri="{BB962C8B-B14F-4D97-AF65-F5344CB8AC3E}">
        <p14:creationId xmlns:p14="http://schemas.microsoft.com/office/powerpoint/2010/main" val="2410031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grpSp>
        <p:nvGrpSpPr>
          <p:cNvPr id="3" name="Group 3"/>
          <p:cNvGrpSpPr/>
          <p:nvPr/>
        </p:nvGrpSpPr>
        <p:grpSpPr>
          <a:xfrm>
            <a:off x="2277429" y="811033"/>
            <a:ext cx="4826989" cy="1870844"/>
            <a:chOff x="0" y="0"/>
            <a:chExt cx="1394530" cy="540492"/>
          </a:xfrm>
        </p:grpSpPr>
        <p:sp>
          <p:nvSpPr>
            <p:cNvPr id="4" name="Freeform 4"/>
            <p:cNvSpPr/>
            <p:nvPr/>
          </p:nvSpPr>
          <p:spPr>
            <a:xfrm>
              <a:off x="92710" y="106680"/>
              <a:ext cx="1290390" cy="421112"/>
            </a:xfrm>
            <a:custGeom>
              <a:avLst/>
              <a:gdLst/>
              <a:ahLst/>
              <a:cxnLst/>
              <a:rect l="l" t="t" r="r" b="b"/>
              <a:pathLst>
                <a:path w="1290390" h="421112">
                  <a:moveTo>
                    <a:pt x="1263720" y="231882"/>
                  </a:moveTo>
                  <a:cubicBezTo>
                    <a:pt x="1263720" y="319512"/>
                    <a:pt x="1187520" y="390632"/>
                    <a:pt x="1106240" y="390632"/>
                  </a:cubicBezTo>
                  <a:lnTo>
                    <a:pt x="66040" y="390632"/>
                  </a:lnTo>
                  <a:cubicBezTo>
                    <a:pt x="43180" y="390632"/>
                    <a:pt x="20320" y="385552"/>
                    <a:pt x="0" y="376662"/>
                  </a:cubicBezTo>
                  <a:cubicBezTo>
                    <a:pt x="26670" y="404602"/>
                    <a:pt x="63500" y="421112"/>
                    <a:pt x="102351" y="421112"/>
                  </a:cubicBezTo>
                  <a:lnTo>
                    <a:pt x="1144340" y="421112"/>
                  </a:lnTo>
                  <a:cubicBezTo>
                    <a:pt x="1224350" y="421112"/>
                    <a:pt x="1290390" y="355072"/>
                    <a:pt x="1290390" y="275062"/>
                  </a:cubicBezTo>
                  <a:lnTo>
                    <a:pt x="1290390" y="95250"/>
                  </a:lnTo>
                  <a:cubicBezTo>
                    <a:pt x="1290390" y="58420"/>
                    <a:pt x="1276420" y="25400"/>
                    <a:pt x="1254830" y="0"/>
                  </a:cubicBezTo>
                  <a:cubicBezTo>
                    <a:pt x="1261180" y="16510"/>
                    <a:pt x="1263720" y="34290"/>
                    <a:pt x="1263720" y="52070"/>
                  </a:cubicBezTo>
                  <a:lnTo>
                    <a:pt x="1263720" y="231882"/>
                  </a:lnTo>
                  <a:close/>
                </a:path>
              </a:pathLst>
            </a:custGeom>
            <a:solidFill>
              <a:srgbClr val="704430"/>
            </a:solidFill>
          </p:spPr>
          <p:txBody>
            <a:bodyPr/>
            <a:lstStyle/>
            <a:p>
              <a:endParaRPr lang="en-US"/>
            </a:p>
          </p:txBody>
        </p:sp>
        <p:sp>
          <p:nvSpPr>
            <p:cNvPr id="5" name="Freeform 5"/>
            <p:cNvSpPr/>
            <p:nvPr/>
          </p:nvSpPr>
          <p:spPr>
            <a:xfrm>
              <a:off x="12700" y="12700"/>
              <a:ext cx="1329760" cy="471912"/>
            </a:xfrm>
            <a:custGeom>
              <a:avLst/>
              <a:gdLst/>
              <a:ahLst/>
              <a:cxnLst/>
              <a:rect l="l" t="t" r="r" b="b"/>
              <a:pathLst>
                <a:path w="1329760" h="471912">
                  <a:moveTo>
                    <a:pt x="146050" y="471912"/>
                  </a:moveTo>
                  <a:lnTo>
                    <a:pt x="1183710" y="471912"/>
                  </a:lnTo>
                  <a:cubicBezTo>
                    <a:pt x="1263720" y="471912"/>
                    <a:pt x="1329760" y="405872"/>
                    <a:pt x="1329760" y="325862"/>
                  </a:cubicBezTo>
                  <a:lnTo>
                    <a:pt x="1329760" y="146050"/>
                  </a:lnTo>
                  <a:cubicBezTo>
                    <a:pt x="1329760" y="66040"/>
                    <a:pt x="1263720" y="0"/>
                    <a:pt x="1183710"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txBody>
            <a:bodyPr/>
            <a:lstStyle/>
            <a:p>
              <a:endParaRPr lang="en-US"/>
            </a:p>
          </p:txBody>
        </p:sp>
        <p:sp>
          <p:nvSpPr>
            <p:cNvPr id="6" name="Freeform 6"/>
            <p:cNvSpPr/>
            <p:nvPr/>
          </p:nvSpPr>
          <p:spPr>
            <a:xfrm>
              <a:off x="0" y="0"/>
              <a:ext cx="1394530" cy="540492"/>
            </a:xfrm>
            <a:custGeom>
              <a:avLst/>
              <a:gdLst/>
              <a:ahLst/>
              <a:cxnLst/>
              <a:rect l="l" t="t" r="r" b="b"/>
              <a:pathLst>
                <a:path w="1394530" h="540492">
                  <a:moveTo>
                    <a:pt x="1331030" y="74930"/>
                  </a:moveTo>
                  <a:cubicBezTo>
                    <a:pt x="1303090" y="30480"/>
                    <a:pt x="1253560" y="0"/>
                    <a:pt x="1196410" y="0"/>
                  </a:cubicBezTo>
                  <a:lnTo>
                    <a:pt x="158750" y="0"/>
                  </a:lnTo>
                  <a:cubicBezTo>
                    <a:pt x="71120" y="0"/>
                    <a:pt x="0" y="71120"/>
                    <a:pt x="0" y="158750"/>
                  </a:cubicBezTo>
                  <a:lnTo>
                    <a:pt x="0" y="338562"/>
                  </a:lnTo>
                  <a:cubicBezTo>
                    <a:pt x="0" y="390632"/>
                    <a:pt x="25400" y="436352"/>
                    <a:pt x="63500" y="465562"/>
                  </a:cubicBezTo>
                  <a:cubicBezTo>
                    <a:pt x="91440" y="510012"/>
                    <a:pt x="140970" y="540492"/>
                    <a:pt x="196052" y="540492"/>
                  </a:cubicBezTo>
                  <a:lnTo>
                    <a:pt x="1235780" y="540492"/>
                  </a:lnTo>
                  <a:cubicBezTo>
                    <a:pt x="1323410" y="540492"/>
                    <a:pt x="1394530" y="469372"/>
                    <a:pt x="1394530" y="381742"/>
                  </a:cubicBezTo>
                  <a:lnTo>
                    <a:pt x="1394530" y="201930"/>
                  </a:lnTo>
                  <a:cubicBezTo>
                    <a:pt x="1394530" y="149860"/>
                    <a:pt x="1369130" y="104140"/>
                    <a:pt x="1331030" y="74930"/>
                  </a:cubicBezTo>
                  <a:close/>
                  <a:moveTo>
                    <a:pt x="12700" y="338562"/>
                  </a:moveTo>
                  <a:lnTo>
                    <a:pt x="12700" y="158750"/>
                  </a:lnTo>
                  <a:cubicBezTo>
                    <a:pt x="12700" y="78740"/>
                    <a:pt x="78740" y="12700"/>
                    <a:pt x="158750" y="12700"/>
                  </a:cubicBezTo>
                  <a:lnTo>
                    <a:pt x="1196410" y="12700"/>
                  </a:lnTo>
                  <a:cubicBezTo>
                    <a:pt x="1276420" y="12700"/>
                    <a:pt x="1342460" y="78740"/>
                    <a:pt x="1342460" y="158750"/>
                  </a:cubicBezTo>
                  <a:lnTo>
                    <a:pt x="1342460" y="338562"/>
                  </a:lnTo>
                  <a:cubicBezTo>
                    <a:pt x="1342460" y="418572"/>
                    <a:pt x="1276420" y="484612"/>
                    <a:pt x="1196410" y="484612"/>
                  </a:cubicBezTo>
                  <a:lnTo>
                    <a:pt x="158750" y="484612"/>
                  </a:lnTo>
                  <a:cubicBezTo>
                    <a:pt x="78740" y="484612"/>
                    <a:pt x="12700" y="419842"/>
                    <a:pt x="12700" y="338562"/>
                  </a:cubicBezTo>
                  <a:close/>
                  <a:moveTo>
                    <a:pt x="1383100" y="381742"/>
                  </a:moveTo>
                  <a:cubicBezTo>
                    <a:pt x="1383100" y="461752"/>
                    <a:pt x="1315790" y="527792"/>
                    <a:pt x="1235780" y="527792"/>
                  </a:cubicBezTo>
                  <a:lnTo>
                    <a:pt x="196052" y="527792"/>
                  </a:lnTo>
                  <a:cubicBezTo>
                    <a:pt x="157480" y="527792"/>
                    <a:pt x="120650" y="511282"/>
                    <a:pt x="93980" y="483342"/>
                  </a:cubicBezTo>
                  <a:cubicBezTo>
                    <a:pt x="114300" y="492232"/>
                    <a:pt x="135890" y="497312"/>
                    <a:pt x="160020" y="497312"/>
                  </a:cubicBezTo>
                  <a:lnTo>
                    <a:pt x="1197680" y="497312"/>
                  </a:lnTo>
                  <a:cubicBezTo>
                    <a:pt x="1285310" y="497312"/>
                    <a:pt x="1356430" y="426192"/>
                    <a:pt x="1356430" y="338562"/>
                  </a:cubicBezTo>
                  <a:lnTo>
                    <a:pt x="1356430" y="158750"/>
                  </a:lnTo>
                  <a:cubicBezTo>
                    <a:pt x="1356430" y="140970"/>
                    <a:pt x="1352620" y="123190"/>
                    <a:pt x="1347540" y="106680"/>
                  </a:cubicBezTo>
                  <a:cubicBezTo>
                    <a:pt x="1369130" y="132080"/>
                    <a:pt x="1383100" y="165100"/>
                    <a:pt x="1383100" y="201930"/>
                  </a:cubicBezTo>
                  <a:lnTo>
                    <a:pt x="1383100" y="381742"/>
                  </a:lnTo>
                  <a:close/>
                </a:path>
              </a:pathLst>
            </a:custGeom>
            <a:solidFill>
              <a:srgbClr val="704430"/>
            </a:solidFill>
          </p:spPr>
          <p:txBody>
            <a:bodyPr/>
            <a:lstStyle/>
            <a:p>
              <a:endParaRPr lang="en-US"/>
            </a:p>
          </p:txBody>
        </p:sp>
      </p:grpSp>
      <p:grpSp>
        <p:nvGrpSpPr>
          <p:cNvPr id="7" name="Group 7"/>
          <p:cNvGrpSpPr/>
          <p:nvPr/>
        </p:nvGrpSpPr>
        <p:grpSpPr>
          <a:xfrm>
            <a:off x="7094893" y="811033"/>
            <a:ext cx="1377979" cy="1870844"/>
            <a:chOff x="0" y="0"/>
            <a:chExt cx="398102" cy="540492"/>
          </a:xfrm>
        </p:grpSpPr>
        <p:sp>
          <p:nvSpPr>
            <p:cNvPr id="8" name="Freeform 8"/>
            <p:cNvSpPr/>
            <p:nvPr/>
          </p:nvSpPr>
          <p:spPr>
            <a:xfrm>
              <a:off x="92710" y="106680"/>
              <a:ext cx="293962" cy="421112"/>
            </a:xfrm>
            <a:custGeom>
              <a:avLst/>
              <a:gdLst/>
              <a:ahLst/>
              <a:cxnLst/>
              <a:rect l="l" t="t" r="r" b="b"/>
              <a:pathLst>
                <a:path w="293962" h="421112">
                  <a:moveTo>
                    <a:pt x="267292" y="231882"/>
                  </a:moveTo>
                  <a:cubicBezTo>
                    <a:pt x="267292" y="319512"/>
                    <a:pt x="191092" y="390632"/>
                    <a:pt x="109812" y="390632"/>
                  </a:cubicBezTo>
                  <a:lnTo>
                    <a:pt x="66040" y="390632"/>
                  </a:lnTo>
                  <a:cubicBezTo>
                    <a:pt x="43180" y="390632"/>
                    <a:pt x="20320" y="385552"/>
                    <a:pt x="0" y="376662"/>
                  </a:cubicBezTo>
                  <a:cubicBezTo>
                    <a:pt x="26670" y="404602"/>
                    <a:pt x="63500" y="421112"/>
                    <a:pt x="96001" y="421112"/>
                  </a:cubicBezTo>
                  <a:lnTo>
                    <a:pt x="147912" y="421112"/>
                  </a:lnTo>
                  <a:cubicBezTo>
                    <a:pt x="227922" y="421112"/>
                    <a:pt x="293962" y="355072"/>
                    <a:pt x="293962" y="275062"/>
                  </a:cubicBezTo>
                  <a:lnTo>
                    <a:pt x="293962" y="95250"/>
                  </a:lnTo>
                  <a:cubicBezTo>
                    <a:pt x="293962" y="58420"/>
                    <a:pt x="279992" y="25400"/>
                    <a:pt x="258402" y="0"/>
                  </a:cubicBezTo>
                  <a:cubicBezTo>
                    <a:pt x="264752" y="16510"/>
                    <a:pt x="267292" y="34290"/>
                    <a:pt x="267292" y="52070"/>
                  </a:cubicBezTo>
                  <a:lnTo>
                    <a:pt x="267292" y="231882"/>
                  </a:lnTo>
                  <a:close/>
                </a:path>
              </a:pathLst>
            </a:custGeom>
            <a:solidFill>
              <a:srgbClr val="704430"/>
            </a:solidFill>
          </p:spPr>
          <p:txBody>
            <a:bodyPr/>
            <a:lstStyle/>
            <a:p>
              <a:endParaRPr lang="en-US"/>
            </a:p>
          </p:txBody>
        </p:sp>
        <p:sp>
          <p:nvSpPr>
            <p:cNvPr id="9" name="Freeform 9"/>
            <p:cNvSpPr/>
            <p:nvPr/>
          </p:nvSpPr>
          <p:spPr>
            <a:xfrm>
              <a:off x="12700" y="12700"/>
              <a:ext cx="333332" cy="471912"/>
            </a:xfrm>
            <a:custGeom>
              <a:avLst/>
              <a:gdLst/>
              <a:ahLst/>
              <a:cxnLst/>
              <a:rect l="l" t="t" r="r" b="b"/>
              <a:pathLst>
                <a:path w="333332" h="471912">
                  <a:moveTo>
                    <a:pt x="146050" y="471912"/>
                  </a:moveTo>
                  <a:lnTo>
                    <a:pt x="187282" y="471912"/>
                  </a:lnTo>
                  <a:cubicBezTo>
                    <a:pt x="267292" y="471912"/>
                    <a:pt x="333332" y="405872"/>
                    <a:pt x="333332" y="325862"/>
                  </a:cubicBezTo>
                  <a:lnTo>
                    <a:pt x="333332" y="146050"/>
                  </a:lnTo>
                  <a:cubicBezTo>
                    <a:pt x="333332" y="66040"/>
                    <a:pt x="267292" y="0"/>
                    <a:pt x="187282"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txBody>
            <a:bodyPr/>
            <a:lstStyle/>
            <a:p>
              <a:endParaRPr lang="en-US"/>
            </a:p>
          </p:txBody>
        </p:sp>
        <p:sp>
          <p:nvSpPr>
            <p:cNvPr id="10" name="Freeform 10"/>
            <p:cNvSpPr/>
            <p:nvPr/>
          </p:nvSpPr>
          <p:spPr>
            <a:xfrm>
              <a:off x="0" y="0"/>
              <a:ext cx="398102" cy="540492"/>
            </a:xfrm>
            <a:custGeom>
              <a:avLst/>
              <a:gdLst/>
              <a:ahLst/>
              <a:cxnLst/>
              <a:rect l="l" t="t" r="r" b="b"/>
              <a:pathLst>
                <a:path w="398102" h="540492">
                  <a:moveTo>
                    <a:pt x="334602" y="74930"/>
                  </a:moveTo>
                  <a:cubicBezTo>
                    <a:pt x="306662" y="30480"/>
                    <a:pt x="257132" y="0"/>
                    <a:pt x="199982" y="0"/>
                  </a:cubicBezTo>
                  <a:lnTo>
                    <a:pt x="158750" y="0"/>
                  </a:lnTo>
                  <a:cubicBezTo>
                    <a:pt x="71120" y="0"/>
                    <a:pt x="0" y="71120"/>
                    <a:pt x="0" y="158750"/>
                  </a:cubicBezTo>
                  <a:lnTo>
                    <a:pt x="0" y="338562"/>
                  </a:lnTo>
                  <a:cubicBezTo>
                    <a:pt x="0" y="390632"/>
                    <a:pt x="25400" y="436352"/>
                    <a:pt x="63500" y="465562"/>
                  </a:cubicBezTo>
                  <a:cubicBezTo>
                    <a:pt x="91440" y="510012"/>
                    <a:pt x="140970" y="540492"/>
                    <a:pt x="188711" y="540492"/>
                  </a:cubicBezTo>
                  <a:lnTo>
                    <a:pt x="239352" y="540492"/>
                  </a:lnTo>
                  <a:cubicBezTo>
                    <a:pt x="326982" y="540492"/>
                    <a:pt x="398102" y="469372"/>
                    <a:pt x="398102" y="381742"/>
                  </a:cubicBezTo>
                  <a:lnTo>
                    <a:pt x="398102" y="201930"/>
                  </a:lnTo>
                  <a:cubicBezTo>
                    <a:pt x="398102" y="149860"/>
                    <a:pt x="372702" y="104140"/>
                    <a:pt x="334602" y="74930"/>
                  </a:cubicBezTo>
                  <a:close/>
                  <a:moveTo>
                    <a:pt x="12700" y="338562"/>
                  </a:moveTo>
                  <a:lnTo>
                    <a:pt x="12700" y="158750"/>
                  </a:lnTo>
                  <a:cubicBezTo>
                    <a:pt x="12700" y="78740"/>
                    <a:pt x="78740" y="12700"/>
                    <a:pt x="158750" y="12700"/>
                  </a:cubicBezTo>
                  <a:lnTo>
                    <a:pt x="199982" y="12700"/>
                  </a:lnTo>
                  <a:cubicBezTo>
                    <a:pt x="279992" y="12700"/>
                    <a:pt x="346032" y="78740"/>
                    <a:pt x="346032" y="158750"/>
                  </a:cubicBezTo>
                  <a:lnTo>
                    <a:pt x="346032" y="338562"/>
                  </a:lnTo>
                  <a:cubicBezTo>
                    <a:pt x="346032" y="418572"/>
                    <a:pt x="279992" y="484612"/>
                    <a:pt x="199982" y="484612"/>
                  </a:cubicBezTo>
                  <a:lnTo>
                    <a:pt x="158750" y="484612"/>
                  </a:lnTo>
                  <a:cubicBezTo>
                    <a:pt x="78740" y="484612"/>
                    <a:pt x="12700" y="419842"/>
                    <a:pt x="12700" y="338562"/>
                  </a:cubicBezTo>
                  <a:close/>
                  <a:moveTo>
                    <a:pt x="386672" y="381742"/>
                  </a:moveTo>
                  <a:cubicBezTo>
                    <a:pt x="386672" y="461752"/>
                    <a:pt x="319362" y="527792"/>
                    <a:pt x="239352" y="527792"/>
                  </a:cubicBezTo>
                  <a:lnTo>
                    <a:pt x="188711" y="527792"/>
                  </a:lnTo>
                  <a:cubicBezTo>
                    <a:pt x="157480" y="527792"/>
                    <a:pt x="120650" y="511282"/>
                    <a:pt x="93980" y="483342"/>
                  </a:cubicBezTo>
                  <a:cubicBezTo>
                    <a:pt x="114300" y="492232"/>
                    <a:pt x="135890" y="497312"/>
                    <a:pt x="160020" y="497312"/>
                  </a:cubicBezTo>
                  <a:lnTo>
                    <a:pt x="201252" y="497312"/>
                  </a:lnTo>
                  <a:cubicBezTo>
                    <a:pt x="288882" y="497312"/>
                    <a:pt x="360002" y="426192"/>
                    <a:pt x="360002" y="338562"/>
                  </a:cubicBezTo>
                  <a:lnTo>
                    <a:pt x="360002" y="158750"/>
                  </a:lnTo>
                  <a:cubicBezTo>
                    <a:pt x="360002" y="140970"/>
                    <a:pt x="356192" y="123190"/>
                    <a:pt x="351112" y="106680"/>
                  </a:cubicBezTo>
                  <a:cubicBezTo>
                    <a:pt x="372702" y="132080"/>
                    <a:pt x="386672" y="165100"/>
                    <a:pt x="386672" y="201930"/>
                  </a:cubicBezTo>
                  <a:lnTo>
                    <a:pt x="386672" y="381742"/>
                  </a:lnTo>
                  <a:close/>
                </a:path>
              </a:pathLst>
            </a:custGeom>
            <a:solidFill>
              <a:srgbClr val="704430"/>
            </a:solidFill>
          </p:spPr>
          <p:txBody>
            <a:bodyPr/>
            <a:lstStyle/>
            <a:p>
              <a:endParaRPr lang="en-US"/>
            </a:p>
          </p:txBody>
        </p:sp>
      </p:grpSp>
      <p:grpSp>
        <p:nvGrpSpPr>
          <p:cNvPr id="11" name="Group 11"/>
          <p:cNvGrpSpPr/>
          <p:nvPr/>
        </p:nvGrpSpPr>
        <p:grpSpPr>
          <a:xfrm>
            <a:off x="1447800" y="1790700"/>
            <a:ext cx="15323155" cy="7657113"/>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close/>
                </a:path>
              </a:pathLst>
            </a:custGeom>
            <a:solidFill>
              <a:srgbClr val="704430"/>
            </a:solidFill>
          </p:spPr>
          <p:txBody>
            <a:bodyPr/>
            <a:lstStyle/>
            <a:p>
              <a:endParaRPr lang="en-US"/>
            </a:p>
          </p:txBody>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txBody>
            <a:bodyPr/>
            <a:lstStyle/>
            <a:p>
              <a:endParaRPr lang="en-US"/>
            </a:p>
          </p:txBody>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lose/>
                </a:path>
              </a:pathLst>
            </a:custGeom>
            <a:solidFill>
              <a:srgbClr val="704430"/>
            </a:solidFill>
          </p:spPr>
          <p:txBody>
            <a:bodyPr/>
            <a:lstStyle/>
            <a:p>
              <a:endParaRPr lang="en-US"/>
            </a:p>
          </p:txBody>
        </p:sp>
      </p:grpSp>
      <p:sp>
        <p:nvSpPr>
          <p:cNvPr id="15" name="Freeform 15"/>
          <p:cNvSpPr/>
          <p:nvPr/>
        </p:nvSpPr>
        <p:spPr>
          <a:xfrm>
            <a:off x="13792200" y="6362700"/>
            <a:ext cx="4630183" cy="3924300"/>
          </a:xfrm>
          <a:custGeom>
            <a:avLst/>
            <a:gdLst/>
            <a:ahLst/>
            <a:cxnLst/>
            <a:rect l="l" t="t" r="r" b="b"/>
            <a:pathLst>
              <a:path w="5315983" h="4552415">
                <a:moveTo>
                  <a:pt x="0" y="0"/>
                </a:moveTo>
                <a:lnTo>
                  <a:pt x="5315984" y="0"/>
                </a:lnTo>
                <a:lnTo>
                  <a:pt x="5315984" y="4552415"/>
                </a:lnTo>
                <a:lnTo>
                  <a:pt x="0" y="455241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16" name="Group 16"/>
          <p:cNvGrpSpPr/>
          <p:nvPr/>
        </p:nvGrpSpPr>
        <p:grpSpPr>
          <a:xfrm>
            <a:off x="2575183" y="2246427"/>
            <a:ext cx="10675301" cy="823276"/>
            <a:chOff x="0" y="0"/>
            <a:chExt cx="24817148" cy="1913890"/>
          </a:xfrm>
        </p:grpSpPr>
        <p:sp>
          <p:nvSpPr>
            <p:cNvPr id="17" name="Freeform 17"/>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F8CDA2"/>
            </a:solidFill>
          </p:spPr>
          <p:txBody>
            <a:bodyPr/>
            <a:lstStyle/>
            <a:p>
              <a:endParaRPr lang="en-US"/>
            </a:p>
          </p:txBody>
        </p:sp>
      </p:grpSp>
      <p:sp>
        <p:nvSpPr>
          <p:cNvPr id="18" name="AutoShape 18"/>
          <p:cNvSpPr/>
          <p:nvPr/>
        </p:nvSpPr>
        <p:spPr>
          <a:xfrm rot="5400000">
            <a:off x="7482408" y="1297248"/>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9" name="AutoShape 19"/>
          <p:cNvSpPr/>
          <p:nvPr/>
        </p:nvSpPr>
        <p:spPr>
          <a:xfrm>
            <a:off x="7482408" y="1297248"/>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0" name="AutoShape 20"/>
          <p:cNvSpPr/>
          <p:nvPr/>
        </p:nvSpPr>
        <p:spPr>
          <a:xfrm>
            <a:off x="15271777" y="2442503"/>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1" name="AutoShape 21"/>
          <p:cNvSpPr/>
          <p:nvPr/>
        </p:nvSpPr>
        <p:spPr>
          <a:xfrm>
            <a:off x="15271777" y="2634252"/>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2" name="AutoShape 22"/>
          <p:cNvSpPr/>
          <p:nvPr/>
        </p:nvSpPr>
        <p:spPr>
          <a:xfrm>
            <a:off x="15271777" y="2826001"/>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23" name="Freeform 23"/>
          <p:cNvSpPr/>
          <p:nvPr/>
        </p:nvSpPr>
        <p:spPr>
          <a:xfrm>
            <a:off x="12439310" y="2377623"/>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24" name="Freeform 24"/>
          <p:cNvSpPr/>
          <p:nvPr/>
        </p:nvSpPr>
        <p:spPr>
          <a:xfrm>
            <a:off x="13833244" y="2257037"/>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25" name="Freeform 25"/>
          <p:cNvSpPr/>
          <p:nvPr/>
        </p:nvSpPr>
        <p:spPr>
          <a:xfrm>
            <a:off x="2911752" y="2377623"/>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6" name="Freeform 26"/>
          <p:cNvSpPr/>
          <p:nvPr/>
        </p:nvSpPr>
        <p:spPr>
          <a:xfrm>
            <a:off x="3712516" y="2377623"/>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grpSp>
        <p:nvGrpSpPr>
          <p:cNvPr id="27" name="Group 27"/>
          <p:cNvGrpSpPr/>
          <p:nvPr/>
        </p:nvGrpSpPr>
        <p:grpSpPr>
          <a:xfrm>
            <a:off x="14350757" y="1070721"/>
            <a:ext cx="406363" cy="406363"/>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9DDBF"/>
            </a:solidFill>
          </p:spPr>
          <p:txBody>
            <a:bodyPr/>
            <a:lstStyle/>
            <a:p>
              <a:endParaRPr lang="en-US"/>
            </a:p>
          </p:txBody>
        </p:sp>
      </p:grpSp>
      <p:grpSp>
        <p:nvGrpSpPr>
          <p:cNvPr id="29" name="Group 29"/>
          <p:cNvGrpSpPr/>
          <p:nvPr/>
        </p:nvGrpSpPr>
        <p:grpSpPr>
          <a:xfrm>
            <a:off x="15040638" y="1070721"/>
            <a:ext cx="406363" cy="406363"/>
            <a:chOff x="0" y="0"/>
            <a:chExt cx="6350000" cy="6350000"/>
          </a:xfrm>
        </p:grpSpPr>
        <p:sp>
          <p:nvSpPr>
            <p:cNvPr id="30" name="Freeform 3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9DDBF"/>
            </a:solidFill>
          </p:spPr>
          <p:txBody>
            <a:bodyPr/>
            <a:lstStyle/>
            <a:p>
              <a:endParaRPr lang="en-US"/>
            </a:p>
          </p:txBody>
        </p:sp>
      </p:grpSp>
      <p:grpSp>
        <p:nvGrpSpPr>
          <p:cNvPr id="31" name="Group 31"/>
          <p:cNvGrpSpPr/>
          <p:nvPr/>
        </p:nvGrpSpPr>
        <p:grpSpPr>
          <a:xfrm>
            <a:off x="15730518" y="1070721"/>
            <a:ext cx="406363" cy="406363"/>
            <a:chOff x="0" y="0"/>
            <a:chExt cx="6350000" cy="6350000"/>
          </a:xfrm>
        </p:grpSpPr>
        <p:sp>
          <p:nvSpPr>
            <p:cNvPr id="32" name="Freeform 3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9DDBF"/>
            </a:solidFill>
          </p:spPr>
          <p:txBody>
            <a:bodyPr/>
            <a:lstStyle/>
            <a:p>
              <a:endParaRPr lang="en-US"/>
            </a:p>
          </p:txBody>
        </p:sp>
      </p:grpSp>
      <p:sp>
        <p:nvSpPr>
          <p:cNvPr id="33" name="TextBox 33"/>
          <p:cNvSpPr txBox="1"/>
          <p:nvPr/>
        </p:nvSpPr>
        <p:spPr>
          <a:xfrm>
            <a:off x="2895600" y="1257300"/>
            <a:ext cx="3389965" cy="458523"/>
          </a:xfrm>
          <a:prstGeom prst="rect">
            <a:avLst/>
          </a:prstGeom>
        </p:spPr>
        <p:txBody>
          <a:bodyPr lIns="0" tIns="0" rIns="0" bIns="0" rtlCol="0" anchor="t">
            <a:spAutoFit/>
          </a:bodyPr>
          <a:lstStyle/>
          <a:p>
            <a:pPr algn="ctr">
              <a:lnSpc>
                <a:spcPts val="3300"/>
              </a:lnSpc>
            </a:pPr>
            <a:r>
              <a:rPr lang="en-US" sz="5400" dirty="0" err="1">
                <a:solidFill>
                  <a:srgbClr val="704430"/>
                </a:solidFill>
                <a:latin typeface="#9Slide03 Neutra" panose="02040603050506020204" pitchFamily="18" charset="0"/>
                <a:ea typeface="Nunito"/>
                <a:cs typeface="Nunito"/>
                <a:sym typeface="Nunito"/>
              </a:rPr>
              <a:t>Toán</a:t>
            </a:r>
            <a:endParaRPr lang="en-US" sz="5400" dirty="0">
              <a:solidFill>
                <a:srgbClr val="704430"/>
              </a:solidFill>
              <a:latin typeface="#9Slide03 Neutra" panose="02040603050506020204" pitchFamily="18" charset="0"/>
              <a:ea typeface="Nunito"/>
              <a:cs typeface="Nunito"/>
              <a:sym typeface="Nunito"/>
            </a:endParaRPr>
          </a:p>
        </p:txBody>
      </p:sp>
      <p:pic>
        <p:nvPicPr>
          <p:cNvPr id="1026" name="Picture 2" descr="Máy tính cá nhân của FX FXES PSD Ico Icns, máy tính khoa học Casio FX-82ES  màu đen đã tắt, png | PNGEgg">
            <a:extLst>
              <a:ext uri="{FF2B5EF4-FFF2-40B4-BE49-F238E27FC236}">
                <a16:creationId xmlns:a16="http://schemas.microsoft.com/office/drawing/2014/main" id="{C943C4FD-FF94-59CD-44F3-9C321BC47CA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6556" b="93889" l="10000" r="90000">
                        <a14:foregroundMark x1="31111" y1="6556" x2="67556" y2="7111"/>
                        <a14:foregroundMark x1="34000" y1="93222" x2="47889" y2="93889"/>
                        <a14:foregroundMark x1="47889" y1="93889" x2="66556" y2="9266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4405993"/>
            <a:ext cx="5886450" cy="58864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3AB78D8F-7681-61B9-E0FA-E18E9C33A80E}"/>
              </a:ext>
            </a:extLst>
          </p:cNvPr>
          <p:cNvPicPr>
            <a:picLocks noChangeAspect="1"/>
          </p:cNvPicPr>
          <p:nvPr/>
        </p:nvPicPr>
        <p:blipFill>
          <a:blip r:embed="rId15"/>
          <a:stretch>
            <a:fillRect/>
          </a:stretch>
        </p:blipFill>
        <p:spPr>
          <a:xfrm>
            <a:off x="3124200" y="2400300"/>
            <a:ext cx="12503980" cy="6712278"/>
          </a:xfrm>
          <a:prstGeom prst="rect">
            <a:avLst/>
          </a:prstGeom>
        </p:spPr>
      </p:pic>
      <p:pic>
        <p:nvPicPr>
          <p:cNvPr id="35" name="Picture 34">
            <a:extLst>
              <a:ext uri="{FF2B5EF4-FFF2-40B4-BE49-F238E27FC236}">
                <a16:creationId xmlns:a16="http://schemas.microsoft.com/office/drawing/2014/main" id="{F9EFAD4D-B1B3-D45A-037A-B47F81DF325C}"/>
              </a:ext>
            </a:extLst>
          </p:cNvPr>
          <p:cNvPicPr>
            <a:picLocks noChangeAspect="1"/>
          </p:cNvPicPr>
          <p:nvPr/>
        </p:nvPicPr>
        <p:blipFill>
          <a:blip r:embed="rId16"/>
          <a:stretch>
            <a:fillRect/>
          </a:stretch>
        </p:blipFill>
        <p:spPr>
          <a:xfrm>
            <a:off x="7620000" y="7429500"/>
            <a:ext cx="3694496"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grpSp>
        <p:nvGrpSpPr>
          <p:cNvPr id="3" name="Group 3"/>
          <p:cNvGrpSpPr/>
          <p:nvPr/>
        </p:nvGrpSpPr>
        <p:grpSpPr>
          <a:xfrm>
            <a:off x="1482422" y="1274865"/>
            <a:ext cx="15323155" cy="7813469"/>
            <a:chOff x="0" y="0"/>
            <a:chExt cx="4426901" cy="2257332"/>
          </a:xfrm>
        </p:grpSpPr>
        <p:sp>
          <p:nvSpPr>
            <p:cNvPr id="4" name="Freeform 4"/>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endParaRPr lang="en-US"/>
            </a:p>
          </p:txBody>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txBody>
            <a:bodyPr/>
            <a:lstStyle/>
            <a:p>
              <a:endParaRPr lang="en-US"/>
            </a:p>
          </p:txBody>
        </p:sp>
        <p:sp>
          <p:nvSpPr>
            <p:cNvPr id="6" name="Freeform 6"/>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endParaRPr lang="en-US"/>
            </a:p>
          </p:txBody>
        </p:sp>
      </p:grpSp>
      <p:grpSp>
        <p:nvGrpSpPr>
          <p:cNvPr id="7" name="Group 7"/>
          <p:cNvGrpSpPr/>
          <p:nvPr/>
        </p:nvGrpSpPr>
        <p:grpSpPr>
          <a:xfrm>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cubicBezTo>
                    <a:pt x="24817149" y="1485392"/>
                    <a:pt x="24388778" y="1913890"/>
                    <a:pt x="23860204" y="1913890"/>
                  </a:cubicBezTo>
                  <a:lnTo>
                    <a:pt x="956945" y="1913890"/>
                  </a:lnTo>
                  <a:cubicBezTo>
                    <a:pt x="428371" y="1913890"/>
                    <a:pt x="0" y="1485392"/>
                    <a:pt x="0" y="956945"/>
                  </a:cubicBezTo>
                  <a:cubicBezTo>
                    <a:pt x="0" y="428371"/>
                    <a:pt x="428371" y="0"/>
                    <a:pt x="956945" y="0"/>
                  </a:cubicBezTo>
                  <a:lnTo>
                    <a:pt x="23860204" y="0"/>
                  </a:lnTo>
                  <a:cubicBezTo>
                    <a:pt x="24388651" y="0"/>
                    <a:pt x="24817149" y="428371"/>
                    <a:pt x="24817149" y="956945"/>
                  </a:cubicBezTo>
                  <a:close/>
                </a:path>
              </a:pathLst>
            </a:custGeom>
            <a:solidFill>
              <a:srgbClr val="B9DDBF"/>
            </a:solidFill>
          </p:spPr>
          <p:txBody>
            <a:bodyPr/>
            <a:lstStyle/>
            <a:p>
              <a:endParaRPr lang="en-US"/>
            </a:p>
          </p:txBody>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txBody>
          <a:bodyPr/>
          <a:lstStyle/>
          <a:p>
            <a:endParaRPr lang="en-US"/>
          </a:p>
        </p:txBody>
      </p:sp>
      <p:sp>
        <p:nvSpPr>
          <p:cNvPr id="12" name="Freeform 12"/>
          <p:cNvSpPr/>
          <p:nvPr/>
        </p:nvSpPr>
        <p:spPr>
          <a:xfrm>
            <a:off x="12401210" y="1857447"/>
            <a:ext cx="456119" cy="516849"/>
          </a:xfrm>
          <a:custGeom>
            <a:avLst/>
            <a:gdLst/>
            <a:ahLst/>
            <a:cxnLst/>
            <a:rect l="l" t="t" r="r" b="b"/>
            <a:pathLst>
              <a:path w="456119" h="516849">
                <a:moveTo>
                  <a:pt x="0" y="0"/>
                </a:moveTo>
                <a:lnTo>
                  <a:pt x="456119" y="0"/>
                </a:lnTo>
                <a:lnTo>
                  <a:pt x="456119" y="516849"/>
                </a:lnTo>
                <a:lnTo>
                  <a:pt x="0" y="51684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3" name="Freeform 13"/>
          <p:cNvSpPr/>
          <p:nvPr/>
        </p:nvSpPr>
        <p:spPr>
          <a:xfrm>
            <a:off x="13795144" y="1736861"/>
            <a:ext cx="758021" cy="758021"/>
          </a:xfrm>
          <a:custGeom>
            <a:avLst/>
            <a:gdLst/>
            <a:ahLst/>
            <a:cxnLst/>
            <a:rect l="l" t="t" r="r" b="b"/>
            <a:pathLst>
              <a:path w="758021" h="758021">
                <a:moveTo>
                  <a:pt x="0" y="0"/>
                </a:moveTo>
                <a:lnTo>
                  <a:pt x="758021" y="0"/>
                </a:lnTo>
                <a:lnTo>
                  <a:pt x="758021" y="758021"/>
                </a:lnTo>
                <a:lnTo>
                  <a:pt x="0" y="75802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4" name="Freeform 14"/>
          <p:cNvSpPr/>
          <p:nvPr/>
        </p:nvSpPr>
        <p:spPr>
          <a:xfrm>
            <a:off x="2873652" y="1857447"/>
            <a:ext cx="538384" cy="516849"/>
          </a:xfrm>
          <a:custGeom>
            <a:avLst/>
            <a:gdLst/>
            <a:ahLst/>
            <a:cxnLst/>
            <a:rect l="l" t="t" r="r" b="b"/>
            <a:pathLst>
              <a:path w="538384" h="516849">
                <a:moveTo>
                  <a:pt x="0" y="0"/>
                </a:moveTo>
                <a:lnTo>
                  <a:pt x="538384" y="0"/>
                </a:lnTo>
                <a:lnTo>
                  <a:pt x="538384" y="516849"/>
                </a:lnTo>
                <a:lnTo>
                  <a:pt x="0" y="5168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5" name="Freeform 15"/>
          <p:cNvSpPr/>
          <p:nvPr/>
        </p:nvSpPr>
        <p:spPr>
          <a:xfrm>
            <a:off x="3674416" y="1857447"/>
            <a:ext cx="394685" cy="516849"/>
          </a:xfrm>
          <a:custGeom>
            <a:avLst/>
            <a:gdLst/>
            <a:ahLst/>
            <a:cxnLst/>
            <a:rect l="l" t="t" r="r" b="b"/>
            <a:pathLst>
              <a:path w="394685" h="516849">
                <a:moveTo>
                  <a:pt x="0" y="0"/>
                </a:moveTo>
                <a:lnTo>
                  <a:pt x="394684" y="0"/>
                </a:lnTo>
                <a:lnTo>
                  <a:pt x="394684" y="516849"/>
                </a:lnTo>
                <a:lnTo>
                  <a:pt x="0" y="51684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6" name="Freeform 16"/>
          <p:cNvSpPr/>
          <p:nvPr/>
        </p:nvSpPr>
        <p:spPr>
          <a:xfrm flipH="1">
            <a:off x="14553165" y="3409145"/>
            <a:ext cx="2149699" cy="3671846"/>
          </a:xfrm>
          <a:custGeom>
            <a:avLst/>
            <a:gdLst/>
            <a:ahLst/>
            <a:cxnLst/>
            <a:rect l="l" t="t" r="r" b="b"/>
            <a:pathLst>
              <a:path w="2149699" h="3671846">
                <a:moveTo>
                  <a:pt x="2149699" y="0"/>
                </a:moveTo>
                <a:lnTo>
                  <a:pt x="0" y="0"/>
                </a:lnTo>
                <a:lnTo>
                  <a:pt x="0" y="3671846"/>
                </a:lnTo>
                <a:lnTo>
                  <a:pt x="2149699" y="3671846"/>
                </a:lnTo>
                <a:lnTo>
                  <a:pt x="2149699"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7" name="Freeform 17"/>
          <p:cNvSpPr/>
          <p:nvPr/>
        </p:nvSpPr>
        <p:spPr>
          <a:xfrm>
            <a:off x="13105788" y="5820878"/>
            <a:ext cx="2624940" cy="3437422"/>
          </a:xfrm>
          <a:custGeom>
            <a:avLst/>
            <a:gdLst/>
            <a:ahLst/>
            <a:cxnLst/>
            <a:rect l="l" t="t" r="r" b="b"/>
            <a:pathLst>
              <a:path w="2624940" h="3437422">
                <a:moveTo>
                  <a:pt x="0" y="0"/>
                </a:moveTo>
                <a:lnTo>
                  <a:pt x="2624940" y="0"/>
                </a:lnTo>
                <a:lnTo>
                  <a:pt x="2624940" y="3437422"/>
                </a:lnTo>
                <a:lnTo>
                  <a:pt x="0" y="343742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8" name="Freeform 18"/>
          <p:cNvSpPr/>
          <p:nvPr/>
        </p:nvSpPr>
        <p:spPr>
          <a:xfrm>
            <a:off x="1104178" y="3843936"/>
            <a:ext cx="4061032" cy="6474110"/>
          </a:xfrm>
          <a:custGeom>
            <a:avLst/>
            <a:gdLst/>
            <a:ahLst/>
            <a:cxnLst/>
            <a:rect l="l" t="t" r="r" b="b"/>
            <a:pathLst>
              <a:path w="4061032" h="6474110">
                <a:moveTo>
                  <a:pt x="0" y="0"/>
                </a:moveTo>
                <a:lnTo>
                  <a:pt x="4061032" y="0"/>
                </a:lnTo>
                <a:lnTo>
                  <a:pt x="4061032" y="6474110"/>
                </a:lnTo>
                <a:lnTo>
                  <a:pt x="0" y="647411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9415A3C0-52BA-0B58-6A82-2E09FA29C30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5800" y="3162300"/>
            <a:ext cx="19495707" cy="4700779"/>
          </a:xfrm>
          <a:prstGeom prst="rect">
            <a:avLst/>
          </a:prstGeom>
        </p:spPr>
      </p:pic>
    </p:spTree>
    <p:extLst>
      <p:ext uri="{BB962C8B-B14F-4D97-AF65-F5344CB8AC3E}">
        <p14:creationId xmlns:p14="http://schemas.microsoft.com/office/powerpoint/2010/main" val="16265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endParaRPr lang="en-US"/>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endParaRPr lang="en-US"/>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endParaRPr lang="en-US"/>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endParaRPr lang="en-US"/>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endParaRPr lang="en-US"/>
            </a:p>
          </p:txBody>
        </p:sp>
      </p:grpSp>
      <p:sp>
        <p:nvSpPr>
          <p:cNvPr id="9" name="TextBox 8">
            <a:extLst>
              <a:ext uri="{FF2B5EF4-FFF2-40B4-BE49-F238E27FC236}">
                <a16:creationId xmlns:a16="http://schemas.microsoft.com/office/drawing/2014/main" id="{CAB776B9-BCB7-0EBF-337E-57E82E153FFB}"/>
              </a:ext>
            </a:extLst>
          </p:cNvPr>
          <p:cNvSpPr txBox="1"/>
          <p:nvPr/>
        </p:nvSpPr>
        <p:spPr>
          <a:xfrm>
            <a:off x="1828800" y="800100"/>
            <a:ext cx="15240000" cy="2123658"/>
          </a:xfrm>
          <a:prstGeom prst="rect">
            <a:avLst/>
          </a:prstGeom>
          <a:noFill/>
        </p:spPr>
        <p:txBody>
          <a:bodyPr wrap="square" rtlCol="0">
            <a:spAutoFit/>
          </a:bodyPr>
          <a:lstStyle/>
          <a:p>
            <a:pPr algn="just"/>
            <a:r>
              <a:rPr lang="vi-VN" sz="4400" dirty="0">
                <a:latin typeface="Cambria" panose="02040503050406030204" pitchFamily="18" charset="0"/>
                <a:ea typeface="Cambria" panose="02040503050406030204" pitchFamily="18" charset="0"/>
              </a:rPr>
              <a:t>a) Lãi suất tiết kiệm tại một ngân hàng là 7% với kì hạn một năm. Tính số tiền lãi cô Duyên nhận được sau một năm, nếu số tiền cô gửi tiết kiệm vào ngân hàng đó là:</a:t>
            </a:r>
            <a:endParaRPr lang="en-US" sz="4400"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2E34A053-DCA3-4096-9F1C-907A508057D7}"/>
              </a:ext>
            </a:extLst>
          </p:cNvPr>
          <p:cNvPicPr>
            <a:picLocks noChangeAspect="1"/>
          </p:cNvPicPr>
          <p:nvPr/>
        </p:nvPicPr>
        <p:blipFill>
          <a:blip r:embed="rId4"/>
          <a:stretch>
            <a:fillRect/>
          </a:stretch>
        </p:blipFill>
        <p:spPr>
          <a:xfrm>
            <a:off x="609600" y="952500"/>
            <a:ext cx="1021556" cy="990600"/>
          </a:xfrm>
          <a:prstGeom prst="rect">
            <a:avLst/>
          </a:prstGeom>
        </p:spPr>
      </p:pic>
      <p:pic>
        <p:nvPicPr>
          <p:cNvPr id="12" name="Picture 11">
            <a:extLst>
              <a:ext uri="{FF2B5EF4-FFF2-40B4-BE49-F238E27FC236}">
                <a16:creationId xmlns:a16="http://schemas.microsoft.com/office/drawing/2014/main" id="{0618C49D-74F3-F12C-0461-26073E31EA2A}"/>
              </a:ext>
            </a:extLst>
          </p:cNvPr>
          <p:cNvPicPr>
            <a:picLocks noChangeAspect="1"/>
          </p:cNvPicPr>
          <p:nvPr/>
        </p:nvPicPr>
        <p:blipFill>
          <a:blip r:embed="rId5"/>
          <a:stretch>
            <a:fillRect/>
          </a:stretch>
        </p:blipFill>
        <p:spPr>
          <a:xfrm>
            <a:off x="609600" y="2857500"/>
            <a:ext cx="17031984" cy="1447800"/>
          </a:xfrm>
          <a:prstGeom prst="rect">
            <a:avLst/>
          </a:prstGeom>
        </p:spPr>
      </p:pic>
      <p:sp>
        <p:nvSpPr>
          <p:cNvPr id="13" name="TextBox 12">
            <a:extLst>
              <a:ext uri="{FF2B5EF4-FFF2-40B4-BE49-F238E27FC236}">
                <a16:creationId xmlns:a16="http://schemas.microsoft.com/office/drawing/2014/main" id="{BC5590DE-5769-2AE7-6017-FC1B89F7D632}"/>
              </a:ext>
            </a:extLst>
          </p:cNvPr>
          <p:cNvSpPr txBox="1"/>
          <p:nvPr/>
        </p:nvSpPr>
        <p:spPr>
          <a:xfrm>
            <a:off x="1295400" y="4381500"/>
            <a:ext cx="15392400" cy="5262979"/>
          </a:xfrm>
          <a:prstGeom prst="rect">
            <a:avLst/>
          </a:prstGeom>
          <a:noFill/>
        </p:spPr>
        <p:txBody>
          <a:bodyPr wrap="square" rtlCol="0">
            <a:spAutoFit/>
          </a:bodyPr>
          <a:lstStyle/>
          <a:p>
            <a:pPr algn="ctr"/>
            <a:r>
              <a:rPr lang="vi-VN" sz="4800" dirty="0">
                <a:solidFill>
                  <a:srgbClr val="FF0000"/>
                </a:solidFill>
                <a:latin typeface="Cambria" panose="02040503050406030204" pitchFamily="18" charset="0"/>
                <a:ea typeface="Cambria" panose="02040503050406030204" pitchFamily="18" charset="0"/>
              </a:rPr>
              <a:t>Số tiền lãi cô Lan nhận được sau một năm, nếu cô gửi tiết kiệm vào ngân hàng 100 000 000 đồng là:</a:t>
            </a:r>
          </a:p>
          <a:p>
            <a:pPr algn="ctr"/>
            <a:r>
              <a:rPr lang="vi-VN" sz="4800" dirty="0">
                <a:solidFill>
                  <a:srgbClr val="FF0000"/>
                </a:solidFill>
                <a:latin typeface="Cambria" panose="02040503050406030204" pitchFamily="18" charset="0"/>
                <a:ea typeface="Cambria" panose="02040503050406030204" pitchFamily="18" charset="0"/>
              </a:rPr>
              <a:t>100 000 000 x 7</a:t>
            </a:r>
            <a:r>
              <a:rPr lang="en-US" sz="4800" dirty="0">
                <a:solidFill>
                  <a:srgbClr val="FF0000"/>
                </a:solidFill>
                <a:latin typeface="Cambria" panose="02040503050406030204" pitchFamily="18" charset="0"/>
                <a:ea typeface="Cambria" panose="02040503050406030204" pitchFamily="18" charset="0"/>
              </a:rPr>
              <a:t> </a:t>
            </a:r>
            <a:r>
              <a:rPr lang="vi-VN" sz="4800" dirty="0">
                <a:solidFill>
                  <a:srgbClr val="FF0000"/>
                </a:solidFill>
                <a:latin typeface="Cambria" panose="02040503050406030204" pitchFamily="18" charset="0"/>
                <a:ea typeface="Cambria" panose="02040503050406030204" pitchFamily="18" charset="0"/>
              </a:rPr>
              <a:t>% = 7 000 000 (đồng)</a:t>
            </a:r>
            <a:endParaRPr lang="en-US" sz="4800" dirty="0">
              <a:solidFill>
                <a:srgbClr val="FF0000"/>
              </a:solidFill>
              <a:latin typeface="Cambria" panose="02040503050406030204" pitchFamily="18" charset="0"/>
              <a:ea typeface="Cambria" panose="02040503050406030204" pitchFamily="18" charset="0"/>
            </a:endParaRPr>
          </a:p>
          <a:p>
            <a:pPr algn="ctr"/>
            <a:r>
              <a:rPr lang="vi-VN" sz="4800" dirty="0">
                <a:solidFill>
                  <a:srgbClr val="FF0000"/>
                </a:solidFill>
                <a:latin typeface="Cambria" panose="02040503050406030204" pitchFamily="18" charset="0"/>
                <a:ea typeface="Cambria" panose="02040503050406030204" pitchFamily="18" charset="0"/>
              </a:rPr>
              <a:t>Số tiền lãi cô Lan nhận được sau một năm, nếu cô gửi tiết kiệm vào ngân hàng 75 000 000 đồng là:</a:t>
            </a:r>
          </a:p>
          <a:p>
            <a:pPr algn="ctr"/>
            <a:r>
              <a:rPr lang="vi-VN" sz="4800" dirty="0">
                <a:solidFill>
                  <a:srgbClr val="FF0000"/>
                </a:solidFill>
                <a:latin typeface="Cambria" panose="02040503050406030204" pitchFamily="18" charset="0"/>
                <a:ea typeface="Cambria" panose="02040503050406030204" pitchFamily="18" charset="0"/>
              </a:rPr>
              <a:t>75 000 000 x 7% = 5 250 000 (đồng)</a:t>
            </a:r>
          </a:p>
          <a:p>
            <a:pPr algn="ctr"/>
            <a:endParaRPr lang="vi-VN"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74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down)">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down)">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down)">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wipe(down)">
                                      <p:cBhvr>
                                        <p:cTn id="3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CAB776B9-BCB7-0EBF-337E-57E82E153FFB}"/>
              </a:ext>
            </a:extLst>
          </p:cNvPr>
          <p:cNvSpPr txBox="1"/>
          <p:nvPr/>
        </p:nvSpPr>
        <p:spPr>
          <a:xfrm>
            <a:off x="1828800" y="800100"/>
            <a:ext cx="15240000" cy="2123658"/>
          </a:xfrm>
          <a:prstGeom prst="rect">
            <a:avLst/>
          </a:prstGeom>
          <a:noFill/>
        </p:spPr>
        <p:txBody>
          <a:bodyPr wrap="square" rtlCol="0">
            <a:spAutoFit/>
          </a:bodyPr>
          <a:lstStyle/>
          <a:p>
            <a:pPr lvl="0" algn="just"/>
            <a:r>
              <a:rPr lang="vi-VN" sz="4400" dirty="0">
                <a:solidFill>
                  <a:prstClr val="black"/>
                </a:solidFill>
                <a:latin typeface="Cambria" panose="02040503050406030204" pitchFamily="18" charset="0"/>
                <a:ea typeface="Cambria" panose="02040503050406030204" pitchFamily="18" charset="0"/>
              </a:rPr>
              <a:t>b) Một ngân hàng cho vay với lãi suất 9% một năm. Nếu bác Thành vay ngân hàng đó 90 000 000 đồng thì trung bình mỗi tháng bác phải trả bao nhiêu tiền lãi?</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2E34A053-DCA3-4096-9F1C-907A508057D7}"/>
              </a:ext>
            </a:extLst>
          </p:cNvPr>
          <p:cNvPicPr>
            <a:picLocks noChangeAspect="1"/>
          </p:cNvPicPr>
          <p:nvPr/>
        </p:nvPicPr>
        <p:blipFill>
          <a:blip r:embed="rId4"/>
          <a:stretch>
            <a:fillRect/>
          </a:stretch>
        </p:blipFill>
        <p:spPr>
          <a:xfrm>
            <a:off x="609600" y="952500"/>
            <a:ext cx="1021556" cy="990600"/>
          </a:xfrm>
          <a:prstGeom prst="rect">
            <a:avLst/>
          </a:prstGeom>
        </p:spPr>
      </p:pic>
      <p:sp>
        <p:nvSpPr>
          <p:cNvPr id="3" name="TextBox 2">
            <a:extLst>
              <a:ext uri="{FF2B5EF4-FFF2-40B4-BE49-F238E27FC236}">
                <a16:creationId xmlns:a16="http://schemas.microsoft.com/office/drawing/2014/main" id="{E2FD5541-567B-4C19-2E99-2DCE81B5E69E}"/>
              </a:ext>
            </a:extLst>
          </p:cNvPr>
          <p:cNvSpPr txBox="1"/>
          <p:nvPr/>
        </p:nvSpPr>
        <p:spPr>
          <a:xfrm>
            <a:off x="838200" y="3619500"/>
            <a:ext cx="16383000" cy="3416320"/>
          </a:xfrm>
          <a:prstGeom prst="rect">
            <a:avLst/>
          </a:prstGeom>
          <a:noFill/>
        </p:spPr>
        <p:txBody>
          <a:bodyPr wrap="square" rtlCol="0">
            <a:spAutoFit/>
          </a:bodyPr>
          <a:lstStyle/>
          <a:p>
            <a:pPr algn="ctr"/>
            <a:r>
              <a:rPr lang="vi-VN" sz="5400" dirty="0">
                <a:solidFill>
                  <a:srgbClr val="FF0000"/>
                </a:solidFill>
                <a:latin typeface="Cambria" panose="02040503050406030204" pitchFamily="18" charset="0"/>
                <a:ea typeface="Cambria" panose="02040503050406030204" pitchFamily="18" charset="0"/>
              </a:rPr>
              <a:t>Số tiền lãi mỗi năm bác Thành phải trả là:</a:t>
            </a:r>
          </a:p>
          <a:p>
            <a:pPr algn="ctr"/>
            <a:r>
              <a:rPr lang="vi-VN" sz="5400" dirty="0">
                <a:solidFill>
                  <a:srgbClr val="FF0000"/>
                </a:solidFill>
                <a:latin typeface="Cambria" panose="02040503050406030204" pitchFamily="18" charset="0"/>
                <a:ea typeface="Cambria" panose="02040503050406030204" pitchFamily="18" charset="0"/>
              </a:rPr>
              <a:t>90 000 000 x 9% = 8 100 000 (đồng)</a:t>
            </a:r>
          </a:p>
          <a:p>
            <a:pPr algn="ctr"/>
            <a:r>
              <a:rPr lang="vi-VN" sz="5400" dirty="0">
                <a:solidFill>
                  <a:srgbClr val="FF0000"/>
                </a:solidFill>
                <a:latin typeface="Cambria" panose="02040503050406030204" pitchFamily="18" charset="0"/>
                <a:ea typeface="Cambria" panose="02040503050406030204" pitchFamily="18" charset="0"/>
              </a:rPr>
              <a:t>Trung bình mỗi tháng, số tiền lãi bác Thành phải trả là:</a:t>
            </a:r>
          </a:p>
          <a:p>
            <a:pPr algn="ctr"/>
            <a:r>
              <a:rPr lang="vi-VN" sz="5400" dirty="0">
                <a:solidFill>
                  <a:srgbClr val="FF0000"/>
                </a:solidFill>
                <a:latin typeface="Cambria" panose="02040503050406030204" pitchFamily="18" charset="0"/>
                <a:ea typeface="Cambria" panose="02040503050406030204" pitchFamily="18" charset="0"/>
              </a:rPr>
              <a:t>8 100 000 : 12 = 675 000 (đồng)</a:t>
            </a:r>
          </a:p>
        </p:txBody>
      </p:sp>
    </p:spTree>
    <p:extLst>
      <p:ext uri="{BB962C8B-B14F-4D97-AF65-F5344CB8AC3E}">
        <p14:creationId xmlns:p14="http://schemas.microsoft.com/office/powerpoint/2010/main" val="377479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0678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1" name="Picture 10" descr="A couple of kids sitting at desks&#10;&#10;Description automatically generated">
            <a:extLst>
              <a:ext uri="{FF2B5EF4-FFF2-40B4-BE49-F238E27FC236}">
                <a16:creationId xmlns:a16="http://schemas.microsoft.com/office/drawing/2014/main" id="{02CE305F-024A-43FF-D7DA-AA181BF49511}"/>
              </a:ext>
            </a:extLst>
          </p:cNvPr>
          <p:cNvPicPr>
            <a:picLocks noChangeAspect="1"/>
          </p:cNvPicPr>
          <p:nvPr/>
        </p:nvPicPr>
        <p:blipFill>
          <a:blip r:embed="rId4">
            <a:extLst>
              <a:ext uri="{28A0092B-C50C-407E-A947-70E740481C1C}">
                <a14:useLocalDpi xmlns:a14="http://schemas.microsoft.com/office/drawing/2010/main" val="0"/>
              </a:ext>
            </a:extLst>
          </a:blip>
          <a:srcRect t="18443"/>
          <a:stretch/>
        </p:blipFill>
        <p:spPr>
          <a:xfrm>
            <a:off x="761999" y="5219700"/>
            <a:ext cx="7697059" cy="3877262"/>
          </a:xfrm>
          <a:prstGeom prst="rect">
            <a:avLst/>
          </a:prstGeom>
        </p:spPr>
      </p:pic>
      <p:sp>
        <p:nvSpPr>
          <p:cNvPr id="12" name="Speech Bubble: Rectangle with Corners Rounded 11">
            <a:extLst>
              <a:ext uri="{FF2B5EF4-FFF2-40B4-BE49-F238E27FC236}">
                <a16:creationId xmlns:a16="http://schemas.microsoft.com/office/drawing/2014/main" id="{88860C81-F276-B3E6-6210-6C3C4E5DCBBB}"/>
              </a:ext>
            </a:extLst>
          </p:cNvPr>
          <p:cNvSpPr/>
          <p:nvPr/>
        </p:nvSpPr>
        <p:spPr>
          <a:xfrm>
            <a:off x="4953000" y="1409700"/>
            <a:ext cx="10210800" cy="2806988"/>
          </a:xfrm>
          <a:prstGeom prst="wedgeRoundRectCallout">
            <a:avLst>
              <a:gd name="adj1" fmla="val -27549"/>
              <a:gd name="adj2" fmla="val 77981"/>
              <a:gd name="adj3" fmla="val 16667"/>
            </a:avLst>
          </a:prstGeom>
          <a:solidFill>
            <a:srgbClr val="E0F2FC"/>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Cambria" panose="02040503050406030204" pitchFamily="18" charset="0"/>
                <a:ea typeface="Cambria" panose="02040503050406030204" pitchFamily="18" charset="0"/>
              </a:rPr>
              <a:t>Rút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ra</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cách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làm</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thế</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nào</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để</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tính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số</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tiền</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lãi</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tiết</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kiệm</a:t>
            </a:r>
            <a:r>
              <a:rPr lang="en-US" sz="4800" b="1" dirty="0">
                <a:solidFill>
                  <a:srgbClr val="002060"/>
                </a:solidFill>
                <a:latin typeface="Cambria" panose="02040503050406030204" pitchFamily="18" charset="0"/>
                <a:ea typeface="Cambria" panose="02040503050406030204" pitchFamily="18" charset="0"/>
              </a:rPr>
              <a:t> hay </a:t>
            </a:r>
            <a:r>
              <a:rPr lang="en-US" sz="4800" b="1" dirty="0" err="1">
                <a:solidFill>
                  <a:srgbClr val="002060"/>
                </a:solidFill>
                <a:latin typeface="Cambria" panose="02040503050406030204" pitchFamily="18" charset="0"/>
                <a:ea typeface="Cambria" panose="02040503050406030204" pitchFamily="18" charset="0"/>
              </a:rPr>
              <a:t>tiền</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lãi</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vay</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trong</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thực</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tiễn</a:t>
            </a:r>
            <a:r>
              <a:rPr lang="en-US" sz="4800" b="1" dirty="0">
                <a:solidFill>
                  <a:srgbClr val="002060"/>
                </a:solidFill>
                <a:latin typeface="Cambria" panose="02040503050406030204" pitchFamily="18" charset="0"/>
                <a:ea typeface="Cambria" panose="02040503050406030204" pitchFamily="18" charset="0"/>
              </a:rPr>
              <a:t>?</a:t>
            </a:r>
            <a:endParaRPr lang="en-US" sz="3200" dirty="0"/>
          </a:p>
        </p:txBody>
      </p:sp>
      <p:sp>
        <p:nvSpPr>
          <p:cNvPr id="13" name="Rectangle: Rounded Corners 12">
            <a:extLst>
              <a:ext uri="{FF2B5EF4-FFF2-40B4-BE49-F238E27FC236}">
                <a16:creationId xmlns:a16="http://schemas.microsoft.com/office/drawing/2014/main" id="{33FD519B-B300-ACA5-0C31-D7AFDFAEE6A8}"/>
              </a:ext>
            </a:extLst>
          </p:cNvPr>
          <p:cNvSpPr/>
          <p:nvPr/>
        </p:nvSpPr>
        <p:spPr>
          <a:xfrm>
            <a:off x="8915400" y="5829300"/>
            <a:ext cx="8610600" cy="2438400"/>
          </a:xfrm>
          <a:prstGeom prst="roundRect">
            <a:avLst/>
          </a:prstGeom>
          <a:solidFill>
            <a:srgbClr val="F8D2E4"/>
          </a:solidFill>
          <a:ln>
            <a:solidFill>
              <a:srgbClr val="F8D2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2060"/>
                </a:solidFill>
                <a:latin typeface="Cambria" panose="02040503050406030204" pitchFamily="18" charset="0"/>
                <a:ea typeface="Cambria" panose="02040503050406030204" pitchFamily="18" charset="0"/>
              </a:rPr>
              <a:t>Số tiền lãi = Tiền gửi (Tiền vay) x tỉ số phần trăm lãi suất</a:t>
            </a:r>
            <a:endParaRPr lang="en-US" sz="2800" dirty="0"/>
          </a:p>
        </p:txBody>
      </p:sp>
    </p:spTree>
    <p:extLst>
      <p:ext uri="{BB962C8B-B14F-4D97-AF65-F5344CB8AC3E}">
        <p14:creationId xmlns:p14="http://schemas.microsoft.com/office/powerpoint/2010/main" val="4654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
            <a:extLst>
              <a:ext uri="{FF2B5EF4-FFF2-40B4-BE49-F238E27FC236}">
                <a16:creationId xmlns:a16="http://schemas.microsoft.com/office/drawing/2014/main" id="{7FCA3181-E9F7-9BDE-D8F7-839AC0D6CE1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75732" b="-7573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3">
            <a:extLst>
              <a:ext uri="{FF2B5EF4-FFF2-40B4-BE49-F238E27FC236}">
                <a16:creationId xmlns:a16="http://schemas.microsoft.com/office/drawing/2014/main" id="{C2A5B1C6-E9E7-1DE3-5B29-23B175CDCF68}"/>
              </a:ext>
            </a:extLst>
          </p:cNvPr>
          <p:cNvGrpSpPr/>
          <p:nvPr/>
        </p:nvGrpSpPr>
        <p:grpSpPr>
          <a:xfrm>
            <a:off x="304800" y="571500"/>
            <a:ext cx="17830800" cy="9525000"/>
            <a:chOff x="0" y="0"/>
            <a:chExt cx="4426901" cy="2257332"/>
          </a:xfrm>
        </p:grpSpPr>
        <p:sp>
          <p:nvSpPr>
            <p:cNvPr id="6" name="Freeform 4">
              <a:extLst>
                <a:ext uri="{FF2B5EF4-FFF2-40B4-BE49-F238E27FC236}">
                  <a16:creationId xmlns:a16="http://schemas.microsoft.com/office/drawing/2014/main" id="{1E23D69B-EA2E-9B1D-982F-A8FA88CD9AEA}"/>
                </a:ext>
              </a:extLst>
            </p:cNvPr>
            <p:cNvSpPr/>
            <p:nvPr/>
          </p:nvSpPr>
          <p:spPr>
            <a:xfrm>
              <a:off x="92710" y="106680"/>
              <a:ext cx="4322761" cy="2137952"/>
            </a:xfrm>
            <a:custGeom>
              <a:avLst/>
              <a:gdLst/>
              <a:ahLst/>
              <a:cxnLst/>
              <a:rect l="l" t="t" r="r" b="b"/>
              <a:pathLst>
                <a:path w="4322761" h="2137952">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2"/>
                    <a:pt x="121679" y="2137952"/>
                  </a:cubicBezTo>
                  <a:lnTo>
                    <a:pt x="4176711" y="2137952"/>
                  </a:lnTo>
                  <a:cubicBezTo>
                    <a:pt x="4256721" y="2137952"/>
                    <a:pt x="4322761" y="2071913"/>
                    <a:pt x="4322761" y="1991903"/>
                  </a:cubicBezTo>
                  <a:lnTo>
                    <a:pt x="4322761" y="95250"/>
                  </a:lnTo>
                  <a:cubicBezTo>
                    <a:pt x="4322761" y="58420"/>
                    <a:pt x="4308791" y="25400"/>
                    <a:pt x="4287201" y="0"/>
                  </a:cubicBezTo>
                  <a:cubicBezTo>
                    <a:pt x="4293551" y="16510"/>
                    <a:pt x="4296091" y="34290"/>
                    <a:pt x="4296091" y="52070"/>
                  </a:cubicBezTo>
                  <a:lnTo>
                    <a:pt x="4296091" y="194872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5">
              <a:extLst>
                <a:ext uri="{FF2B5EF4-FFF2-40B4-BE49-F238E27FC236}">
                  <a16:creationId xmlns:a16="http://schemas.microsoft.com/office/drawing/2014/main" id="{427C155C-54F3-FADA-7B0E-3E148E1ADEB2}"/>
                </a:ext>
              </a:extLst>
            </p:cNvPr>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
              <a:extLst>
                <a:ext uri="{FF2B5EF4-FFF2-40B4-BE49-F238E27FC236}">
                  <a16:creationId xmlns:a16="http://schemas.microsoft.com/office/drawing/2014/main" id="{F75B3093-93E8-95A1-6BBA-BC11540E6073}"/>
                </a:ext>
              </a:extLst>
            </p:cNvPr>
            <p:cNvSpPr/>
            <p:nvPr/>
          </p:nvSpPr>
          <p:spPr>
            <a:xfrm>
              <a:off x="0" y="0"/>
              <a:ext cx="4426901" cy="2257332"/>
            </a:xfrm>
            <a:custGeom>
              <a:avLst/>
              <a:gdLst/>
              <a:ahLst/>
              <a:cxnLst/>
              <a:rect l="l" t="t" r="r" b="b"/>
              <a:pathLst>
                <a:path w="4426901" h="2257332">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2"/>
                    <a:pt x="218396" y="2257332"/>
                  </a:cubicBezTo>
                  <a:lnTo>
                    <a:pt x="4268151" y="2257332"/>
                  </a:lnTo>
                  <a:cubicBezTo>
                    <a:pt x="4355781" y="2257332"/>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lose/>
                </a:path>
              </a:pathLst>
            </a:custGeom>
            <a:solidFill>
              <a:srgbClr val="70443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CAB776B9-BCB7-0EBF-337E-57E82E153FFB}"/>
              </a:ext>
            </a:extLst>
          </p:cNvPr>
          <p:cNvSpPr txBox="1"/>
          <p:nvPr/>
        </p:nvSpPr>
        <p:spPr>
          <a:xfrm>
            <a:off x="1828800" y="1104900"/>
            <a:ext cx="15697200" cy="830997"/>
          </a:xfrm>
          <a:prstGeom prst="rect">
            <a:avLst/>
          </a:prstGeom>
          <a:noFill/>
        </p:spPr>
        <p:txBody>
          <a:bodyPr wrap="square" rtlCol="0">
            <a:spAutoFit/>
          </a:bodyPr>
          <a:lstStyle/>
          <a:p>
            <a:pPr lvl="0" algn="just"/>
            <a:r>
              <a:rPr lang="vi-VN" sz="4800" b="1" dirty="0">
                <a:solidFill>
                  <a:prstClr val="black"/>
                </a:solidFill>
                <a:latin typeface="Cambria" panose="02040503050406030204" pitchFamily="18" charset="0"/>
                <a:ea typeface="Cambria" panose="02040503050406030204" pitchFamily="18" charset="0"/>
              </a:rPr>
              <a:t>Tính giá bán sau khi giảm giá của một số mặt hàng sau:</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2D0FED8B-B166-9D41-2BDE-377448C7E720}"/>
              </a:ext>
            </a:extLst>
          </p:cNvPr>
          <p:cNvPicPr>
            <a:picLocks noChangeAspect="1"/>
          </p:cNvPicPr>
          <p:nvPr/>
        </p:nvPicPr>
        <p:blipFill>
          <a:blip r:embed="rId4"/>
          <a:stretch>
            <a:fillRect/>
          </a:stretch>
        </p:blipFill>
        <p:spPr>
          <a:xfrm>
            <a:off x="685800" y="876300"/>
            <a:ext cx="1179443" cy="1219200"/>
          </a:xfrm>
          <a:prstGeom prst="rect">
            <a:avLst/>
          </a:prstGeom>
        </p:spPr>
      </p:pic>
      <p:pic>
        <p:nvPicPr>
          <p:cNvPr id="15" name="Picture 14">
            <a:extLst>
              <a:ext uri="{FF2B5EF4-FFF2-40B4-BE49-F238E27FC236}">
                <a16:creationId xmlns:a16="http://schemas.microsoft.com/office/drawing/2014/main" id="{9E34F0E0-5B80-43F0-1A61-11B1D36749FD}"/>
              </a:ext>
            </a:extLst>
          </p:cNvPr>
          <p:cNvPicPr>
            <a:picLocks noChangeAspect="1"/>
          </p:cNvPicPr>
          <p:nvPr/>
        </p:nvPicPr>
        <p:blipFill>
          <a:blip r:embed="rId5"/>
          <a:stretch>
            <a:fillRect/>
          </a:stretch>
        </p:blipFill>
        <p:spPr>
          <a:xfrm>
            <a:off x="1371600" y="2400300"/>
            <a:ext cx="15163800" cy="7074830"/>
          </a:xfrm>
          <a:prstGeom prst="rect">
            <a:avLst/>
          </a:prstGeom>
        </p:spPr>
      </p:pic>
    </p:spTree>
    <p:extLst>
      <p:ext uri="{BB962C8B-B14F-4D97-AF65-F5344CB8AC3E}">
        <p14:creationId xmlns:p14="http://schemas.microsoft.com/office/powerpoint/2010/main" val="2807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712</Words>
  <Application>Microsoft Office PowerPoint</Application>
  <PresentationFormat>Custom</PresentationFormat>
  <Paragraphs>40</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#9Slide03 Neutra</vt:lpstr>
      <vt:lpstr>Arial</vt:lpstr>
      <vt:lpstr>Calibri</vt:lpstr>
      <vt:lpstr>Cambria</vt:lpstr>
      <vt:lpstr>Nunito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36</cp:revision>
  <dcterms:created xsi:type="dcterms:W3CDTF">2006-08-16T00:00:00Z</dcterms:created>
  <dcterms:modified xsi:type="dcterms:W3CDTF">2024-12-14T06:41:33Z</dcterms:modified>
  <dc:identifier>DAGXpVHRm8M</dc:identifier>
</cp:coreProperties>
</file>