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44" r:id="rId3"/>
    <p:sldMasterId id="2147483756" r:id="rId4"/>
    <p:sldMasterId id="2147483780" r:id="rId5"/>
    <p:sldMasterId id="2147483792" r:id="rId6"/>
    <p:sldMasterId id="2147483804" r:id="rId7"/>
  </p:sldMasterIdLst>
  <p:notesMasterIdLst>
    <p:notesMasterId r:id="rId35"/>
  </p:notesMasterIdLst>
  <p:sldIdLst>
    <p:sldId id="256" r:id="rId8"/>
    <p:sldId id="257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261" r:id="rId17"/>
    <p:sldId id="378" r:id="rId18"/>
    <p:sldId id="396" r:id="rId19"/>
    <p:sldId id="390" r:id="rId20"/>
    <p:sldId id="397" r:id="rId21"/>
    <p:sldId id="398" r:id="rId22"/>
    <p:sldId id="382" r:id="rId23"/>
    <p:sldId id="393" r:id="rId24"/>
    <p:sldId id="394" r:id="rId25"/>
    <p:sldId id="351" r:id="rId26"/>
    <p:sldId id="353" r:id="rId27"/>
    <p:sldId id="392" r:id="rId28"/>
    <p:sldId id="395" r:id="rId29"/>
    <p:sldId id="263" r:id="rId30"/>
    <p:sldId id="264" r:id="rId31"/>
    <p:sldId id="265" r:id="rId32"/>
    <p:sldId id="266" r:id="rId33"/>
    <p:sldId id="296" r:id="rId34"/>
  </p:sldIdLst>
  <p:sldSz cx="12192000" cy="6858000"/>
  <p:notesSz cx="6858000" cy="9144000"/>
  <p:embeddedFontLst>
    <p:embeddedFont>
      <p:font typeface="Cambria Math" panose="02040503050406030204" pitchFamily="18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62" d="100"/>
          <a:sy n="62" d="100"/>
        </p:scale>
        <p:origin x="7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094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2346CE3C-FB97-A888-ED8D-531956F9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1A75DA04-6E4D-AB87-71DB-B99AE78D37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C66E339C-3048-BAF1-70CA-10F3FF0095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60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00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9E9F37F4-8729-325D-969C-C2C45A7E0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E78FAD0E-A5EF-E566-05DC-8C7006709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492DF6E9-06C0-720E-41C9-7C840F83DD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794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1805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674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559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0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7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8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0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8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0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4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6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4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3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2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0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4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2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8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5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0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6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9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1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3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1"/>
            <a:ext cx="11360800" cy="19420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8"/>
            <a:ext cx="113608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11353"/>
      </p:ext>
    </p:extLst>
  </p:cSld>
  <p:clrMapOvr>
    <a:masterClrMapping/>
  </p:clrMapOvr>
  <p:transition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8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2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265484"/>
      </p:ext>
    </p:extLst>
  </p:cSld>
  <p:clrMapOvr>
    <a:masterClrMapping/>
  </p:clrMapOvr>
  <p:transition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5"/>
            <a:ext cx="68352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108882"/>
      </p:ext>
    </p:extLst>
  </p:cSld>
  <p:clrMapOvr>
    <a:masterClrMapping/>
  </p:clrMapOvr>
  <p:transition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304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sz="1733" dirty="0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2082800" y="4237581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sz="1733" dirty="0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4368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z="1733" smtClean="0"/>
              <a:pPr/>
              <a:t>‹#›</a:t>
            </a:fld>
            <a:endParaRPr lang="en-US" sz="1733" dirty="0"/>
          </a:p>
        </p:txBody>
      </p:sp>
    </p:spTree>
    <p:extLst>
      <p:ext uri="{BB962C8B-B14F-4D97-AF65-F5344CB8AC3E}">
        <p14:creationId xmlns:p14="http://schemas.microsoft.com/office/powerpoint/2010/main" val="2291707088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26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238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511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55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</p:sldLayoutIdLst>
  <p:transition>
    <p:split orient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0.png"/><Relationship Id="rId4" Type="http://schemas.openxmlformats.org/officeDocument/2006/relationships/image" Target="../media/image5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75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7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.png"/><Relationship Id="rId11" Type="http://schemas.openxmlformats.org/officeDocument/2006/relationships/slide" Target="slide23.xml"/><Relationship Id="rId5" Type="http://schemas.openxmlformats.org/officeDocument/2006/relationships/image" Target="../media/image17.png"/><Relationship Id="rId15" Type="http://schemas.openxmlformats.org/officeDocument/2006/relationships/slide" Target="slide6.xml"/><Relationship Id="rId23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7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258618" y="727611"/>
            <a:ext cx="11674763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 31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it-IT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86: Luyện tập chung - Tiết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7A7ED3C5-F0FC-72BC-76D2-219455387C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35064" y="1640490"/>
            <a:ext cx="910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F0E07-57D8-6847-C337-DDD5BF0A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886" y="1794725"/>
            <a:ext cx="5715294" cy="3156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118A3-FEC7-D2BE-27A4-DE341B8515F9}"/>
                  </a:ext>
                </a:extLst>
              </p:cNvPr>
              <p:cNvSpPr/>
              <p:nvPr/>
            </p:nvSpPr>
            <p:spPr>
              <a:xfrm>
                <a:off x="602616" y="1956798"/>
                <a:ext cx="3028950" cy="2917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: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cs typeface="Times New Roman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×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Cambria Math"/>
                                <a:cs typeface="Times New Roman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Cambria Math"/>
                                <a:cs typeface="Times New Roman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/>
                            <a:ea typeface="等线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等线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等线"/>
                                <a:cs typeface="Times New Roman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等线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118A3-FEC7-D2BE-27A4-DE341B851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6" y="1956798"/>
                <a:ext cx="3028950" cy="2917530"/>
              </a:xfrm>
              <a:prstGeom prst="rect">
                <a:avLst/>
              </a:prstGeom>
              <a:blipFill>
                <a:blip r:embed="rId5"/>
                <a:stretch>
                  <a:fillRect l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F2AAFE-BDFA-FD24-C626-8628CDC97E3F}"/>
                  </a:ext>
                </a:extLst>
              </p:cNvPr>
              <p:cNvSpPr/>
              <p:nvPr/>
            </p:nvSpPr>
            <p:spPr>
              <a:xfrm>
                <a:off x="2623755" y="1952860"/>
                <a:ext cx="2215094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21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F2AAFE-BDFA-FD24-C626-8628CDC97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755" y="1952860"/>
                <a:ext cx="2215094" cy="965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7B8D1F-F6E9-4DB2-F84D-5744A7EE9F49}"/>
                  </a:ext>
                </a:extLst>
              </p:cNvPr>
              <p:cNvSpPr/>
              <p:nvPr/>
            </p:nvSpPr>
            <p:spPr>
              <a:xfrm>
                <a:off x="2330936" y="2892682"/>
                <a:ext cx="2062809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−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7B8D1F-F6E9-4DB2-F84D-5744A7EE9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36" y="2892682"/>
                <a:ext cx="2062809" cy="9601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99BCE75-443E-6E75-8BDB-4B107728EB02}"/>
                  </a:ext>
                </a:extLst>
              </p:cNvPr>
              <p:cNvSpPr/>
              <p:nvPr/>
            </p:nvSpPr>
            <p:spPr>
              <a:xfrm>
                <a:off x="2595432" y="3828759"/>
                <a:ext cx="1798313" cy="960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99BCE75-443E-6E75-8BDB-4B107728E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432" y="3828759"/>
                <a:ext cx="1798313" cy="9600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5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6A15C3EC-37C6-077E-24B3-55693B9F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48D115-BEB8-B417-D81C-7E30C59309E6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56FB4A-7274-7190-0DB1-E3DA46E88C55}"/>
                  </a:ext>
                </a:extLst>
              </p:cNvPr>
              <p:cNvSpPr txBox="1"/>
              <p:nvPr/>
            </p:nvSpPr>
            <p:spPr>
              <a:xfrm>
                <a:off x="1420090" y="1321234"/>
                <a:ext cx="10771910" cy="2061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Biết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rằng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chiếm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khoảng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khối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                                                                                      X  65 kg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nặng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65 kg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ki-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-gam?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Dạng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toán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Tìm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PS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endParaRPr lang="en-US" sz="2300" b="1" dirty="0">
                  <a:solidFill>
                    <a:srgbClr val="FF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56FB4A-7274-7190-0DB1-E3DA46E88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090" y="1321234"/>
                <a:ext cx="10771910" cy="2061783"/>
              </a:xfrm>
              <a:prstGeom prst="rect">
                <a:avLst/>
              </a:prstGeom>
              <a:blipFill>
                <a:blip r:embed="rId3"/>
                <a:stretch>
                  <a:fillRect l="-849" r="-679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149198" y="318678"/>
            <a:ext cx="632493" cy="37592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028832" y="89427"/>
                <a:ext cx="11163168" cy="7161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Trong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tháng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,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nhân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viên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hành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chính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phải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xử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120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liệu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gửi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về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đầu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tiên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đó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xử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                                               ?1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báo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cáo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tiếp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theo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,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đó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xử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       </a:t>
                </a:r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X 120                ?2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báo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cáo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sau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hai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,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đó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còn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phải</a:t>
                </a:r>
                <a:r>
                  <a:rPr lang="en-US" sz="36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    x 120                                     ?1</a:t>
                </a:r>
              </a:p>
              <a:p>
                <a:pPr algn="just">
                  <a:lnSpc>
                    <a:spcPct val="120000"/>
                  </a:lnSpc>
                  <a:spcAft>
                    <a:spcPts val="533"/>
                  </a:spcAft>
                </a:pP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xử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lí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cáo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nữa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? (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Dạng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toán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tìm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PS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36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)</a:t>
                </a:r>
                <a:endParaRPr lang="en-US" sz="3600" b="1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32" y="89427"/>
                <a:ext cx="11163168" cy="7161704"/>
              </a:xfrm>
              <a:prstGeom prst="rect">
                <a:avLst/>
              </a:prstGeom>
              <a:blipFill>
                <a:blip r:embed="rId3"/>
                <a:stretch>
                  <a:fillRect l="-1693" t="-426" r="-1638" b="-2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5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4A7CA180-9AC3-F086-E686-C99FB4EF0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1A59F-1A9E-3619-9370-B485BCC3EEFF}"/>
              </a:ext>
            </a:extLst>
          </p:cNvPr>
          <p:cNvSpPr/>
          <p:nvPr/>
        </p:nvSpPr>
        <p:spPr>
          <a:xfrm>
            <a:off x="282192" y="429839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64544D-B0DB-3755-0817-95F8BD164354}"/>
                  </a:ext>
                </a:extLst>
              </p:cNvPr>
              <p:cNvSpPr txBox="1"/>
              <p:nvPr/>
            </p:nvSpPr>
            <p:spPr>
              <a:xfrm>
                <a:off x="1136362" y="-93008"/>
                <a:ext cx="10238775" cy="3249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Tuần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. Do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thời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tiết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không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thuận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lợi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chỉ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Tính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x 489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Dạng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toán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tìm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PS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64544D-B0DB-3755-0817-95F8BD164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362" y="-93008"/>
                <a:ext cx="10238775" cy="3249929"/>
              </a:xfrm>
              <a:prstGeom prst="rect">
                <a:avLst/>
              </a:prstGeom>
              <a:blipFill>
                <a:blip r:embed="rId3"/>
                <a:stretch>
                  <a:fillRect l="-893" r="-893" b="-3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71BC12-E9B4-D264-8CA9-F8DD04517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77" y="3605584"/>
            <a:ext cx="3938391" cy="2900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40C0D1-F1D5-C1E7-F949-DD8870EAE76E}"/>
              </a:ext>
            </a:extLst>
          </p:cNvPr>
          <p:cNvSpPr/>
          <p:nvPr/>
        </p:nvSpPr>
        <p:spPr>
          <a:xfrm>
            <a:off x="1454862" y="3318390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E142F-A726-1E1B-4FB9-7179D9375FDD}"/>
                  </a:ext>
                </a:extLst>
              </p:cNvPr>
              <p:cNvSpPr/>
              <p:nvPr/>
            </p:nvSpPr>
            <p:spPr>
              <a:xfrm>
                <a:off x="1454862" y="3892778"/>
                <a:ext cx="6336190" cy="2202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Khách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5E142F-A726-1E1B-4FB9-7179D9375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862" y="3892778"/>
                <a:ext cx="6336190" cy="2202654"/>
              </a:xfrm>
              <a:prstGeom prst="rect">
                <a:avLst/>
              </a:prstGeom>
              <a:blipFill>
                <a:blip r:embed="rId5"/>
                <a:stretch>
                  <a:fillRect l="-1540" b="-2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7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41E5D-5A55-4FE6-E45D-B1F880A13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439047-C7E1-9CAA-EE21-041062E64502}"/>
              </a:ext>
            </a:extLst>
          </p:cNvPr>
          <p:cNvSpPr/>
          <p:nvPr/>
        </p:nvSpPr>
        <p:spPr>
          <a:xfrm>
            <a:off x="315737" y="752209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8C2C-FC67-3BA7-E4D8-3184B81B54CE}"/>
                  </a:ext>
                </a:extLst>
              </p:cNvPr>
              <p:cNvSpPr txBox="1"/>
              <p:nvPr/>
            </p:nvSpPr>
            <p:spPr>
              <a:xfrm>
                <a:off x="1109930" y="762481"/>
                <a:ext cx="9585779" cy="4339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Mẹ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đi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siêu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thị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hoa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350 000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khác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hoa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                                         ?1                                                               350 000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cho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tờ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500 000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10 000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: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a)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thực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phẩm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b="1" u="sng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khác</a:t>
                </a:r>
                <a:r>
                  <a:rPr lang="en-US" sz="2300" b="1" u="sng" dirty="0">
                    <a:solidFill>
                      <a:srgbClr val="FF0000"/>
                    </a:solidFill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? (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Tìm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PS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>
                    <a:latin typeface="UTM Avo" panose="02040603050506020204" pitchFamily="18" charset="0"/>
                    <a:ea typeface="等线"/>
                    <a:cs typeface="Times New Roman"/>
                  </a:rPr>
                  <a:t>)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                             ?1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b) Theo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em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,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có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nhầm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không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?</a:t>
                </a:r>
                <a:endParaRPr lang="en-US" sz="2300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8D8C2C-FC67-3BA7-E4D8-3184B81B5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30" y="762481"/>
                <a:ext cx="9585779" cy="4339329"/>
              </a:xfrm>
              <a:prstGeom prst="rect">
                <a:avLst/>
              </a:prstGeom>
              <a:blipFill>
                <a:blip r:embed="rId2"/>
                <a:stretch>
                  <a:fillRect l="-890" r="-890" b="-2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72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420090" y="1321234"/>
                <a:ext cx="10771910" cy="1455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Biết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rằng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chiếm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khoảng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khối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nặng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65 kg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ki-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-gam?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090" y="1321234"/>
                <a:ext cx="10771910" cy="1455398"/>
              </a:xfrm>
              <a:prstGeom prst="rect">
                <a:avLst/>
              </a:prstGeom>
              <a:blipFill>
                <a:blip r:embed="rId4"/>
                <a:stretch>
                  <a:fillRect l="-849" r="-79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30B181B-CCC2-59C2-C7DA-C1F4E7BC2376}"/>
              </a:ext>
            </a:extLst>
          </p:cNvPr>
          <p:cNvSpPr/>
          <p:nvPr/>
        </p:nvSpPr>
        <p:spPr>
          <a:xfrm>
            <a:off x="4043655" y="2854612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A6D903-EC3B-7134-01CE-D9ABEDC69126}"/>
                  </a:ext>
                </a:extLst>
              </p:cNvPr>
              <p:cNvSpPr/>
              <p:nvPr/>
            </p:nvSpPr>
            <p:spPr>
              <a:xfrm>
                <a:off x="2232651" y="3429000"/>
                <a:ext cx="5105947" cy="2757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Lượng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trong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cơ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thể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người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nặng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65 kg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65</m:t>
                    </m:r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39</m:t>
                    </m:r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(kg)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39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kg.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A6D903-EC3B-7134-01CE-D9ABEDC69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651" y="3429000"/>
                <a:ext cx="5105947" cy="2757614"/>
              </a:xfrm>
              <a:prstGeom prst="rect">
                <a:avLst/>
              </a:prstGeom>
              <a:blipFill>
                <a:blip r:embed="rId5"/>
                <a:stretch>
                  <a:fillRect b="-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2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444587" y="1458390"/>
                <a:ext cx="10238775" cy="2628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Tuần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. Do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thời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tiết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không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thuận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lợi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chỉ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Tính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87" y="1458390"/>
                <a:ext cx="10238775" cy="2628412"/>
              </a:xfrm>
              <a:prstGeom prst="rect">
                <a:avLst/>
              </a:prstGeom>
              <a:blipFill>
                <a:blip r:embed="rId4"/>
                <a:stretch>
                  <a:fillRect l="-952" r="-833" b="-4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6E42BE-C882-727D-31E5-7E31B9FF6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577" y="3605584"/>
            <a:ext cx="3938391" cy="2900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31FE6-BFBB-D1FA-3721-001FD68910A4}"/>
              </a:ext>
            </a:extLst>
          </p:cNvPr>
          <p:cNvSpPr/>
          <p:nvPr/>
        </p:nvSpPr>
        <p:spPr>
          <a:xfrm>
            <a:off x="1444587" y="3942293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EDD15A-DB74-8201-B28C-B466625CDA12}"/>
                  </a:ext>
                </a:extLst>
              </p:cNvPr>
              <p:cNvSpPr/>
              <p:nvPr/>
            </p:nvSpPr>
            <p:spPr>
              <a:xfrm>
                <a:off x="1346199" y="4479737"/>
                <a:ext cx="6336190" cy="2202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Khách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EDD15A-DB74-8201-B28C-B466625CD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99" y="4479737"/>
                <a:ext cx="6336190" cy="2202654"/>
              </a:xfrm>
              <a:prstGeom prst="rect">
                <a:avLst/>
              </a:prstGeom>
              <a:blipFill>
                <a:blip r:embed="rId6"/>
                <a:stretch>
                  <a:fillRect l="-1540" b="-5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0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A3BB2-DDD4-849A-412C-26E720FE1C1D}"/>
              </a:ext>
            </a:extLst>
          </p:cNvPr>
          <p:cNvSpPr/>
          <p:nvPr/>
        </p:nvSpPr>
        <p:spPr>
          <a:xfrm>
            <a:off x="3117489" y="2015408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242D54-E4D1-5581-651E-C463A38C576E}"/>
                  </a:ext>
                </a:extLst>
              </p:cNvPr>
              <p:cNvSpPr/>
              <p:nvPr/>
            </p:nvSpPr>
            <p:spPr>
              <a:xfrm>
                <a:off x="753885" y="2592906"/>
                <a:ext cx="6336190" cy="2202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Số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489</m:t>
                    </m:r>
                    <m:r>
                      <a:rPr lang="en-US" sz="2400">
                        <a:latin typeface="Cambria Math"/>
                        <a:ea typeface="等线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2400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326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(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)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: 326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242D54-E4D1-5581-651E-C463A38C57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85" y="2592906"/>
                <a:ext cx="6336190" cy="2202654"/>
              </a:xfrm>
              <a:prstGeom prst="rect">
                <a:avLst/>
              </a:prstGeom>
              <a:blipFill>
                <a:blip r:embed="rId4"/>
                <a:stretch>
                  <a:fillRect b="-5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8077438-A9FC-7E12-AB12-58D91289B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508" y="2243804"/>
            <a:ext cx="3938391" cy="29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517D616F-7D11-6BAF-9D67-3406ACBDC5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5F7CA147-F219-7E63-188D-9A66F1783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469850" y="1767157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/>
              <p:nvPr/>
            </p:nvSpPr>
            <p:spPr>
              <a:xfrm>
                <a:off x="1109930" y="1676881"/>
                <a:ext cx="9585779" cy="3732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Mẹ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đi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siêu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thị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hoa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350 000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hoa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cho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tờ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500 000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10 000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: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a)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bao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b) Theo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em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,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có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nhầm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không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?</a:t>
                </a:r>
                <a:endParaRPr lang="en-US" sz="23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30" y="1676881"/>
                <a:ext cx="9585779" cy="3732945"/>
              </a:xfrm>
              <a:prstGeom prst="rect">
                <a:avLst/>
              </a:prstGeom>
              <a:blipFill>
                <a:blip r:embed="rId3"/>
                <a:stretch>
                  <a:fillRect l="-890" r="-89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4868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81528-0878-D843-BFFC-69295F843438}"/>
              </a:ext>
            </a:extLst>
          </p:cNvPr>
          <p:cNvSpPr/>
          <p:nvPr/>
        </p:nvSpPr>
        <p:spPr>
          <a:xfrm>
            <a:off x="519738" y="2201496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/>
              <p:nvPr/>
            </p:nvSpPr>
            <p:spPr>
              <a:xfrm>
                <a:off x="552290" y="2849579"/>
                <a:ext cx="6935629" cy="2814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Mua hoa quả: 350 000 đồng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Mua thực phẩm khác: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nl-NL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nl-NL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tiền mua hoa quả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Mẹ đưa cho nhân viên tờ 500 000 đồng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Hỏi: Số tiền mua thực phẩm khác?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0" y="2849579"/>
                <a:ext cx="6935629" cy="2814938"/>
              </a:xfrm>
              <a:prstGeom prst="rect">
                <a:avLst/>
              </a:prstGeom>
              <a:blipFill>
                <a:blip r:embed="rId3"/>
                <a:stretch>
                  <a:fillRect l="-1407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13B9B45-C710-736A-ACC5-95565453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33" y="2085392"/>
            <a:ext cx="3472465" cy="33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57321" y="1610139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81528-0878-D843-BFFC-69295F843438}"/>
              </a:ext>
            </a:extLst>
          </p:cNvPr>
          <p:cNvSpPr/>
          <p:nvPr/>
        </p:nvSpPr>
        <p:spPr>
          <a:xfrm>
            <a:off x="1377796" y="1615911"/>
            <a:ext cx="148393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/>
              <p:nvPr/>
            </p:nvSpPr>
            <p:spPr>
              <a:xfrm>
                <a:off x="584617" y="1838739"/>
                <a:ext cx="11477150" cy="4320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a) Số tiền mẹ mua thực phẩm khác là: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2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350 000</m:t>
                    </m:r>
                    <m:r>
                      <a:rPr lang="nl-NL" sz="2200">
                        <a:latin typeface="Cambria Math"/>
                        <a:ea typeface="Calibri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nl-NL" sz="22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nl-NL" sz="22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  <m:r>
                      <a:rPr lang="nl-NL" sz="220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nl-NL" sz="22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140 000</m:t>
                    </m:r>
                  </m:oMath>
                </a14:m>
                <a:r>
                  <a:rPr lang="nl-NL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b) Mẹ mua hoa quả và thực phẩm khác hết số tiền là: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350 000 + 140 000 = 490 000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Số tiền còn lại của mẹ sau khi mua đồ là: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500 000 – 490 000 = 10 000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b="1" i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Đáp số:</a:t>
                </a:r>
                <a:endParaRPr lang="en-US" sz="2200" b="1" i="1" dirty="0">
                  <a:solidFill>
                    <a:srgbClr val="C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a) 140 000 đồng.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</a:rPr>
                  <a:t>b) Nhân viên bán hàng không trả nhầm tiền cho mẹ.</a:t>
                </a:r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7" y="1838739"/>
                <a:ext cx="11477150" cy="4320029"/>
              </a:xfrm>
              <a:prstGeom prst="rect">
                <a:avLst/>
              </a:prstGeom>
              <a:blipFill>
                <a:blip r:embed="rId3"/>
                <a:stretch>
                  <a:fillRect l="-690" b="-1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5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742603" y="941200"/>
            <a:ext cx="11310852" cy="1932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thêm được điều gì?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Ôn tập, củng cố kĩ năng thực hiện các phép tính với phân số.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Thực hành giải quyết vấn đề liên quan đến các phép tính với phân số.</a:t>
            </a:r>
            <a:endParaRPr kumimoji="0" lang="vi-VN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132A3E31-D0C5-045E-6E8C-334EBE4876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VBT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Đọc và chuẩn bị trước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87: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Dãy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kê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61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4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398785" y="3659370"/>
            <a:ext cx="3273512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184" y="5026830"/>
            <a:ext cx="2154200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055" y="272611"/>
            <a:ext cx="1381677" cy="94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7" y="1317336"/>
            <a:ext cx="981120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618" y="2100885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573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9875" y="5397441"/>
            <a:ext cx="1699892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669" y="5054425"/>
            <a:ext cx="1836988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5570" y="5054425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7160767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78110" y="1562961"/>
            <a:ext cx="6009343" cy="307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67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TƯỚI HOA TRONG CHẬU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965417" y="4793400"/>
            <a:ext cx="3444977" cy="819669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254;p1">
              <a:hlinkClick r:id="" action="ppaction://hlinkshowjump?jump=nextslide"/>
            </p:cNvPr>
            <p:cNvSpPr txBox="1"/>
            <p:nvPr/>
          </p:nvSpPr>
          <p:spPr>
            <a:xfrm rot="21319842">
              <a:off x="4554204" y="3005734"/>
              <a:ext cx="47000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2722" y="917587"/>
            <a:ext cx="1515396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7E4FC-70B0-B93C-B928-0BC007CE1D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0121475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66" y="6164341"/>
            <a:ext cx="1334281" cy="68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5"/>
            <a:ext cx="1621971" cy="1447376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14611" y="146189"/>
            <a:ext cx="886928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382" y="186170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274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29228" y="6278469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6657" y="1401669"/>
            <a:ext cx="1987468" cy="27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43413" y="1388595"/>
            <a:ext cx="2206944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80628" y="1550674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15782" y="3582945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490526" y="3558560"/>
            <a:ext cx="1987468" cy="288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97B42-8A0D-8282-69A0-493CCE8C0F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48588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788" y="716306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1: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Phép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tính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vi-VN" sz="3000" b="0" i="1" u="none" strike="noStrike" kern="0" cap="none" spc="0" normalizeH="0" baseline="0" noProof="1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Arial" panose="020B0604020202020204" pitchFamily="34" charset="0"/>
                        <a:sym typeface="Arial"/>
                      </a:rPr>
                      <m:t>×</m:t>
                    </m:r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kết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quả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3"/>
              <p:cNvSpPr/>
              <p:nvPr/>
            </p:nvSpPr>
            <p:spPr>
              <a:xfrm>
                <a:off x="6442363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Google Shape;288;p3"/>
              <p:cNvSpPr/>
              <p:nvPr/>
            </p:nvSpPr>
            <p:spPr>
              <a:xfrm>
                <a:off x="1214580" y="2718903"/>
                <a:ext cx="4535100" cy="1329900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lnSpc>
                    <a:spcPct val="150000"/>
                  </a:lnSpc>
                  <a:buSzPts val="3200"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noProof="1" smtClean="0">
                            <a:solidFill>
                              <a:srgbClr val="191919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noProof="1" smtClean="0">
                            <a:solidFill>
                              <a:srgbClr val="191919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ar-AE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718903"/>
                <a:ext cx="4535100" cy="1329900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ED731-5D49-CE3C-8A9E-D3E06523CD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56992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628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Google Shape;299;p4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của 80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: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99" name="Google Shape;299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0" name="Google Shape;300;p4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48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36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64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42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48</a:t>
            </a:r>
          </a:p>
        </p:txBody>
      </p:sp>
      <p:pic>
        <p:nvPicPr>
          <p:cNvPr id="305" name="Google Shape;305;p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8D24A-E501-F410-D941-2BC6039EE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77483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27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Google Shape;315;p5"/>
              <p:cNvSpPr/>
              <p:nvPr/>
            </p:nvSpPr>
            <p:spPr>
              <a:xfrm>
                <a:off x="1214582" y="419138"/>
                <a:ext cx="9768378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3: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Dấu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thích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hợp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điền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vào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chỗ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chấm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:</a:t>
                </a:r>
                <a:r>
                  <a:rPr kumimoji="0" lang="vi-VN" sz="3000" b="0" i="0" u="none" strike="noStrike" kern="0" cap="none" spc="0" normalizeH="0" baseline="0" noProof="1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…..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:</a:t>
                </a:r>
                <a:r>
                  <a:rPr kumimoji="0" lang="vi-VN" sz="3000" b="0" i="0" u="none" strike="noStrike" kern="0" cap="none" spc="0" normalizeH="0" baseline="0" noProof="1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.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15" name="Google Shape;315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8378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Google Shape;316;p5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&gt;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&lt;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=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 có dấu phù hợp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&lt;</a:t>
            </a:r>
          </a:p>
        </p:txBody>
      </p:sp>
      <p:pic>
        <p:nvPicPr>
          <p:cNvPr id="321" name="Google Shape;321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E044FE-E943-D8C7-77D4-D7C23FA08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09077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88" y="56321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Google Shape;331;p6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4: </a:t>
                </a:r>
                <a:r>
                  <a:rPr lang="vi-VN" sz="3000" dirty="0">
                    <a:latin typeface="UTM Avo" panose="02040603050506020204" pitchFamily="18" charset="0"/>
                  </a:rPr>
                  <a:t>An có 35 viên kẹo. An cho Linh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000" dirty="0">
                    <a:latin typeface="UTM Avo" panose="02040603050506020204" pitchFamily="18" charset="0"/>
                  </a:rPr>
                  <a:t> số kẹo đó. Hỏi An cho Linh bao nhiêu </a:t>
                </a:r>
                <a:r>
                  <a:rPr lang="en-US" sz="3000" dirty="0" err="1">
                    <a:latin typeface="UTM Avo" panose="02040603050506020204" pitchFamily="18" charset="0"/>
                  </a:rPr>
                  <a:t>viên</a:t>
                </a:r>
                <a:r>
                  <a:rPr lang="vi-VN" sz="3000" dirty="0">
                    <a:latin typeface="UTM Avo" panose="02040603050506020204" pitchFamily="18" charset="0"/>
                  </a:rPr>
                  <a:t> kẹo?</a:t>
                </a:r>
                <a:endParaRPr sz="3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1" name="Google Shape;331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Google Shape;332;p6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30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3" name="Google Shape;333;p6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20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4" name="Google Shape;334;p6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5" name="Google Shape;335;p6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10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6" name="Google Shape;336;p6"/>
          <p:cNvSpPr/>
          <p:nvPr/>
        </p:nvSpPr>
        <p:spPr>
          <a:xfrm>
            <a:off x="6442363" y="2718903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337" name="Google Shape;337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4E5A6-01E3-994B-D6DF-2D2DD68D25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09141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88" y="782107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Google Shape;347;p7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5: </a:t>
                </a:r>
                <a:r>
                  <a:rPr lang="vi-VN" sz="3000" dirty="0">
                    <a:latin typeface="UTM Avo" panose="02040603050506020204" pitchFamily="18" charset="0"/>
                  </a:rPr>
                  <a:t>Hiện nay ông 72 tuổi, tuổi b</a:t>
                </a:r>
                <a:r>
                  <a:rPr lang="en-US" sz="3000" dirty="0">
                    <a:latin typeface="UTM Avo" panose="02040603050506020204" pitchFamily="18" charset="0"/>
                  </a:rPr>
                  <a:t>ố</a:t>
                </a:r>
                <a:r>
                  <a:rPr lang="vi-VN" sz="3000" dirty="0">
                    <a:latin typeface="UTM Avo" panose="02040603050506020204" pitchFamily="18" charset="0"/>
                  </a:rPr>
                  <a:t>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000" dirty="0">
                    <a:latin typeface="UTM Avo" panose="02040603050506020204" pitchFamily="18" charset="0"/>
                  </a:rPr>
                  <a:t> tuổi ông. Hỏi hiện nay ông hơn bố bao nhiêu tuổi?</a:t>
                </a:r>
                <a:endParaRPr sz="3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7" name="Google Shape;347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62" r="-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" name="Google Shape;348;p7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40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32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1" name="Google Shape;351;p7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27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2" name="Google Shape;352;p7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40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353" name="Google Shape;353;p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598B0-DD72-458C-4648-02194A377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18471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1096</Words>
  <Application>Microsoft Office PowerPoint</Application>
  <PresentationFormat>Widescreen</PresentationFormat>
  <Paragraphs>119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Permanent Marker</vt:lpstr>
      <vt:lpstr>UTM Avo</vt:lpstr>
      <vt:lpstr>Calibri</vt:lpstr>
      <vt:lpstr>Calibri Light</vt:lpstr>
      <vt:lpstr>Arial</vt:lpstr>
      <vt:lpstr>Comfortaa</vt:lpstr>
      <vt:lpstr>Cambria Math</vt:lpstr>
      <vt:lpstr>1_Office Theme</vt:lpstr>
      <vt:lpstr>Office Theme</vt:lpstr>
      <vt:lpstr>3_Office Theme</vt:lpstr>
      <vt:lpstr>4_Office Theme</vt:lpstr>
      <vt:lpstr>6_Office Theme</vt:lpstr>
      <vt:lpstr>7_Office Theme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35</cp:revision>
  <dcterms:created xsi:type="dcterms:W3CDTF">2023-10-24T04:45:10Z</dcterms:created>
  <dcterms:modified xsi:type="dcterms:W3CDTF">2026-04-17T03:04:38Z</dcterms:modified>
</cp:coreProperties>
</file>