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5" r:id="rId2"/>
    <p:sldId id="260" r:id="rId3"/>
    <p:sldId id="327" r:id="rId4"/>
    <p:sldId id="328" r:id="rId5"/>
    <p:sldId id="315" r:id="rId6"/>
    <p:sldId id="321" r:id="rId7"/>
    <p:sldId id="329" r:id="rId8"/>
    <p:sldId id="316" r:id="rId9"/>
    <p:sldId id="309" r:id="rId10"/>
    <p:sldId id="332" r:id="rId11"/>
    <p:sldId id="337" r:id="rId12"/>
    <p:sldId id="336" r:id="rId13"/>
    <p:sldId id="32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9"/>
    <a:srgbClr val="FFD03B"/>
    <a:srgbClr val="FFFF99"/>
    <a:srgbClr val="110074"/>
    <a:srgbClr val="FFFDCD"/>
    <a:srgbClr val="F8FFCD"/>
    <a:srgbClr val="FFFFCC"/>
    <a:srgbClr val="EB4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CAA07-5276-45CB-9EA5-F2F70C64A32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60D5A-51EC-4874-92DD-236112538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9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7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64439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9707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8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3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3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A6F0-59F2-4F59-B8D8-7987C6C4BFA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1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91" y="1980876"/>
            <a:ext cx="2191817" cy="14246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109723" tIns="54862" rIns="109723" bIns="5486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195055" y="3051647"/>
            <a:ext cx="9534526" cy="6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PHÂN MÔN : HỌC VẦN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9464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729988" y="263418"/>
            <a:ext cx="8830420" cy="48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TRƯỜNG TIỂU HỌC TAM K</a:t>
            </a:r>
            <a:r>
              <a:rPr lang="en-US" sz="24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Ỳ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srgbClr val="33CC33"/>
                </a:solidFill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987040" y="2179676"/>
            <a:ext cx="5954479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TIẾNG VIỆT 1</a:t>
            </a:r>
            <a:endParaRPr kumimoji="0" lang="vi-VN" sz="648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69383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4519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408398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59071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504791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9655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79111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33975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40783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86503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41367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6231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1095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05959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60823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15687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24247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49022" y="-1046271"/>
            <a:ext cx="438626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4" y="4071195"/>
            <a:ext cx="3187663" cy="2422343"/>
          </a:xfrm>
          <a:prstGeom prst="rect">
            <a:avLst/>
          </a:prstGeom>
        </p:spPr>
      </p:pic>
      <p:sp>
        <p:nvSpPr>
          <p:cNvPr id="102" name="Text Box 47"/>
          <p:cNvSpPr txBox="1">
            <a:spLocks noChangeArrowheads="1"/>
          </p:cNvSpPr>
          <p:nvPr/>
        </p:nvSpPr>
        <p:spPr bwMode="auto">
          <a:xfrm>
            <a:off x="1590674" y="4601760"/>
            <a:ext cx="9534526" cy="73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36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118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</a:t>
            </a:r>
            <a:r>
              <a:rPr lang="en-US" sz="336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oam</a:t>
            </a:r>
            <a:r>
              <a:rPr lang="en-US" sz="336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336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oăm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95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604858" y="1547053"/>
            <a:ext cx="21233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14261" y="2156346"/>
            <a:ext cx="1584032" cy="7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80542" y="2163477"/>
            <a:ext cx="17478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76826" y="2177738"/>
            <a:ext cx="21233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04858" y="4101459"/>
            <a:ext cx="21233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2882" y="4694830"/>
            <a:ext cx="1993464" cy="20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5449" y="4694830"/>
            <a:ext cx="1092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2603" y="5370700"/>
            <a:ext cx="21233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87765" y="5370700"/>
            <a:ext cx="21233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2955" y="5964072"/>
            <a:ext cx="1241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5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9540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6"/>
          <p:cNvGrpSpPr>
            <a:grpSpLocks/>
          </p:cNvGrpSpPr>
          <p:nvPr/>
        </p:nvGrpSpPr>
        <p:grpSpPr bwMode="auto">
          <a:xfrm>
            <a:off x="1509713" y="2300288"/>
            <a:ext cx="9847400" cy="1701800"/>
            <a:chOff x="5620328" y="2270871"/>
            <a:chExt cx="5070713" cy="1272102"/>
          </a:xfrm>
        </p:grpSpPr>
        <p:sp>
          <p:nvSpPr>
            <p:cNvPr id="15365" name="TextBox 8"/>
            <p:cNvSpPr txBox="1">
              <a:spLocks noChangeArrowheads="1"/>
            </p:cNvSpPr>
            <p:nvPr/>
          </p:nvSpPr>
          <p:spPr bwMode="auto">
            <a:xfrm>
              <a:off x="5620328" y="2270871"/>
              <a:ext cx="5070713" cy="80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FF0000"/>
                  </a:solidFill>
                  <a:latin typeface=".VnAvant" pitchFamily="34" charset="0"/>
                </a:rPr>
                <a:t>Lang thang</a:t>
              </a:r>
              <a:r>
                <a:rPr lang="en-US" sz="3200" dirty="0">
                  <a:solidFill>
                    <a:srgbClr val="110074"/>
                  </a:solidFill>
                  <a:latin typeface=".VnAvant" pitchFamily="34" charset="0"/>
                </a:rPr>
                <a:t>: ®i hÕt chç nµy ®Õn chç kh¸c kh«ng</a:t>
              </a:r>
            </a:p>
            <a:p>
              <a:pPr eaLnBrk="1" hangingPunct="1"/>
              <a:r>
                <a:rPr lang="en-US" sz="3200" dirty="0">
                  <a:solidFill>
                    <a:srgbClr val="110074"/>
                  </a:solidFill>
                  <a:latin typeface=".VnAvant" pitchFamily="34" charset="0"/>
                </a:rPr>
                <a:t> dõng l¹i chç nµo.</a:t>
              </a:r>
            </a:p>
          </p:txBody>
        </p:sp>
        <p:sp>
          <p:nvSpPr>
            <p:cNvPr id="15366" name="TextBox 10"/>
            <p:cNvSpPr txBox="1">
              <a:spLocks noChangeArrowheads="1"/>
            </p:cNvSpPr>
            <p:nvPr/>
          </p:nvSpPr>
          <p:spPr bwMode="auto">
            <a:xfrm>
              <a:off x="5672966" y="3106109"/>
              <a:ext cx="4702029" cy="43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FF0000"/>
                  </a:solidFill>
                  <a:latin typeface=".VnAvant" pitchFamily="34" charset="0"/>
                </a:rPr>
                <a:t>ho¾m</a:t>
              </a:r>
              <a:r>
                <a:rPr lang="en-US" sz="3200" dirty="0">
                  <a:solidFill>
                    <a:srgbClr val="110074"/>
                  </a:solidFill>
                  <a:latin typeface=".VnAvant" pitchFamily="34" charset="0"/>
                </a:rPr>
                <a:t>: rÊt s©u kh«ng thÊy ®¸y</a:t>
              </a:r>
            </a:p>
          </p:txBody>
        </p:sp>
      </p:grpSp>
      <p:sp>
        <p:nvSpPr>
          <p:cNvPr id="15364" name="TextBox 17"/>
          <p:cNvSpPr txBox="1">
            <a:spLocks noChangeArrowheads="1"/>
          </p:cNvSpPr>
          <p:nvPr/>
        </p:nvSpPr>
        <p:spPr bwMode="auto">
          <a:xfrm>
            <a:off x="261938" y="100013"/>
            <a:ext cx="32924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gi¶i nghÜa tõ</a:t>
            </a:r>
          </a:p>
        </p:txBody>
      </p:sp>
    </p:spTree>
    <p:extLst>
      <p:ext uri="{BB962C8B-B14F-4D97-AF65-F5344CB8AC3E}">
        <p14:creationId xmlns:p14="http://schemas.microsoft.com/office/powerpoint/2010/main" val="6610738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89303" y="1674587"/>
            <a:ext cx="246438" cy="537305"/>
            <a:chOff x="6162261" y="848139"/>
            <a:chExt cx="172279" cy="45057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6162261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202018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498908" y="1674587"/>
            <a:ext cx="246438" cy="537305"/>
            <a:chOff x="6162261" y="848139"/>
            <a:chExt cx="172279" cy="450574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162261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202018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448192" y="2282432"/>
            <a:ext cx="246438" cy="537305"/>
            <a:chOff x="6162261" y="848139"/>
            <a:chExt cx="172279" cy="450574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6162261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202018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1702294" y="2263757"/>
            <a:ext cx="246438" cy="537305"/>
            <a:chOff x="6162261" y="848139"/>
            <a:chExt cx="172279" cy="450574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6162261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202018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694630" y="2939420"/>
            <a:ext cx="246438" cy="537305"/>
            <a:chOff x="6162261" y="848139"/>
            <a:chExt cx="172279" cy="450574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6162261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202018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036496" y="3538036"/>
            <a:ext cx="246438" cy="537305"/>
            <a:chOff x="6162261" y="848139"/>
            <a:chExt cx="172279" cy="450574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6162261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202018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039376" y="4214681"/>
            <a:ext cx="246438" cy="537305"/>
            <a:chOff x="6162261" y="848139"/>
            <a:chExt cx="172279" cy="450574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6162261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202018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931450" y="4214681"/>
            <a:ext cx="246438" cy="537305"/>
            <a:chOff x="6162261" y="848139"/>
            <a:chExt cx="172279" cy="450574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6162261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202018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0315473" y="4831291"/>
            <a:ext cx="246438" cy="537305"/>
            <a:chOff x="6162261" y="848139"/>
            <a:chExt cx="172279" cy="450574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6162261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202018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952217" y="5523802"/>
            <a:ext cx="246438" cy="537305"/>
            <a:chOff x="6162261" y="848139"/>
            <a:chExt cx="172279" cy="450574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6162261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202018" y="848139"/>
              <a:ext cx="132522" cy="450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flipH="1">
            <a:off x="3642813" y="981373"/>
            <a:ext cx="189567" cy="53730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249950" y="1674586"/>
            <a:ext cx="189567" cy="53730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3548029" y="2263756"/>
            <a:ext cx="189567" cy="53730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0870255" y="2282431"/>
            <a:ext cx="189567" cy="53730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220100" y="4214680"/>
            <a:ext cx="189567" cy="53730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6-Point Star 80"/>
          <p:cNvSpPr/>
          <p:nvPr/>
        </p:nvSpPr>
        <p:spPr>
          <a:xfrm>
            <a:off x="314018" y="1052239"/>
            <a:ext cx="339634" cy="459574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2" name="6-Point Star 81"/>
          <p:cNvSpPr/>
          <p:nvPr/>
        </p:nvSpPr>
        <p:spPr>
          <a:xfrm>
            <a:off x="144201" y="3615767"/>
            <a:ext cx="339634" cy="459574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3478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flipV="1">
            <a:off x="1312863" y="5937250"/>
            <a:ext cx="657225" cy="644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41475" y="5100638"/>
            <a:ext cx="225425" cy="6556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20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 descr="C:\Users\Administrator\Desktop\z2342324617750_fc746427f49c702f08e9639c6530ebd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5"/>
            <a:ext cx="12192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17430" y="4237753"/>
            <a:ext cx="180304" cy="321972"/>
            <a:chOff x="7057623" y="785611"/>
            <a:chExt cx="180304" cy="32197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057623" y="940158"/>
              <a:ext cx="77273" cy="1674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134896" y="785611"/>
              <a:ext cx="103031" cy="3219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72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106740"/>
            <a:ext cx="76962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Thứ hai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24  tháng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 vần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0846" y="1228406"/>
            <a:ext cx="9673107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.VnAvant" pitchFamily="34" charset="0"/>
                <a:cs typeface="Times New Roman" panose="02020603050405020304" pitchFamily="18" charset="0"/>
              </a:rPr>
              <a:t>Bµi 118: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oam - o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527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085537" y="4745893"/>
            <a:ext cx="3574729" cy="1821126"/>
            <a:chOff x="1125446" y="4207579"/>
            <a:chExt cx="2001605" cy="1491843"/>
          </a:xfrm>
        </p:grpSpPr>
        <p:sp>
          <p:nvSpPr>
            <p:cNvPr id="28" name="Rectangle 27"/>
            <p:cNvSpPr/>
            <p:nvPr/>
          </p:nvSpPr>
          <p:spPr>
            <a:xfrm>
              <a:off x="1125446" y="4207579"/>
              <a:ext cx="2001249" cy="74388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25446" y="4951344"/>
              <a:ext cx="790603" cy="743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16405" y="4948444"/>
              <a:ext cx="1210646" cy="7509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107259" y="4719121"/>
            <a:ext cx="3273161" cy="910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tx1"/>
                </a:solidFill>
                <a:latin typeface=".VnAvant" pitchFamily="34" charset="0"/>
              </a:rPr>
              <a:t>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o¹m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4333" y="5722942"/>
            <a:ext cx="1636581" cy="745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tx1"/>
                </a:solidFill>
                <a:latin typeface=".VnAvant" pitchFamily="34" charset="0"/>
              </a:rPr>
              <a:t>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07950" y="5684103"/>
            <a:ext cx="2351680" cy="745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oam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AutoShape 2" descr="Cây chanh - vị thuốc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Cây chanh - vị thuốc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07819" y="3524294"/>
            <a:ext cx="2706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ngo¹m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75443" y="3531491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oam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63" y="98069"/>
            <a:ext cx="2357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r>
              <a:rPr lang="en-US" sz="2800" b="1" dirty="0">
                <a:latin typeface=".VnAvant" panose="020B7200000000000000" pitchFamily="34" charset="0"/>
              </a:rPr>
              <a:t>. </a:t>
            </a:r>
            <a:r>
              <a:rPr lang="en-US" sz="2800" b="1" dirty="0" err="1">
                <a:latin typeface=".VnAvant" panose="020B7200000000000000" pitchFamily="34" charset="0"/>
              </a:rPr>
              <a:t>Lµm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quen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6799" y="1714061"/>
            <a:ext cx="3145693" cy="1200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oam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403353" y="2935364"/>
            <a:ext cx="1002093" cy="871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405446" y="2935364"/>
            <a:ext cx="1078523" cy="8713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18" y="496096"/>
            <a:ext cx="3686449" cy="3133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210904" y="6095620"/>
            <a:ext cx="368296" cy="4452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483969" y="2935364"/>
            <a:ext cx="1078523" cy="871300"/>
          </a:xfrm>
          <a:prstGeom prst="roundRect">
            <a:avLst/>
          </a:prstGeom>
          <a:solidFill>
            <a:srgbClr val="FFE38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0663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/>
      <p:bldP spid="18" grpId="0"/>
      <p:bldP spid="21" grpId="0" animBg="1"/>
      <p:bldP spid="25" grpId="0" animBg="1"/>
      <p:bldP spid="26" grpId="0" animBg="1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39" y="160338"/>
            <a:ext cx="4367400" cy="371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085537" y="4732245"/>
            <a:ext cx="3574729" cy="1821126"/>
            <a:chOff x="1125446" y="4207579"/>
            <a:chExt cx="2001605" cy="1491843"/>
          </a:xfrm>
        </p:grpSpPr>
        <p:sp>
          <p:nvSpPr>
            <p:cNvPr id="28" name="Rectangle 27"/>
            <p:cNvSpPr/>
            <p:nvPr/>
          </p:nvSpPr>
          <p:spPr>
            <a:xfrm>
              <a:off x="1125446" y="4207579"/>
              <a:ext cx="2001249" cy="74388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25446" y="4951344"/>
              <a:ext cx="790603" cy="743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16405" y="4948444"/>
              <a:ext cx="1210646" cy="7509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107259" y="4719121"/>
            <a:ext cx="3273161" cy="910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latin typeface=".VnAvant" pitchFamily="34" charset="0"/>
              </a:rPr>
              <a:t>kh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o»m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4333" y="5804830"/>
            <a:ext cx="1636581" cy="745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latin typeface=".VnAvant" pitchFamily="34" charset="0"/>
              </a:rPr>
              <a:t>kh</a:t>
            </a:r>
            <a:endParaRPr lang="en-US" sz="5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7950" y="5793287"/>
            <a:ext cx="2351680" cy="745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o¨m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AutoShape 2" descr="Cây chanh - vị thuốc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Cây chanh - vị thuốc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07819" y="3524294"/>
            <a:ext cx="3842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.VnAvant" pitchFamily="34" charset="0"/>
              </a:rPr>
              <a:t>má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kho»m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01102" y="3517771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o¨m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63" y="98069"/>
            <a:ext cx="2357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r>
              <a:rPr lang="en-US" sz="2800" b="1" dirty="0">
                <a:latin typeface=".VnAvant" panose="020B7200000000000000" pitchFamily="34" charset="0"/>
              </a:rPr>
              <a:t>. </a:t>
            </a:r>
            <a:r>
              <a:rPr lang="en-US" sz="2800" b="1" dirty="0" err="1">
                <a:latin typeface=".VnAvant" panose="020B7200000000000000" pitchFamily="34" charset="0"/>
              </a:rPr>
              <a:t>Lµm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quen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6799" y="1714061"/>
            <a:ext cx="3145693" cy="1200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o¨m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403353" y="2935364"/>
            <a:ext cx="1002093" cy="871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405446" y="2935364"/>
            <a:ext cx="1078523" cy="8713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483969" y="2935364"/>
            <a:ext cx="1078523" cy="871300"/>
          </a:xfrm>
          <a:prstGeom prst="roundRect">
            <a:avLst/>
          </a:prstGeom>
          <a:solidFill>
            <a:srgbClr val="FFE38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311940" y="5744553"/>
            <a:ext cx="124583" cy="87573"/>
          </a:xfrm>
          <a:prstGeom prst="line">
            <a:avLst/>
          </a:prstGeom>
          <a:ln w="57150">
            <a:solidFill>
              <a:srgbClr val="17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2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/>
      <p:bldP spid="18" grpId="0"/>
      <p:bldP spid="21" grpId="0" animBg="1"/>
      <p:bldP spid="25" grpId="0" animBg="1"/>
      <p:bldP spid="26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06363" y="5056953"/>
            <a:ext cx="3714749" cy="132343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.VnAvant" pitchFamily="34" charset="0"/>
              </a:rPr>
              <a:t>Dª nhai l¸ nhåm nhoµm.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418013" y="5002978"/>
            <a:ext cx="3194050" cy="14465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.VnAvant" pitchFamily="34" charset="0"/>
              </a:rPr>
              <a:t>GiÕng 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>
                <a:solidFill>
                  <a:srgbClr val="000000"/>
                </a:solidFill>
                <a:latin typeface=".VnAvant" pitchFamily="34" charset="0"/>
              </a:rPr>
              <a:t>­íc s©u ho¾m.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632273" y="5125553"/>
            <a:ext cx="3435350" cy="138499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.VnAvant" pitchFamily="34" charset="0"/>
              </a:rPr>
              <a:t>KhØ ngo¹m </a:t>
            </a:r>
            <a:r>
              <a:rPr lang="en-US" sz="4000" b="1" dirty="0" err="1">
                <a:solidFill>
                  <a:srgbClr val="000000"/>
                </a:solidFill>
                <a:latin typeface=".VnAvant" pitchFamily="34" charset="0"/>
              </a:rPr>
              <a:t>d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000000"/>
                </a:solidFill>
                <a:latin typeface=".VnAvant" pitchFamily="34" charset="0"/>
              </a:rPr>
              <a:t>­a</a:t>
            </a:r>
            <a:r>
              <a:rPr lang="en-US" sz="4000" b="1" dirty="0">
                <a:solidFill>
                  <a:srgbClr val="00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.VnAvant" pitchFamily="34" charset="0"/>
              </a:rPr>
              <a:t>hÊu</a:t>
            </a:r>
            <a:r>
              <a:rPr lang="en-US" sz="4000" b="1" dirty="0">
                <a:solidFill>
                  <a:srgbClr val="000000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11927540" cy="726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2.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TiÕng nµo cã vÇn </a:t>
            </a:r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oam</a:t>
            </a:r>
            <a:r>
              <a:rPr lang="en-US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?TiÕng nµo cã vÇn </a:t>
            </a:r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o¨m</a:t>
            </a:r>
            <a:r>
              <a:rPr lang="en-US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8163" y="6072953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325217"/>
            <a:ext cx="3328987" cy="278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48" y="1057620"/>
            <a:ext cx="4192435" cy="359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44" y="1325217"/>
            <a:ext cx="3927256" cy="296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111702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9" y="1057620"/>
            <a:ext cx="2154754" cy="180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245125" y="1604339"/>
            <a:ext cx="720352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000" b="1" dirty="0">
                <a:solidFill>
                  <a:srgbClr val="000000"/>
                </a:solidFill>
                <a:latin typeface=".VnAvant" pitchFamily="34" charset="0"/>
              </a:rPr>
              <a:t>Dª nhai l¸ nhåm nhoµm.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245125" y="3244082"/>
            <a:ext cx="733635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000" b="1" dirty="0">
                <a:solidFill>
                  <a:srgbClr val="000000"/>
                </a:solidFill>
                <a:latin typeface=".VnAvant" pitchFamily="34" charset="0"/>
              </a:rPr>
              <a:t>GiÕng 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>
                <a:solidFill>
                  <a:srgbClr val="000000"/>
                </a:solidFill>
                <a:latin typeface=".VnAvant" pitchFamily="34" charset="0"/>
              </a:rPr>
              <a:t>­íc s©u ho¾m.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245125" y="5230701"/>
            <a:ext cx="733635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000" b="1" dirty="0" err="1">
                <a:solidFill>
                  <a:srgbClr val="000000"/>
                </a:solidFill>
                <a:latin typeface=".VnAvant" pitchFamily="34" charset="0"/>
              </a:rPr>
              <a:t>KhØ</a:t>
            </a:r>
            <a:r>
              <a:rPr lang="en-US" sz="4000" b="1" dirty="0">
                <a:solidFill>
                  <a:srgbClr val="000000"/>
                </a:solidFill>
                <a:latin typeface=".VnAvant" pitchFamily="34" charset="0"/>
              </a:rPr>
              <a:t> ngo¹m </a:t>
            </a:r>
            <a:r>
              <a:rPr lang="en-US" sz="4000" b="1" dirty="0" err="1">
                <a:solidFill>
                  <a:srgbClr val="000000"/>
                </a:solidFill>
                <a:latin typeface=".VnAvant" pitchFamily="34" charset="0"/>
              </a:rPr>
              <a:t>d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000000"/>
                </a:solidFill>
                <a:latin typeface=".VnAvant" pitchFamily="34" charset="0"/>
              </a:rPr>
              <a:t>­a</a:t>
            </a:r>
            <a:r>
              <a:rPr lang="en-US" sz="4000" b="1" dirty="0">
                <a:solidFill>
                  <a:srgbClr val="00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.VnAvant" pitchFamily="34" charset="0"/>
              </a:rPr>
              <a:t>hÊu</a:t>
            </a:r>
            <a:r>
              <a:rPr lang="en-US" sz="4000" b="1" dirty="0">
                <a:solidFill>
                  <a:srgbClr val="000000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7938052" cy="10576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1. </a:t>
            </a:r>
            <a:r>
              <a:rPr lang="en-US" sz="2800" dirty="0">
                <a:latin typeface=".VnAvant" pitchFamily="34" charset="0"/>
                <a:cs typeface="Times New Roman" pitchFamily="18" charset="0"/>
              </a:rPr>
              <a:t>G¹ch 1 g¹ch d­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>
                <a:latin typeface=".VnAvant" pitchFamily="34" charset="0"/>
                <a:cs typeface="Times New Roman" pitchFamily="18" charset="0"/>
              </a:rPr>
              <a:t>íi tiÕng cã vÇn 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oam</a:t>
            </a:r>
            <a:r>
              <a:rPr lang="en-US" sz="2800" dirty="0">
                <a:latin typeface=".VnAvant" pitchFamily="34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.VnAvant" pitchFamily="34" charset="0"/>
                <a:cs typeface="Times New Roman" pitchFamily="18" charset="0"/>
              </a:rPr>
              <a:t>    G¹ch 2 g¹ch d­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>
                <a:latin typeface=".VnAvant" pitchFamily="34" charset="0"/>
                <a:cs typeface="Times New Roman" pitchFamily="18" charset="0"/>
              </a:rPr>
              <a:t>íi tiÕng cã vÇn 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o¨m.</a:t>
            </a:r>
            <a:endParaRPr lang="en-US" sz="28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8163" y="6072953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1" y="2892840"/>
            <a:ext cx="2241372" cy="192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1" y="4690632"/>
            <a:ext cx="2701994" cy="204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73DA0D-C6E1-4963-91FE-27040CFDB243}"/>
              </a:ext>
            </a:extLst>
          </p:cNvPr>
          <p:cNvCxnSpPr>
            <a:cxnSpLocks/>
          </p:cNvCxnSpPr>
          <p:nvPr/>
        </p:nvCxnSpPr>
        <p:spPr>
          <a:xfrm>
            <a:off x="7593495" y="2202334"/>
            <a:ext cx="17691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476900" y="3950417"/>
            <a:ext cx="1444482" cy="46283"/>
            <a:chOff x="5985942" y="3596601"/>
            <a:chExt cx="775466" cy="4628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73DA0D-C6E1-4963-91FE-27040CFDB243}"/>
                </a:ext>
              </a:extLst>
            </p:cNvPr>
            <p:cNvCxnSpPr>
              <a:cxnSpLocks/>
            </p:cNvCxnSpPr>
            <p:nvPr/>
          </p:nvCxnSpPr>
          <p:spPr>
            <a:xfrm>
              <a:off x="5985943" y="3596601"/>
              <a:ext cx="77546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073DA0D-C6E1-4963-91FE-27040CFDB243}"/>
                </a:ext>
              </a:extLst>
            </p:cNvPr>
            <p:cNvCxnSpPr>
              <a:cxnSpLocks/>
            </p:cNvCxnSpPr>
            <p:nvPr/>
          </p:nvCxnSpPr>
          <p:spPr>
            <a:xfrm>
              <a:off x="5985942" y="3642884"/>
              <a:ext cx="77546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3DA0D-C6E1-4963-91FE-27040CFDB243}"/>
              </a:ext>
            </a:extLst>
          </p:cNvPr>
          <p:cNvCxnSpPr>
            <a:cxnSpLocks/>
          </p:cNvCxnSpPr>
          <p:nvPr/>
        </p:nvCxnSpPr>
        <p:spPr>
          <a:xfrm>
            <a:off x="4223681" y="5953452"/>
            <a:ext cx="17691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686644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4487907" cy="9998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00"/>
                </a:solidFill>
                <a:latin typeface="UTM Avo" charset="0"/>
              </a:rPr>
              <a:t>4. Tập viết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538"/>
            <a:ext cx="12192000" cy="193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040320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51" y="1233833"/>
            <a:ext cx="7781925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0" y="0"/>
            <a:ext cx="2915431" cy="6400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itchFamily="34" charset="0"/>
                <a:cs typeface="Times New Roman" pitchFamily="18" charset="0"/>
              </a:rPr>
              <a:t>3. TËp ®äc</a:t>
            </a:r>
          </a:p>
        </p:txBody>
      </p:sp>
    </p:spTree>
    <p:extLst>
      <p:ext uri="{BB962C8B-B14F-4D97-AF65-F5344CB8AC3E}">
        <p14:creationId xmlns:p14="http://schemas.microsoft.com/office/powerpoint/2010/main" val="2629398377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BC27E9-A14F-46DC-B6F5-54D67EDBEB08}"/>
              </a:ext>
            </a:extLst>
          </p:cNvPr>
          <p:cNvCxnSpPr/>
          <p:nvPr/>
        </p:nvCxnSpPr>
        <p:spPr>
          <a:xfrm flipV="1">
            <a:off x="1002725" y="4708478"/>
            <a:ext cx="1153621" cy="664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BC27E9-A14F-46DC-B6F5-54D67EDBEB08}"/>
              </a:ext>
            </a:extLst>
          </p:cNvPr>
          <p:cNvCxnSpPr/>
          <p:nvPr/>
        </p:nvCxnSpPr>
        <p:spPr>
          <a:xfrm>
            <a:off x="4401017" y="4715126"/>
            <a:ext cx="94890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5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221</Words>
  <Application>Microsoft Office PowerPoint</Application>
  <PresentationFormat>Widescreen</PresentationFormat>
  <Paragraphs>45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.VnAvant</vt:lpstr>
      <vt:lpstr>Arial</vt:lpstr>
      <vt:lpstr>Arial Narrow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XinChao</cp:lastModifiedBy>
  <cp:revision>186</cp:revision>
  <dcterms:created xsi:type="dcterms:W3CDTF">2020-08-08T01:31:20Z</dcterms:created>
  <dcterms:modified xsi:type="dcterms:W3CDTF">2025-02-24T09:04:14Z</dcterms:modified>
</cp:coreProperties>
</file>