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21"/>
  </p:notesMasterIdLst>
  <p:sldIdLst>
    <p:sldId id="270" r:id="rId5"/>
    <p:sldId id="287" r:id="rId6"/>
    <p:sldId id="294" r:id="rId7"/>
    <p:sldId id="275" r:id="rId8"/>
    <p:sldId id="276" r:id="rId9"/>
    <p:sldId id="278" r:id="rId10"/>
    <p:sldId id="279" r:id="rId11"/>
    <p:sldId id="271" r:id="rId12"/>
    <p:sldId id="267" r:id="rId13"/>
    <p:sldId id="295" r:id="rId14"/>
    <p:sldId id="296" r:id="rId15"/>
    <p:sldId id="292" r:id="rId16"/>
    <p:sldId id="299" r:id="rId17"/>
    <p:sldId id="289" r:id="rId18"/>
    <p:sldId id="298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E1EC"/>
    <a:srgbClr val="8FCCD1"/>
    <a:srgbClr val="67EBF9"/>
    <a:srgbClr val="F1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721" y="273050"/>
            <a:ext cx="10968567" cy="58547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sz="1400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fontAlgn="base" hangingPunct="1"/>
            <a:endParaRPr sz="1400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itchFamily="34" charset="0"/>
                <a:ea typeface="Arial" charset="0"/>
                <a:cs typeface="+mn-ea"/>
              </a:rPr>
              <a:pPr lvl="0" algn="r" eaLnBrk="1" fontAlgn="base" hangingPunct="1"/>
              <a:t>‹#›</a:t>
            </a:fld>
            <a:endParaRPr lang="en-US" altLang="en-US" sz="1400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7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2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7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2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42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5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gradFill rotWithShape="0">
          <a:gsLst>
            <a:gs pos="0">
              <a:srgbClr val="33CCFF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4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0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5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87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3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8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35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45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2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1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5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01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39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8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0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0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00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0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18"/>
          <p:cNvSpPr>
            <a:spLocks noChangeArrowheads="1" noChangeShapeType="1" noTextEdit="1"/>
          </p:cNvSpPr>
          <p:nvPr/>
        </p:nvSpPr>
        <p:spPr bwMode="auto">
          <a:xfrm>
            <a:off x="3302598" y="145079"/>
            <a:ext cx="5779247" cy="2528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endParaRPr lang="vi-VN" sz="3600" b="1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819" name="Picture 48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02" y="2990620"/>
            <a:ext cx="6262843" cy="24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17"/>
          <p:cNvSpPr>
            <a:spLocks noChangeArrowheads="1" noChangeShapeType="1" noTextEdit="1"/>
          </p:cNvSpPr>
          <p:nvPr/>
        </p:nvSpPr>
        <p:spPr bwMode="auto">
          <a:xfrm>
            <a:off x="3104426" y="2990620"/>
            <a:ext cx="6400800" cy="181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 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4821" name="WordArt 2"/>
          <p:cNvSpPr>
            <a:spLocks noChangeArrowheads="1" noChangeShapeType="1" noTextEdit="1"/>
          </p:cNvSpPr>
          <p:nvPr/>
        </p:nvSpPr>
        <p:spPr bwMode="auto">
          <a:xfrm>
            <a:off x="2032000" y="5715007"/>
            <a:ext cx="762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110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1320800" y="1371600"/>
            <a:ext cx="94488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Vận</a:t>
            </a:r>
            <a:r>
              <a:rPr lang="en-US" sz="72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dụng</a:t>
            </a:r>
            <a:endParaRPr lang="en-US" sz="72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/>
            </a:endParaRPr>
          </a:p>
        </p:txBody>
      </p:sp>
      <p:pic>
        <p:nvPicPr>
          <p:cNvPr id="32771" name="Picture 6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44800" y="0"/>
            <a:ext cx="680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6172200"/>
            <a:ext cx="806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828800" y="3276601"/>
            <a:ext cx="873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6170" y="3832964"/>
            <a:ext cx="819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3200" y="152400"/>
            <a:ext cx="680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6846" y="712381"/>
            <a:ext cx="11508316" cy="255454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8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02783" y="3597397"/>
            <a:ext cx="11535833" cy="203132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600" b="1" baseline="-25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</a:t>
            </a:r>
            <a:endParaRPr lang="en-US" sz="36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35834" y="6242051"/>
            <a:ext cx="656167" cy="3524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vi-VN" sz="2954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465063" y="2363873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291416" y="4986054"/>
            <a:ext cx="13535577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tích xung quanh của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sym typeface="+mn-ea"/>
              </a:rPr>
              <a:t>hình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sym typeface="+mn-ea"/>
              </a:rPr>
              <a:t>hộp chữ nhật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sym typeface="+mn-ea"/>
              </a:rPr>
              <a:t>2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là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: 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247931" y="4342019"/>
            <a:ext cx="12648117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tích toàn phần của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hình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hộp chữ nhật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1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là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: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209295" y="3716555"/>
            <a:ext cx="12166999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tích xung quanh của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hình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hộp chữ nhật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1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là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: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247931" y="-45682"/>
            <a:ext cx="11832451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sz="3000" b="1" u="sng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</a:t>
            </a:r>
            <a:r>
              <a:rPr sz="3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</a:t>
            </a:r>
            <a:r>
              <a:rPr lang="vi-VN" sz="3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Tính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000" b="1" dirty="0">
                <a:latin typeface="Times New Roman" pitchFamily="18" charset="0"/>
                <a:ea typeface="Arial" pitchFamily="34" charset="0"/>
              </a:rPr>
              <a:t>Diện tích xung </a:t>
            </a:r>
            <a:r>
              <a:rPr lang="vi-VN" sz="2000" b="1" dirty="0" smtClean="0">
                <a:latin typeface="Times New Roman" pitchFamily="18" charset="0"/>
                <a:ea typeface="Arial" pitchFamily="34" charset="0"/>
              </a:rPr>
              <a:t>quanh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diện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tích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toàn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hai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hộp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nhật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dưới</a:t>
            </a:r>
            <a:r>
              <a:rPr lang="en-US" sz="2000" b="1" dirty="0" smtClean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ea typeface="Arial" pitchFamily="34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" pitchFamily="34" charset="0"/>
              </a:rPr>
              <a:t>. </a:t>
            </a:r>
            <a:r>
              <a:rPr lang="vi-VN" sz="3000" b="1" u="sng" dirty="0" smtClean="0">
                <a:latin typeface="Times New Roman" pitchFamily="18" charset="0"/>
                <a:ea typeface="Times New Roman" pitchFamily="18" charset="0"/>
              </a:rPr>
              <a:t> </a:t>
            </a:r>
            <a:endParaRPr lang="vi-VN" sz="3000" b="1" u="sng" dirty="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-156791" y="5540052"/>
            <a:ext cx="11220225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hình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hộp chữ nhật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2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là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: 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131" y="408541"/>
            <a:ext cx="4093352" cy="3344657"/>
            <a:chOff x="6721250" y="486576"/>
            <a:chExt cx="3703549" cy="3344657"/>
          </a:xfrm>
        </p:grpSpPr>
        <p:sp>
          <p:nvSpPr>
            <p:cNvPr id="8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sz="3000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8957314" y="1401269"/>
              <a:ext cx="1467485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h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2,5d</a:t>
              </a:r>
              <a:r>
                <a:rPr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6721250" y="3277235"/>
              <a:ext cx="2423707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H2: a=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1,5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8688194" y="2786369"/>
              <a:ext cx="1678680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b=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1,2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6752" y="661836"/>
            <a:ext cx="5276318" cy="2851121"/>
            <a:chOff x="936532" y="1026876"/>
            <a:chExt cx="4773865" cy="2851121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762259" cy="2851121"/>
              <a:chOff x="948138" y="1026876"/>
              <a:chExt cx="4762259" cy="2851121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305773" y="3323999"/>
                <a:ext cx="2358251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H1: a=2</a:t>
                </a:r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30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579409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b=1,5d</a:t>
                </a:r>
                <a:r>
                  <a:rPr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488725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h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=1,2dm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sz="3000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250832" y="2204977"/>
            <a:ext cx="7807568" cy="869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    </a:t>
            </a:r>
            <a:endParaRPr lang="en-US" sz="32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5148" y="2082795"/>
            <a:ext cx="3502247" cy="2263395"/>
            <a:chOff x="6922553" y="486576"/>
            <a:chExt cx="3502246" cy="3505722"/>
          </a:xfrm>
        </p:grpSpPr>
        <p:sp>
          <p:nvSpPr>
            <p:cNvPr id="5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6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7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8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Text Box 4"/>
            <p:cNvSpPr txBox="1"/>
            <p:nvPr/>
          </p:nvSpPr>
          <p:spPr>
            <a:xfrm>
              <a:off x="8957314" y="1401269"/>
              <a:ext cx="1467485" cy="7150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5d</a:t>
              </a:r>
              <a:r>
                <a:rPr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10" name="Text Box 5"/>
            <p:cNvSpPr txBox="1"/>
            <p:nvPr/>
          </p:nvSpPr>
          <p:spPr>
            <a:xfrm>
              <a:off x="7096885" y="3277235"/>
              <a:ext cx="1066800" cy="7150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5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11" name="Text Box 6"/>
            <p:cNvSpPr txBox="1"/>
            <p:nvPr/>
          </p:nvSpPr>
          <p:spPr>
            <a:xfrm>
              <a:off x="8746119" y="2833823"/>
              <a:ext cx="1066800" cy="7150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5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73876" y="4650462"/>
            <a:ext cx="5141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Sxq</a:t>
            </a:r>
            <a:r>
              <a:rPr lang="en-US" sz="3200" b="1" smtClean="0"/>
              <a:t> h.l.p</a:t>
            </a:r>
            <a:r>
              <a:rPr lang="en-US" sz="3200" b="1" dirty="0" smtClean="0"/>
              <a:t> = a x a x 4</a:t>
            </a:r>
          </a:p>
          <a:p>
            <a:r>
              <a:rPr lang="en-US" sz="3200" b="1" dirty="0" err="1" smtClean="0"/>
              <a:t>Stp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h.l.p</a:t>
            </a:r>
            <a:r>
              <a:rPr lang="en-US" sz="3200" b="1" dirty="0" smtClean="0"/>
              <a:t> = a x a x6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2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448673" y="5611241"/>
            <a:ext cx="12246611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358140" y="4353658"/>
            <a:ext cx="1085088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b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384811" y="4964962"/>
            <a:ext cx="1100836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384811" y="223520"/>
            <a:ext cx="883920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3: 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65104" y="3734438"/>
            <a:ext cx="1015174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1215859" y="5567973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89035" y="661836"/>
            <a:ext cx="4351940" cy="2765364"/>
            <a:chOff x="936532" y="1026876"/>
            <a:chExt cx="4351940" cy="2765364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340334" cy="2765364"/>
              <a:chOff x="948138" y="1026876"/>
              <a:chExt cx="4340334" cy="2765364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880101" y="3330575"/>
                <a:ext cx="1100454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2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1,5d</a:t>
                </a:r>
                <a:r>
                  <a:rPr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1,2dm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218076" y="3686897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226596" y="4321546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26596" y="4937422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226596" y="5598475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9"/>
          <p:cNvSpPr txBox="1"/>
          <p:nvPr/>
        </p:nvSpPr>
        <p:spPr>
          <a:xfrm>
            <a:off x="11230487" y="4919054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49" name="Text Box 9"/>
          <p:cNvSpPr txBox="1"/>
          <p:nvPr/>
        </p:nvSpPr>
        <p:spPr>
          <a:xfrm>
            <a:off x="11186919" y="365639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sp>
        <p:nvSpPr>
          <p:cNvPr id="50" name="Text Box 9"/>
          <p:cNvSpPr txBox="1"/>
          <p:nvPr/>
        </p:nvSpPr>
        <p:spPr>
          <a:xfrm>
            <a:off x="11223247" y="427750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71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Os - Wall\Wall\istockphoto-917590486-1024x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30414"/>
          <a:stretch/>
        </p:blipFill>
        <p:spPr bwMode="auto">
          <a:xfrm>
            <a:off x="9740902" y="3820458"/>
            <a:ext cx="2447223" cy="31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Os - Wall\Wall\istockphoto-917590486-1024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6" b="22323"/>
          <a:stretch/>
        </p:blipFill>
        <p:spPr bwMode="auto">
          <a:xfrm>
            <a:off x="0" y="395086"/>
            <a:ext cx="3149600" cy="2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764988" y="320627"/>
            <a:ext cx="1351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xung quanh và diện tích toàn phần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hình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chữ nhật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Line 2"/>
          <p:cNvSpPr>
            <a:spLocks noChangeShapeType="1"/>
          </p:cNvSpPr>
          <p:nvPr/>
        </p:nvSpPr>
        <p:spPr bwMode="auto">
          <a:xfrm>
            <a:off x="7840133" y="4551369"/>
            <a:ext cx="0" cy="639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292934"/>
              </a:solidFill>
            </a:endParaRPr>
          </a:p>
        </p:txBody>
      </p:sp>
      <p:grpSp>
        <p:nvGrpSpPr>
          <p:cNvPr id="108" name="Group 29"/>
          <p:cNvGrpSpPr>
            <a:grpSpLocks/>
          </p:cNvGrpSpPr>
          <p:nvPr/>
        </p:nvGrpSpPr>
        <p:grpSpPr bwMode="auto">
          <a:xfrm>
            <a:off x="3508299" y="3787077"/>
            <a:ext cx="4581452" cy="3206527"/>
            <a:chOff x="431" y="2534"/>
            <a:chExt cx="1729" cy="1116"/>
          </a:xfrm>
        </p:grpSpPr>
        <p:sp>
          <p:nvSpPr>
            <p:cNvPr id="109" name="Line 30"/>
            <p:cNvSpPr>
              <a:spLocks noChangeShapeType="1"/>
            </p:cNvSpPr>
            <p:nvPr/>
          </p:nvSpPr>
          <p:spPr bwMode="auto">
            <a:xfrm flipH="1">
              <a:off x="1491" y="2718"/>
              <a:ext cx="48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 flipH="1">
              <a:off x="631" y="2717"/>
              <a:ext cx="468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 flipH="1">
              <a:off x="1491" y="3115"/>
              <a:ext cx="48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 flipH="1">
              <a:off x="629" y="311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13" name="Text Box 34"/>
            <p:cNvSpPr txBox="1">
              <a:spLocks noChangeArrowheads="1"/>
            </p:cNvSpPr>
            <p:nvPr/>
          </p:nvSpPr>
          <p:spPr bwMode="auto">
            <a:xfrm>
              <a:off x="917" y="2534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114" name="Text Box 35"/>
            <p:cNvSpPr txBox="1">
              <a:spLocks noChangeArrowheads="1"/>
            </p:cNvSpPr>
            <p:nvPr/>
          </p:nvSpPr>
          <p:spPr bwMode="auto">
            <a:xfrm>
              <a:off x="1968" y="2544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115" name="Text Box 36"/>
            <p:cNvSpPr txBox="1">
              <a:spLocks noChangeArrowheads="1"/>
            </p:cNvSpPr>
            <p:nvPr/>
          </p:nvSpPr>
          <p:spPr bwMode="auto">
            <a:xfrm>
              <a:off x="1488" y="2874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C</a:t>
              </a:r>
            </a:p>
          </p:txBody>
        </p:sp>
        <p:sp>
          <p:nvSpPr>
            <p:cNvPr id="116" name="Text Box 37"/>
            <p:cNvSpPr txBox="1">
              <a:spLocks noChangeArrowheads="1"/>
            </p:cNvSpPr>
            <p:nvPr/>
          </p:nvSpPr>
          <p:spPr bwMode="auto">
            <a:xfrm>
              <a:off x="431" y="2852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D</a:t>
              </a:r>
            </a:p>
          </p:txBody>
        </p:sp>
        <p:sp>
          <p:nvSpPr>
            <p:cNvPr id="117" name="Text Box 38"/>
            <p:cNvSpPr txBox="1">
              <a:spLocks noChangeArrowheads="1"/>
            </p:cNvSpPr>
            <p:nvPr/>
          </p:nvSpPr>
          <p:spPr bwMode="auto">
            <a:xfrm>
              <a:off x="899" y="2948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M</a:t>
              </a:r>
            </a:p>
          </p:txBody>
        </p:sp>
        <p:sp>
          <p:nvSpPr>
            <p:cNvPr id="118" name="Text Box 39"/>
            <p:cNvSpPr txBox="1">
              <a:spLocks noChangeArrowheads="1"/>
            </p:cNvSpPr>
            <p:nvPr/>
          </p:nvSpPr>
          <p:spPr bwMode="auto">
            <a:xfrm>
              <a:off x="1968" y="2948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N</a:t>
              </a:r>
            </a:p>
          </p:txBody>
        </p:sp>
        <p:sp>
          <p:nvSpPr>
            <p:cNvPr id="119" name="Text Box 40"/>
            <p:cNvSpPr txBox="1">
              <a:spLocks noChangeArrowheads="1"/>
            </p:cNvSpPr>
            <p:nvPr/>
          </p:nvSpPr>
          <p:spPr bwMode="auto">
            <a:xfrm>
              <a:off x="1548" y="3312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P</a:t>
              </a:r>
            </a:p>
          </p:txBody>
        </p:sp>
        <p:sp>
          <p:nvSpPr>
            <p:cNvPr id="120" name="Text Box 41"/>
            <p:cNvSpPr txBox="1">
              <a:spLocks noChangeArrowheads="1"/>
            </p:cNvSpPr>
            <p:nvPr/>
          </p:nvSpPr>
          <p:spPr bwMode="auto">
            <a:xfrm>
              <a:off x="431" y="3278"/>
              <a:ext cx="19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292934"/>
                  </a:solidFill>
                  <a:latin typeface="Garamond" pitchFamily="18" charset="0"/>
                </a:rPr>
                <a:t>Q</a:t>
              </a:r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>
              <a:off x="626" y="2950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2" name="Line 43"/>
            <p:cNvSpPr>
              <a:spLocks noChangeShapeType="1"/>
            </p:cNvSpPr>
            <p:nvPr/>
          </p:nvSpPr>
          <p:spPr bwMode="auto">
            <a:xfrm>
              <a:off x="1110" y="2717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>
              <a:off x="1491" y="2951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>
              <a:off x="1977" y="2712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>
              <a:off x="626" y="295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6" name="Line 47"/>
            <p:cNvSpPr>
              <a:spLocks noChangeShapeType="1"/>
            </p:cNvSpPr>
            <p:nvPr/>
          </p:nvSpPr>
          <p:spPr bwMode="auto">
            <a:xfrm>
              <a:off x="624" y="335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>
              <a:off x="1098" y="311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>
              <a:off x="1104" y="271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292934"/>
                </a:solidFill>
              </a:endParaRPr>
            </a:p>
          </p:txBody>
        </p:sp>
      </p:grpSp>
      <p:sp>
        <p:nvSpPr>
          <p:cNvPr id="132" name="Text Box 58"/>
          <p:cNvSpPr txBox="1">
            <a:spLocks noChangeArrowheads="1"/>
          </p:cNvSpPr>
          <p:nvPr/>
        </p:nvSpPr>
        <p:spPr bwMode="auto">
          <a:xfrm>
            <a:off x="845531" y="2234628"/>
            <a:ext cx="105664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Sxq =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</a:rPr>
              <a:t>hiều dài + chiều rộng) x 2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x Chiều cao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S tp = Sxq + diện tích hai mặt đáy.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" y="3989391"/>
            <a:ext cx="152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9C046-3F9B-4A13-B9D6-5E7D13AD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F51BDD-B6D4-42D6-A9CA-74E7FB47B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E049532B-C2F1-4B9F-BE62-CCD26D4BC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514600"/>
            <a:ext cx="7772400" cy="160204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493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3920266" y="2175075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eaLnBrk="0" hangingPunct="0"/>
            <a:endParaRPr lang="en-US" altLang="en-US" sz="3200"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7"/>
          <p:cNvSpPr txBox="1"/>
          <p:nvPr/>
        </p:nvSpPr>
        <p:spPr>
          <a:xfrm>
            <a:off x="110266" y="362862"/>
            <a:ext cx="381000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51207" name="Text Box 21"/>
          <p:cNvSpPr txBox="1"/>
          <p:nvPr/>
        </p:nvSpPr>
        <p:spPr>
          <a:xfrm>
            <a:off x="1524000" y="457200"/>
            <a:ext cx="914400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2" name="Text Box 58"/>
              <p:cNvSpPr txBox="1"/>
              <p:nvPr/>
            </p:nvSpPr>
            <p:spPr>
              <a:xfrm>
                <a:off x="110267" y="362054"/>
                <a:ext cx="11637084" cy="288290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algn="just" eaLnBrk="1" hangingPunct="1">
                  <a:spcBef>
                    <a:spcPct val="50000"/>
                  </a:spcBef>
                </a:pP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           Tính diện tích xung quanh và diện tích toàn phần của hình hộp chữ nhật có: </a:t>
                </a:r>
                <a:endParaRPr lang="vi-VN" sz="3200" b="1" dirty="0">
                  <a:latin typeface="Times New Roman" panose="02020603050405020304" pitchFamily="18" charset="0"/>
                  <a:ea typeface="Arial" pitchFamily="34" charset="0"/>
                  <a:cs typeface="Times New Roman" panose="02020603050405020304" pitchFamily="18" charset="0"/>
                </a:endParaRPr>
              </a:p>
              <a:p>
                <a:pPr marL="457200" lvl="0" indent="-457200" algn="just" eaLnBrk="1" hangingPunct="1">
                  <a:spcBef>
                    <a:spcPct val="50000"/>
                  </a:spcBef>
                  <a:buAutoNum type="alphaLcParenR"/>
                </a:pP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Chiều </a:t>
                </a:r>
                <a:r>
                  <a:rPr lang="vi-VN" sz="3200" b="1" dirty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dài </a:t>
                </a: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25dm</a:t>
                </a:r>
                <a:r>
                  <a:rPr lang="vi-VN" sz="3200" b="1" dirty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rộng 1,5m </a:t>
                </a:r>
                <a:r>
                  <a:rPr lang="vi-VN" sz="3200" b="1" dirty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và chiều cao </a:t>
                </a: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18dm ;</a:t>
                </a:r>
              </a:p>
              <a:p>
                <a:pPr marL="457200" lvl="0" indent="-457200" algn="just">
                  <a:spcBef>
                    <a:spcPct val="50000"/>
                  </a:spcBef>
                  <a:buAutoNum type="alphaLcParenR"/>
                </a:pPr>
                <a:r>
                  <a:rPr lang="vi-VN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vi-VN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m,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" pitchFamily="34" charset="0"/>
                    <a:cs typeface="Times New Roman" panose="02020603050405020304" pitchFamily="18" charset="0"/>
                  </a:rPr>
                  <a:t>m.</a:t>
                </a:r>
                <a:endParaRPr lang="vi-VN" sz="3200" b="1" dirty="0">
                  <a:latin typeface="Times New Roman" panose="02020603050405020304" pitchFamily="18" charset="0"/>
                  <a:ea typeface="Arial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42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7" y="362054"/>
                <a:ext cx="11637084" cy="2882905"/>
              </a:xfrm>
              <a:prstGeom prst="rect">
                <a:avLst/>
              </a:prstGeom>
              <a:blipFill>
                <a:blip r:embed="rId2"/>
                <a:stretch>
                  <a:fillRect l="-1310" t="-2960" r="-1362" b="-1903"/>
                </a:stretch>
              </a:blipFill>
              <a:ln w="9525">
                <a:noFill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66" y="3945261"/>
            <a:ext cx="4176713" cy="19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184039" y="6078860"/>
            <a:ext cx="2016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dm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7309">
            <a:off x="6754190" y="5091594"/>
            <a:ext cx="15843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9" y="3736203"/>
            <a:ext cx="5365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42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3389" y="1494001"/>
            <a:ext cx="72839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 hình hộp chữ nhật là: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37934" y="2553196"/>
            <a:ext cx="7065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15 )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=  1 440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8031" y="4283101"/>
            <a:ext cx="10550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toàn phần của hình hộp chữ nhật là: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59780" y="4844044"/>
            <a:ext cx="6308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422400" y="5584419"/>
            <a:ext cx="924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016004" y="199364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(a)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8861483" y="2474377"/>
            <a:ext cx="2016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dm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1075412" y="208772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4" name="Group 12"/>
          <p:cNvGrpSpPr>
            <a:grpSpLocks/>
          </p:cNvGrpSpPr>
          <p:nvPr/>
        </p:nvGrpSpPr>
        <p:grpSpPr bwMode="auto">
          <a:xfrm>
            <a:off x="7427328" y="858997"/>
            <a:ext cx="4165600" cy="1600200"/>
            <a:chOff x="1248" y="912"/>
            <a:chExt cx="2640" cy="1344"/>
          </a:xfrm>
        </p:grpSpPr>
        <p:sp>
          <p:nvSpPr>
            <p:cNvPr id="11280" name="AutoShape 13"/>
            <p:cNvSpPr>
              <a:spLocks noChangeArrowheads="1"/>
            </p:cNvSpPr>
            <p:nvPr/>
          </p:nvSpPr>
          <p:spPr bwMode="auto">
            <a:xfrm>
              <a:off x="1248" y="912"/>
              <a:ext cx="2640" cy="1344"/>
            </a:xfrm>
            <a:prstGeom prst="cube">
              <a:avLst>
                <a:gd name="adj" fmla="val 455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>
              <a:off x="1872" y="91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 flipH="1">
              <a:off x="1872" y="163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 flipH="1">
              <a:off x="1248" y="1632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168031" y="3246451"/>
            <a:ext cx="10499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hai mặt đáy của hình hộp chữ nhật là: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559780" y="3803507"/>
            <a:ext cx="6689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 rot="-5400000">
            <a:off x="10974788" y="721696"/>
            <a:ext cx="1629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dm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6088" y="909958"/>
            <a:ext cx="690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 1,5 m = 15 dm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9935" y="4995863"/>
            <a:ext cx="2095500" cy="1833562"/>
          </a:xfrm>
          <a:noFill/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44" y="1614133"/>
            <a:ext cx="274743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269538" y="1739900"/>
            <a:ext cx="863079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300"/>
              </a:spcBef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pPr lvl="0">
              <a:spcBef>
                <a:spcPts val="3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                          Đổi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8dm = 0,8m</a:t>
            </a:r>
          </a:p>
          <a:p>
            <a:pPr lvl="0">
              <a:spcBef>
                <a:spcPts val="3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Diện tích xung quanh cái thùng không nắp là: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	(1,5 + 0,6) x 2 x 0,8  = 3,36 (m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300"/>
              </a:spcBef>
            </a:pP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/>
          <p:nvPr/>
        </p:nvSpPr>
        <p:spPr>
          <a:xfrm>
            <a:off x="232271" y="2200"/>
            <a:ext cx="1181629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cái thùng không nắp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hình 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hộp chữ nhật có chiều dài 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1,5m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chiều rộng 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0,6m</a:t>
            </a:r>
            <a:r>
              <a:rPr lang="en-US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chiều cao 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8dm</a:t>
            </a:r>
            <a:r>
              <a:rPr lang="en-US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N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gười 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ta </a:t>
            </a:r>
            <a:r>
              <a:rPr lang="vi-VN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sơn </a:t>
            </a:r>
            <a:r>
              <a:rPr lang="vi-VN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mặt ngoài của thùng. Hỏi diện tích quét sơn là bao nhiêu mét vuông?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-200206" y="3942212"/>
            <a:ext cx="8114716" cy="11156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ts val="3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 Diện tích mặt 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đáy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cái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thùng 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là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1,5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x 0,6 = 0,9 (m</a:t>
            </a:r>
            <a:r>
              <a:rPr lang="vi-V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271" y="5057902"/>
            <a:ext cx="7919599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Diện tích quét sơn của cái thùng là :</a:t>
            </a:r>
          </a:p>
          <a:p>
            <a:pPr>
              <a:spcBef>
                <a:spcPts val="3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	3,36 + 0,9 = 4,26 (m</a:t>
            </a:r>
            <a:r>
              <a:rPr lang="vi-V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5242" y="6173592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Đáp số: 4,26 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5"/>
          <p:cNvSpPr txBox="1"/>
          <p:nvPr/>
        </p:nvSpPr>
        <p:spPr>
          <a:xfrm rot="19794880">
            <a:off x="10362654" y="3107683"/>
            <a:ext cx="106680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0,6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 rot="16200000">
            <a:off x="10970765" y="1980913"/>
            <a:ext cx="106680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8</a:t>
            </a:r>
            <a:r>
              <a:rPr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dm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825916" y="3463448"/>
            <a:ext cx="110045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1,5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156752" y="5622231"/>
            <a:ext cx="13535577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)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tích xung quanh của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hai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hình hộp chữ nhật không bằng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nhau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.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78178" y="4353658"/>
            <a:ext cx="12648117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b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không bằng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100786" y="4964962"/>
            <a:ext cx="12166999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của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156752" y="223520"/>
            <a:ext cx="9769533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3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</a:t>
            </a:r>
            <a:r>
              <a:rPr lang="vi-VN" sz="3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3: 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-96819" y="3734438"/>
            <a:ext cx="11220225" cy="5539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a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131" y="408541"/>
            <a:ext cx="4093352" cy="3344657"/>
            <a:chOff x="6721250" y="486576"/>
            <a:chExt cx="3703549" cy="3344657"/>
          </a:xfrm>
        </p:grpSpPr>
        <p:sp>
          <p:nvSpPr>
            <p:cNvPr id="8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sz="3000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8957314" y="1401269"/>
              <a:ext cx="1467485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h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2,5d</a:t>
              </a:r>
              <a:r>
                <a:rPr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6721250" y="3277235"/>
              <a:ext cx="2423707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H2: a=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1,5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8688194" y="2786369"/>
              <a:ext cx="1678680" cy="5539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b=</a:t>
              </a:r>
              <a:r>
                <a:rPr lang="vi-VN" sz="30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1,2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30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3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6752" y="661836"/>
            <a:ext cx="5276318" cy="2851121"/>
            <a:chOff x="936532" y="1026876"/>
            <a:chExt cx="4773865" cy="2851121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762259" cy="2851121"/>
              <a:chOff x="948138" y="1026876"/>
              <a:chExt cx="4762259" cy="2851121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305773" y="3323999"/>
                <a:ext cx="2358251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H1: a=2</a:t>
                </a:r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30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579409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b=1,5d</a:t>
                </a:r>
                <a:r>
                  <a:rPr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488725" cy="55399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h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=1,2dm</a:t>
                </a:r>
                <a:endParaRPr sz="30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sz="3000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 sz="3000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625476" y="3707031"/>
            <a:ext cx="417141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3" name="Rectangle 42"/>
          <p:cNvSpPr/>
          <p:nvPr/>
        </p:nvSpPr>
        <p:spPr>
          <a:xfrm>
            <a:off x="11625477" y="4333526"/>
            <a:ext cx="417141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4" name="Rectangle 43"/>
          <p:cNvSpPr/>
          <p:nvPr/>
        </p:nvSpPr>
        <p:spPr>
          <a:xfrm>
            <a:off x="11625478" y="4948023"/>
            <a:ext cx="417141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5" name="Rectangle 44"/>
          <p:cNvSpPr/>
          <p:nvPr/>
        </p:nvSpPr>
        <p:spPr>
          <a:xfrm>
            <a:off x="11625479" y="5662598"/>
            <a:ext cx="417141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577832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77" y="560387"/>
            <a:ext cx="3874111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98" y="3322199"/>
            <a:ext cx="3511551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61053"/>
              </p:ext>
            </p:extLst>
          </p:nvPr>
        </p:nvGraphicFramePr>
        <p:xfrm>
          <a:off x="228603" y="789481"/>
          <a:ext cx="8387863" cy="409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9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0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dài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2,5 dm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1,5 dm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6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rộng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1,5 dm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1,2 dm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1,2 dm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2,5 dm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0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Diện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tích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xung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quanh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(2,5 + 1,5) x 2 x 1,2 =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9,6 (dm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2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(1,5 + 1,2) x 2 x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 2,5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13,5 (dm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)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endParaRPr lang="en-US" alt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Diện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tích toàn phần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9,6 + (2,5 x 1,5 x 2)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17,1   (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dm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2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 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 13,5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+ (1,5 x 1,2 x 2 ) =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17,1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(dm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42648" y="518321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Sxq = (a + b) x 2 x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=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Pđáy x h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2648" y="56621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Sxq + (a x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x 2 </a:t>
            </a:r>
          </a:p>
        </p:txBody>
      </p:sp>
    </p:spTree>
    <p:extLst>
      <p:ext uri="{BB962C8B-B14F-4D97-AF65-F5344CB8AC3E}">
        <p14:creationId xmlns:p14="http://schemas.microsoft.com/office/powerpoint/2010/main" val="40998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448673" y="5611241"/>
            <a:ext cx="12246611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358140" y="4353658"/>
            <a:ext cx="1085088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b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384811" y="4964962"/>
            <a:ext cx="1100836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384811" y="223520"/>
            <a:ext cx="883920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3: 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65104" y="3734438"/>
            <a:ext cx="1015174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1215859" y="5567973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71982" y="408541"/>
            <a:ext cx="3502247" cy="3252324"/>
            <a:chOff x="6922553" y="486576"/>
            <a:chExt cx="3502246" cy="3252324"/>
          </a:xfrm>
        </p:grpSpPr>
        <p:sp>
          <p:nvSpPr>
            <p:cNvPr id="8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8957314" y="1401269"/>
              <a:ext cx="1467485" cy="45720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2,5d</a:t>
              </a:r>
              <a:r>
                <a:rPr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7096885" y="3277235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1,5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8746119" y="2833822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1,2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035" y="661836"/>
            <a:ext cx="4351940" cy="2765364"/>
            <a:chOff x="936532" y="1026876"/>
            <a:chExt cx="4351940" cy="2765364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340334" cy="2765364"/>
              <a:chOff x="948138" y="1026876"/>
              <a:chExt cx="4340334" cy="2765364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880101" y="3330575"/>
                <a:ext cx="1100454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2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1,5d</a:t>
                </a:r>
                <a:r>
                  <a:rPr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1,2dm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218076" y="3686897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226596" y="4321546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26596" y="4937422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226596" y="5598475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9"/>
          <p:cNvSpPr txBox="1"/>
          <p:nvPr/>
        </p:nvSpPr>
        <p:spPr>
          <a:xfrm>
            <a:off x="11230487" y="4919054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49" name="Text Box 9"/>
          <p:cNvSpPr txBox="1"/>
          <p:nvPr/>
        </p:nvSpPr>
        <p:spPr>
          <a:xfrm>
            <a:off x="11186919" y="365639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sp>
        <p:nvSpPr>
          <p:cNvPr id="50" name="Text Box 9"/>
          <p:cNvSpPr txBox="1"/>
          <p:nvPr/>
        </p:nvSpPr>
        <p:spPr>
          <a:xfrm>
            <a:off x="11223247" y="427750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910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Garamond</vt:lpstr>
      <vt:lpstr>Times New Roman</vt:lpstr>
      <vt:lpstr>VNI-Times</vt:lpstr>
      <vt:lpstr>Office Theme</vt:lpstr>
      <vt:lpstr>Clarity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ASUS PC</dc:creator>
  <cp:lastModifiedBy>Nam</cp:lastModifiedBy>
  <cp:revision>39</cp:revision>
  <dcterms:created xsi:type="dcterms:W3CDTF">2018-01-28T21:55:00Z</dcterms:created>
  <dcterms:modified xsi:type="dcterms:W3CDTF">2022-02-17T08:24:23Z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1033-10.1.0.5644</vt:lpwstr>
  </property>
</Properties>
</file>