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2"/>
  </p:notesMasterIdLst>
  <p:sldIdLst>
    <p:sldId id="256" r:id="rId4"/>
    <p:sldId id="313" r:id="rId5"/>
    <p:sldId id="312" r:id="rId6"/>
    <p:sldId id="387" r:id="rId7"/>
    <p:sldId id="388" r:id="rId8"/>
    <p:sldId id="425" r:id="rId9"/>
    <p:sldId id="427" r:id="rId10"/>
    <p:sldId id="428" r:id="rId11"/>
    <p:sldId id="429" r:id="rId12"/>
    <p:sldId id="430" r:id="rId13"/>
    <p:sldId id="431" r:id="rId14"/>
    <p:sldId id="432" r:id="rId15"/>
    <p:sldId id="433" r:id="rId16"/>
    <p:sldId id="434" r:id="rId17"/>
    <p:sldId id="263" r:id="rId18"/>
    <p:sldId id="270" r:id="rId19"/>
    <p:sldId id="279" r:id="rId20"/>
    <p:sldId id="33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EA"/>
    <a:srgbClr val="FFE5E5"/>
    <a:srgbClr val="FFCCCC"/>
    <a:srgbClr val="333289"/>
    <a:srgbClr val="FFD944"/>
    <a:srgbClr val="310A0D"/>
    <a:srgbClr val="FFFAF7"/>
    <a:srgbClr val="123C12"/>
    <a:srgbClr val="FF7C8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71" d="100"/>
          <a:sy n="71" d="100"/>
        </p:scale>
        <p:origin x="72"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2/26/2024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ieng-viet-4-tap-2/1/388/75/"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hyperlink" Target="https://www.facebook.com/groups/hoc10donghanhcunggiaovientieuhoc"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0"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16681"/>
            <a:ext cx="12192000" cy="242463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28</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Kể chuyện: Lên đường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A5B86D-983B-BBB5-BA3D-C668E03CB8D2}"/>
            </a:ext>
          </a:extLst>
        </p:cNvPr>
        <p:cNvGrpSpPr/>
        <p:nvPr/>
      </p:nvGrpSpPr>
      <p:grpSpPr>
        <a:xfrm>
          <a:off x="0" y="0"/>
          <a:ext cx="0" cy="0"/>
          <a:chOff x="0" y="0"/>
          <a:chExt cx="0" cy="0"/>
        </a:xfrm>
      </p:grpSpPr>
      <p:sp>
        <p:nvSpPr>
          <p:cNvPr id="6" name="Google Shape;1039;p11">
            <a:extLst>
              <a:ext uri="{FF2B5EF4-FFF2-40B4-BE49-F238E27FC236}">
                <a16:creationId xmlns:a16="http://schemas.microsoft.com/office/drawing/2014/main" id="{13314299-9DA0-21BF-FB1F-3F6C3980E44C}"/>
              </a:ext>
            </a:extLst>
          </p:cNvPr>
          <p:cNvSpPr txBox="1"/>
          <p:nvPr/>
        </p:nvSpPr>
        <p:spPr>
          <a:xfrm>
            <a:off x="5357059" y="2588982"/>
            <a:ext cx="6607963" cy="3447043"/>
          </a:xfrm>
          <a:prstGeom prst="rect">
            <a:avLst/>
          </a:prstGeom>
          <a:noFill/>
          <a:ln>
            <a:noFill/>
          </a:ln>
        </p:spPr>
        <p:txBody>
          <a:bodyPr spcFirstLastPara="1" wrap="square" lIns="121900" tIns="60933" rIns="121900" bIns="60933" anchor="t" anchorCtr="0">
            <a:spAutoFit/>
          </a:bodyPr>
          <a:lstStyle/>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Chia lớp thành 2 nhóm thi kể chuyện.</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2 nhóm thi kể từng đoạn. </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Sau mỗi lượt thi, cả lớp đánh giá bằng cách giơ thẻ:</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Màu đỏ (kể hay)</a:t>
            </a:r>
            <a:r>
              <a:rPr lang="en-US" sz="2400" kern="0">
                <a:solidFill>
                  <a:srgbClr val="000000"/>
                </a:solidFill>
                <a:latin typeface="UTM Avo" panose="02040603050506020204" pitchFamily="18" charset="0"/>
                <a:cs typeface="Arial"/>
                <a:sym typeface="Arial"/>
              </a:rPr>
              <a:t>.</a:t>
            </a:r>
            <a:endParaRPr lang="vi-VN" sz="2400" kern="0">
              <a:solidFill>
                <a:srgbClr val="000000"/>
              </a:solidFill>
              <a:latin typeface="UTM Avo" panose="02040603050506020204" pitchFamily="18" charset="0"/>
              <a:cs typeface="Arial"/>
              <a:sym typeface="Arial"/>
            </a:endParaRP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Màu xanh (cần kể hay hơn).</a:t>
            </a:r>
            <a:endParaRPr lang="vi-VN" sz="2400" kern="0" dirty="0">
              <a:solidFill>
                <a:srgbClr val="000000"/>
              </a:solidFill>
              <a:latin typeface="UTM Avo" panose="02040603050506020204" pitchFamily="18" charset="0"/>
              <a:cs typeface="Arial"/>
              <a:sym typeface="Arial"/>
            </a:endParaRPr>
          </a:p>
        </p:txBody>
      </p:sp>
      <p:sp>
        <p:nvSpPr>
          <p:cNvPr id="7" name="Google Shape;1040;p11">
            <a:extLst>
              <a:ext uri="{FF2B5EF4-FFF2-40B4-BE49-F238E27FC236}">
                <a16:creationId xmlns:a16="http://schemas.microsoft.com/office/drawing/2014/main" id="{6C9733AF-C4CE-4560-D416-5AD14398EF9B}"/>
              </a:ext>
            </a:extLst>
          </p:cNvPr>
          <p:cNvSpPr txBox="1"/>
          <p:nvPr/>
        </p:nvSpPr>
        <p:spPr>
          <a:xfrm>
            <a:off x="4236679" y="1463120"/>
            <a:ext cx="3718641" cy="553943"/>
          </a:xfrm>
          <a:prstGeom prst="rect">
            <a:avLst/>
          </a:prstGeom>
          <a:noFill/>
          <a:ln>
            <a:noFill/>
          </a:ln>
        </p:spPr>
        <p:txBody>
          <a:bodyPr spcFirstLastPara="1" wrap="square" lIns="121900" tIns="60933" rIns="121900" bIns="60933" anchor="t" anchorCtr="0">
            <a:spAutoFit/>
          </a:bodyPr>
          <a:lstStyle/>
          <a:p>
            <a:pPr algn="ctr">
              <a:buClr>
                <a:srgbClr val="000000"/>
              </a:buClr>
              <a:buFont typeface="Arial"/>
              <a:buNone/>
            </a:pPr>
            <a:r>
              <a:rPr lang="en-US" sz="2800" b="1" kern="0" dirty="0">
                <a:solidFill>
                  <a:srgbClr val="C00000"/>
                </a:solidFill>
                <a:latin typeface="UTM Avo" panose="02040603050506020204" pitchFamily="18" charset="0"/>
                <a:cs typeface="Arial"/>
                <a:sym typeface="Arial"/>
              </a:rPr>
              <a:t>THI KỂ CHUYỆN</a:t>
            </a:r>
          </a:p>
        </p:txBody>
      </p:sp>
      <p:pic>
        <p:nvPicPr>
          <p:cNvPr id="8" name="Google Shape;1041;p11">
            <a:extLst>
              <a:ext uri="{FF2B5EF4-FFF2-40B4-BE49-F238E27FC236}">
                <a16:creationId xmlns:a16="http://schemas.microsoft.com/office/drawing/2014/main" id="{27010707-8A92-A08B-F19D-42E814B9DE2F}"/>
              </a:ext>
            </a:extLst>
          </p:cNvPr>
          <p:cNvPicPr preferRelativeResize="0"/>
          <p:nvPr/>
        </p:nvPicPr>
        <p:blipFill rotWithShape="1">
          <a:blip r:embed="rId3">
            <a:alphaModFix/>
          </a:blip>
          <a:srcRect/>
          <a:stretch/>
        </p:blipFill>
        <p:spPr>
          <a:xfrm>
            <a:off x="537839" y="2578177"/>
            <a:ext cx="4274472" cy="4279823"/>
          </a:xfrm>
          <a:prstGeom prst="rect">
            <a:avLst/>
          </a:prstGeom>
          <a:noFill/>
          <a:ln>
            <a:noFill/>
          </a:ln>
        </p:spPr>
      </p:pic>
    </p:spTree>
    <p:extLst>
      <p:ext uri="{BB962C8B-B14F-4D97-AF65-F5344CB8AC3E}">
        <p14:creationId xmlns:p14="http://schemas.microsoft.com/office/powerpoint/2010/main" val="16084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368EBE-9857-07F0-A1B3-7A5CE8393EFF}"/>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BCBA3EF-6C2C-7FF3-79C7-A4F3DDD18B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7B227C03-EA6D-D55C-3CEA-72AED9BAB691}"/>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37420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2C5D13-D4B3-9916-1D31-A2961165161F}"/>
            </a:ext>
          </a:extLst>
        </p:cNvPr>
        <p:cNvGrpSpPr/>
        <p:nvPr/>
      </p:nvGrpSpPr>
      <p:grpSpPr>
        <a:xfrm>
          <a:off x="0" y="0"/>
          <a:ext cx="0" cy="0"/>
          <a:chOff x="0" y="0"/>
          <a:chExt cx="0" cy="0"/>
        </a:xfrm>
      </p:grpSpPr>
      <p:sp>
        <p:nvSpPr>
          <p:cNvPr id="2" name="Google Shape;1055;p13">
            <a:extLst>
              <a:ext uri="{FF2B5EF4-FFF2-40B4-BE49-F238E27FC236}">
                <a16:creationId xmlns:a16="http://schemas.microsoft.com/office/drawing/2014/main" id="{FFF8DB07-9A5E-DB9A-AE15-AFCABE4983C2}"/>
              </a:ext>
            </a:extLst>
          </p:cNvPr>
          <p:cNvSpPr txBox="1"/>
          <p:nvPr/>
        </p:nvSpPr>
        <p:spPr>
          <a:xfrm>
            <a:off x="4120682" y="1453543"/>
            <a:ext cx="3950633" cy="553943"/>
          </a:xfrm>
          <a:prstGeom prst="rect">
            <a:avLst/>
          </a:prstGeom>
          <a:noFill/>
          <a:ln>
            <a:noFill/>
          </a:ln>
        </p:spPr>
        <p:txBody>
          <a:bodyPr spcFirstLastPara="1" wrap="square" lIns="121900" tIns="60933" rIns="121900" bIns="60933" anchor="t" anchorCtr="0">
            <a:spAutoFit/>
          </a:bodyPr>
          <a:lstStyle/>
          <a:p>
            <a:pPr algn="ctr">
              <a:buClr>
                <a:srgbClr val="000000"/>
              </a:buClr>
              <a:buFont typeface="Arial"/>
              <a:buNone/>
            </a:pPr>
            <a:r>
              <a:rPr lang="en-US" sz="2800" b="1" kern="0">
                <a:solidFill>
                  <a:srgbClr val="C00000"/>
                </a:solidFill>
                <a:latin typeface="UTM Avo" panose="02040603050506020204" pitchFamily="18" charset="0"/>
                <a:cs typeface="Arial"/>
                <a:sym typeface="Arial"/>
              </a:rPr>
              <a:t>THẢO LUẬN NHÓM</a:t>
            </a:r>
            <a:endParaRPr lang="en-US" sz="2800" b="1" kern="0" dirty="0">
              <a:solidFill>
                <a:srgbClr val="C00000"/>
              </a:solidFill>
              <a:latin typeface="UTM Avo" panose="02040603050506020204" pitchFamily="18" charset="0"/>
              <a:cs typeface="Arial"/>
              <a:sym typeface="Arial"/>
            </a:endParaRPr>
          </a:p>
        </p:txBody>
      </p:sp>
      <p:sp>
        <p:nvSpPr>
          <p:cNvPr id="3" name="Google Shape;1056;p13">
            <a:extLst>
              <a:ext uri="{FF2B5EF4-FFF2-40B4-BE49-F238E27FC236}">
                <a16:creationId xmlns:a16="http://schemas.microsoft.com/office/drawing/2014/main" id="{272A6960-8CB2-E0BD-11DC-C1EC5F915077}"/>
              </a:ext>
            </a:extLst>
          </p:cNvPr>
          <p:cNvSpPr txBox="1"/>
          <p:nvPr/>
        </p:nvSpPr>
        <p:spPr>
          <a:xfrm>
            <a:off x="231202" y="2249985"/>
            <a:ext cx="11729595" cy="2421378"/>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Font typeface="Arial"/>
              <a:buNone/>
            </a:pPr>
            <a:r>
              <a:rPr lang="vi-VN" sz="2489" b="1" kern="0" dirty="0">
                <a:solidFill>
                  <a:srgbClr val="000000"/>
                </a:solidFill>
                <a:latin typeface="UTM Avo" panose="02040603050506020204" pitchFamily="18" charset="0"/>
                <a:cs typeface="Arial"/>
                <a:sym typeface="Arial"/>
              </a:rPr>
              <a:t>Chia lớp thành 3 nhóm, thảo luận và trả lời những câu hỏi theo thứ tự:</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1: Câu chuyện xảy ra vào lúc tình thế đất nước như thế nào?</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2: Lời thề của Hoài Văn Hầu và các nghĩa sĩ thể hiện điều gì? </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3: Câu chuyện muốn nói lên điều gì?</a:t>
            </a:r>
          </a:p>
        </p:txBody>
      </p:sp>
      <p:pic>
        <p:nvPicPr>
          <p:cNvPr id="4" name="Google Shape;1057;p13">
            <a:extLst>
              <a:ext uri="{FF2B5EF4-FFF2-40B4-BE49-F238E27FC236}">
                <a16:creationId xmlns:a16="http://schemas.microsoft.com/office/drawing/2014/main" id="{037EE91C-8C73-44D9-3B86-53BB9A91A855}"/>
              </a:ext>
            </a:extLst>
          </p:cNvPr>
          <p:cNvPicPr preferRelativeResize="0"/>
          <p:nvPr/>
        </p:nvPicPr>
        <p:blipFill rotWithShape="1">
          <a:blip r:embed="rId3">
            <a:alphaModFix/>
          </a:blip>
          <a:srcRect/>
          <a:stretch/>
        </p:blipFill>
        <p:spPr>
          <a:xfrm>
            <a:off x="8111806" y="4334235"/>
            <a:ext cx="3848991" cy="2458542"/>
          </a:xfrm>
          <a:prstGeom prst="rect">
            <a:avLst/>
          </a:prstGeom>
          <a:noFill/>
          <a:ln>
            <a:noFill/>
          </a:ln>
        </p:spPr>
      </p:pic>
      <p:pic>
        <p:nvPicPr>
          <p:cNvPr id="5" name="Google Shape;1058;p13">
            <a:extLst>
              <a:ext uri="{FF2B5EF4-FFF2-40B4-BE49-F238E27FC236}">
                <a16:creationId xmlns:a16="http://schemas.microsoft.com/office/drawing/2014/main" id="{6C8A87D4-5E8A-85A3-9C1E-620D62056B7C}"/>
              </a:ext>
            </a:extLst>
          </p:cNvPr>
          <p:cNvPicPr preferRelativeResize="0"/>
          <p:nvPr/>
        </p:nvPicPr>
        <p:blipFill rotWithShape="1">
          <a:blip r:embed="rId4">
            <a:alphaModFix/>
          </a:blip>
          <a:srcRect/>
          <a:stretch/>
        </p:blipFill>
        <p:spPr>
          <a:xfrm>
            <a:off x="6300946" y="4887620"/>
            <a:ext cx="1343932" cy="675886"/>
          </a:xfrm>
          <a:prstGeom prst="rect">
            <a:avLst/>
          </a:prstGeom>
          <a:noFill/>
          <a:ln>
            <a:noFill/>
          </a:ln>
        </p:spPr>
      </p:pic>
    </p:spTree>
    <p:extLst>
      <p:ext uri="{BB962C8B-B14F-4D97-AF65-F5344CB8AC3E}">
        <p14:creationId xmlns:p14="http://schemas.microsoft.com/office/powerpoint/2010/main" val="27066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BAA981C-4E80-631F-D166-A283CBA03229}"/>
            </a:ext>
          </a:extLst>
        </p:cNvPr>
        <p:cNvGrpSpPr/>
        <p:nvPr/>
      </p:nvGrpSpPr>
      <p:grpSpPr>
        <a:xfrm>
          <a:off x="0" y="0"/>
          <a:ext cx="0" cy="0"/>
          <a:chOff x="0" y="0"/>
          <a:chExt cx="0" cy="0"/>
        </a:xfrm>
      </p:grpSpPr>
      <p:sp>
        <p:nvSpPr>
          <p:cNvPr id="6" name="Google Shape;1063;p14">
            <a:extLst>
              <a:ext uri="{FF2B5EF4-FFF2-40B4-BE49-F238E27FC236}">
                <a16:creationId xmlns:a16="http://schemas.microsoft.com/office/drawing/2014/main" id="{512A7B8F-6641-B57A-3A3F-25783E473401}"/>
              </a:ext>
            </a:extLst>
          </p:cNvPr>
          <p:cNvSpPr txBox="1"/>
          <p:nvPr/>
        </p:nvSpPr>
        <p:spPr>
          <a:xfrm>
            <a:off x="0" y="1901174"/>
            <a:ext cx="7864471" cy="4555039"/>
          </a:xfrm>
          <a:prstGeom prst="rect">
            <a:avLst/>
          </a:prstGeom>
          <a:noFill/>
          <a:ln>
            <a:noFill/>
          </a:ln>
        </p:spPr>
        <p:txBody>
          <a:bodyPr spcFirstLastPara="1" wrap="square" lIns="121900" tIns="60933" rIns="121900" bIns="60933" anchor="t" anchorCtr="0">
            <a:spAutoFit/>
          </a:bodyPr>
          <a:lstStyle/>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Câu chuyện xảy ra vào lúc thái tử nhà Nguyên là Thoát Hoan thống lĩnh năm mươi vạn binh mã xâm phạm nước ta.</a:t>
            </a:r>
          </a:p>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Lời thề của Hoài Văn Hầu và các nghĩa sĩ thể hiện tinh thần đoàn kết một lòng, quyết tâm đánh giặc cứu nước.</a:t>
            </a:r>
          </a:p>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Câu chuyện ngợi ca lòng yêu nước, sẵn sàng hi sinh vì đất nước của Hoài Văn Hầu và quân sĩ.</a:t>
            </a:r>
          </a:p>
        </p:txBody>
      </p:sp>
      <p:pic>
        <p:nvPicPr>
          <p:cNvPr id="7" name="Google Shape;1064;p14" descr="Trần Quốc Toản (1267-1285) - by Ấm Chè | Lịch sử việt nam, Việt nam, Chiến  binh">
            <a:extLst>
              <a:ext uri="{FF2B5EF4-FFF2-40B4-BE49-F238E27FC236}">
                <a16:creationId xmlns:a16="http://schemas.microsoft.com/office/drawing/2014/main" id="{00B71048-941E-D0A4-7D47-8987AA75B167}"/>
              </a:ext>
            </a:extLst>
          </p:cNvPr>
          <p:cNvPicPr preferRelativeResize="0"/>
          <p:nvPr/>
        </p:nvPicPr>
        <p:blipFill rotWithShape="1">
          <a:blip r:embed="rId3">
            <a:alphaModFix/>
          </a:blip>
          <a:srcRect/>
          <a:stretch/>
        </p:blipFill>
        <p:spPr>
          <a:xfrm>
            <a:off x="8095491" y="1062581"/>
            <a:ext cx="4096509" cy="5793404"/>
          </a:xfrm>
          <a:prstGeom prst="rect">
            <a:avLst/>
          </a:prstGeom>
          <a:noFill/>
          <a:ln>
            <a:noFill/>
          </a:ln>
        </p:spPr>
      </p:pic>
    </p:spTree>
    <p:extLst>
      <p:ext uri="{BB962C8B-B14F-4D97-AF65-F5344CB8AC3E}">
        <p14:creationId xmlns:p14="http://schemas.microsoft.com/office/powerpoint/2010/main" val="1646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A025BC-76E9-56DF-A27A-DCF0A49F3BF0}"/>
            </a:ext>
          </a:extLst>
        </p:cNvPr>
        <p:cNvGrpSpPr/>
        <p:nvPr/>
      </p:nvGrpSpPr>
      <p:grpSpPr>
        <a:xfrm>
          <a:off x="0" y="0"/>
          <a:ext cx="0" cy="0"/>
          <a:chOff x="0" y="0"/>
          <a:chExt cx="0" cy="0"/>
        </a:xfrm>
      </p:grpSpPr>
      <p:sp>
        <p:nvSpPr>
          <p:cNvPr id="2" name="Google Shape;1069;p15">
            <a:extLst>
              <a:ext uri="{FF2B5EF4-FFF2-40B4-BE49-F238E27FC236}">
                <a16:creationId xmlns:a16="http://schemas.microsoft.com/office/drawing/2014/main" id="{8DA6CFE2-4257-62B4-CA6D-B1DE6627E57A}"/>
              </a:ext>
            </a:extLst>
          </p:cNvPr>
          <p:cNvSpPr txBox="1"/>
          <p:nvPr/>
        </p:nvSpPr>
        <p:spPr>
          <a:xfrm>
            <a:off x="6656480" y="4121179"/>
            <a:ext cx="4880344" cy="1231052"/>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en-US" sz="2400" kern="0">
                <a:solidFill>
                  <a:srgbClr val="000000"/>
                </a:solidFill>
                <a:latin typeface="UTM Avo" panose="02040603050506020204" pitchFamily="18" charset="0"/>
                <a:cs typeface="Arial"/>
                <a:sym typeface="Arial"/>
              </a:rPr>
              <a:t>Em thích điều gì ở nhân vật Trần Quốc Toản?</a:t>
            </a:r>
            <a:endParaRPr lang="en-US" sz="2400" kern="0" dirty="0">
              <a:solidFill>
                <a:srgbClr val="000000"/>
              </a:solidFill>
              <a:latin typeface="UTM Avo" panose="02040603050506020204" pitchFamily="18" charset="0"/>
              <a:cs typeface="Arial"/>
              <a:sym typeface="Arial"/>
            </a:endParaRPr>
          </a:p>
        </p:txBody>
      </p:sp>
      <p:pic>
        <p:nvPicPr>
          <p:cNvPr id="3" name="Google Shape;1070;p15">
            <a:extLst>
              <a:ext uri="{FF2B5EF4-FFF2-40B4-BE49-F238E27FC236}">
                <a16:creationId xmlns:a16="http://schemas.microsoft.com/office/drawing/2014/main" id="{AFAE2D3E-1A22-4EDD-ACC5-2B4DD1F227DE}"/>
              </a:ext>
            </a:extLst>
          </p:cNvPr>
          <p:cNvPicPr preferRelativeResize="0"/>
          <p:nvPr/>
        </p:nvPicPr>
        <p:blipFill rotWithShape="1">
          <a:blip r:embed="rId3">
            <a:alphaModFix/>
          </a:blip>
          <a:srcRect/>
          <a:stretch/>
        </p:blipFill>
        <p:spPr>
          <a:xfrm>
            <a:off x="7768772" y="2244395"/>
            <a:ext cx="2655760" cy="1953090"/>
          </a:xfrm>
          <a:prstGeom prst="rect">
            <a:avLst/>
          </a:prstGeom>
          <a:noFill/>
          <a:ln>
            <a:noFill/>
          </a:ln>
        </p:spPr>
      </p:pic>
      <p:pic>
        <p:nvPicPr>
          <p:cNvPr id="4" name="Google Shape;1071;p15" descr="Trần Quốc Toản là ai? Tiểu sử về vị anh hùng trẻ tuổi | 35Express">
            <a:extLst>
              <a:ext uri="{FF2B5EF4-FFF2-40B4-BE49-F238E27FC236}">
                <a16:creationId xmlns:a16="http://schemas.microsoft.com/office/drawing/2014/main" id="{99F01C8C-1362-E700-66C8-70285AA3E53A}"/>
              </a:ext>
            </a:extLst>
          </p:cNvPr>
          <p:cNvPicPr preferRelativeResize="0"/>
          <p:nvPr/>
        </p:nvPicPr>
        <p:blipFill rotWithShape="1">
          <a:blip r:embed="rId4">
            <a:alphaModFix/>
          </a:blip>
          <a:srcRect b="6401"/>
          <a:stretch/>
        </p:blipFill>
        <p:spPr>
          <a:xfrm>
            <a:off x="1186774" y="2003898"/>
            <a:ext cx="4513634" cy="4854102"/>
          </a:xfrm>
          <a:prstGeom prst="rect">
            <a:avLst/>
          </a:prstGeom>
          <a:noFill/>
          <a:ln>
            <a:noFill/>
          </a:ln>
        </p:spPr>
      </p:pic>
    </p:spTree>
    <p:extLst>
      <p:ext uri="{BB962C8B-B14F-4D97-AF65-F5344CB8AC3E}">
        <p14:creationId xmlns:p14="http://schemas.microsoft.com/office/powerpoint/2010/main" val="73334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64D20-74C5-8336-948B-0FD43CC1F98D}"/>
              </a:ext>
            </a:extLst>
          </p:cNvPr>
          <p:cNvGrpSpPr/>
          <p:nvPr/>
        </p:nvGrpSpPr>
        <p:grpSpPr>
          <a:xfrm>
            <a:off x="10807666" y="746200"/>
            <a:ext cx="1216041" cy="1432566"/>
            <a:chOff x="930253" y="1555705"/>
            <a:chExt cx="1279160" cy="1432566"/>
          </a:xfrm>
        </p:grpSpPr>
        <p:pic>
          <p:nvPicPr>
            <p:cNvPr id="3" name="Picture 2">
              <a:hlinkClick r:id="rId3"/>
              <a:extLst>
                <a:ext uri="{FF2B5EF4-FFF2-40B4-BE49-F238E27FC236}">
                  <a16:creationId xmlns:a16="http://schemas.microsoft.com/office/drawing/2014/main" id="{3A319D05-18F3-7BA0-2861-0E3E2B6B7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7FACED03-32C2-183E-9F34-7FDE9C8D8E5A}"/>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56;p20">
            <a:extLst>
              <a:ext uri="{FF2B5EF4-FFF2-40B4-BE49-F238E27FC236}">
                <a16:creationId xmlns:a16="http://schemas.microsoft.com/office/drawing/2014/main" id="{7B95E557-39BF-7326-A7BB-05CF427DC60C}"/>
              </a:ext>
            </a:extLst>
          </p:cNvPr>
          <p:cNvSpPr/>
          <p:nvPr/>
        </p:nvSpPr>
        <p:spPr>
          <a:xfrm>
            <a:off x="1382012" y="1965080"/>
            <a:ext cx="4406366" cy="2370664"/>
          </a:xfrm>
          <a:prstGeom prst="rect">
            <a:avLst/>
          </a:prstGeom>
          <a:solidFill>
            <a:srgbClr val="FFFFFF"/>
          </a:solidFill>
          <a:ln w="25400" cap="flat" cmpd="sng">
            <a:solidFill>
              <a:srgbClr val="BA9461"/>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defRPr/>
            </a:pPr>
            <a:r>
              <a:rPr lang="vi-VN" sz="2400" kern="0" dirty="0">
                <a:solidFill>
                  <a:schemeClr val="bg1"/>
                </a:solidFill>
                <a:latin typeface="UTM Avo" panose="02040603050506020204" pitchFamily="18" charset="0"/>
                <a:cs typeface="Arial"/>
                <a:sym typeface="Arial"/>
              </a:rPr>
              <a:t>Kể chuyện </a:t>
            </a:r>
            <a:r>
              <a:rPr lang="vi-VN" sz="2400" b="1" kern="0" dirty="0">
                <a:solidFill>
                  <a:schemeClr val="bg1"/>
                </a:solidFill>
                <a:latin typeface="UTM Avo" panose="02040603050506020204" pitchFamily="18" charset="0"/>
                <a:cs typeface="Arial"/>
                <a:sym typeface="Arial"/>
              </a:rPr>
              <a:t>Lên đường </a:t>
            </a:r>
            <a:r>
              <a:rPr lang="vi-VN" sz="2400" kern="0" dirty="0">
                <a:solidFill>
                  <a:schemeClr val="bg1"/>
                </a:solidFill>
                <a:latin typeface="UTM Avo" panose="02040603050506020204" pitchFamily="18" charset="0"/>
                <a:cs typeface="Arial"/>
                <a:sym typeface="Arial"/>
              </a:rPr>
              <a:t>cho người thân nghe </a:t>
            </a:r>
          </a:p>
        </p:txBody>
      </p:sp>
      <p:sp>
        <p:nvSpPr>
          <p:cNvPr id="8" name="Google Shape;657;p20">
            <a:extLst>
              <a:ext uri="{FF2B5EF4-FFF2-40B4-BE49-F238E27FC236}">
                <a16:creationId xmlns:a16="http://schemas.microsoft.com/office/drawing/2014/main" id="{793DD1C3-6BB7-C8BF-2C95-71A6ED31FCE7}"/>
              </a:ext>
            </a:extLst>
          </p:cNvPr>
          <p:cNvSpPr/>
          <p:nvPr/>
        </p:nvSpPr>
        <p:spPr>
          <a:xfrm>
            <a:off x="5931434" y="1965079"/>
            <a:ext cx="4406366" cy="2370664"/>
          </a:xfrm>
          <a:prstGeom prst="rect">
            <a:avLst/>
          </a:prstGeom>
          <a:solidFill>
            <a:srgbClr val="FFFFFF"/>
          </a:solidFill>
          <a:ln w="25400" cap="flat" cmpd="sng">
            <a:solidFill>
              <a:srgbClr val="BA9461"/>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Chuẩn bị</a:t>
            </a:r>
            <a:endParaRPr lang="en-US" sz="2400" kern="0" dirty="0">
              <a:solidFill>
                <a:schemeClr val="bg1"/>
              </a:solidFill>
              <a:latin typeface="UTM Avo" panose="02040603050506020204" pitchFamily="18" charset="0"/>
              <a:cs typeface="Arial"/>
              <a:sym typeface="Arial"/>
            </a:endParaRP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Bài đọc 2: </a:t>
            </a:r>
            <a:r>
              <a:rPr lang="vi-VN" sz="2400" b="1" kern="0" dirty="0">
                <a:solidFill>
                  <a:schemeClr val="bg1"/>
                </a:solidFill>
                <a:latin typeface="UTM Avo" panose="02040603050506020204" pitchFamily="18" charset="0"/>
                <a:cs typeface="Arial"/>
                <a:sym typeface="Arial"/>
              </a:rPr>
              <a:t>Em bé Bảo Ninh</a:t>
            </a:r>
          </a:p>
        </p:txBody>
      </p:sp>
      <p:pic>
        <p:nvPicPr>
          <p:cNvPr id="9" name="Google Shape;658;p20">
            <a:extLst>
              <a:ext uri="{FF2B5EF4-FFF2-40B4-BE49-F238E27FC236}">
                <a16:creationId xmlns:a16="http://schemas.microsoft.com/office/drawing/2014/main" id="{BBD011D8-837F-4E1B-8824-D894F3125C3D}"/>
              </a:ext>
            </a:extLst>
          </p:cNvPr>
          <p:cNvPicPr preferRelativeResize="0"/>
          <p:nvPr/>
        </p:nvPicPr>
        <p:blipFill rotWithShape="1">
          <a:blip r:embed="rId3">
            <a:alphaModFix/>
          </a:blip>
          <a:srcRect/>
          <a:stretch/>
        </p:blipFill>
        <p:spPr>
          <a:xfrm>
            <a:off x="3119738" y="4553997"/>
            <a:ext cx="5952524" cy="2269400"/>
          </a:xfrm>
          <a:prstGeom prst="rect">
            <a:avLst/>
          </a:prstGeom>
          <a:noFill/>
          <a:ln>
            <a:noFill/>
          </a:ln>
        </p:spPr>
      </p:pic>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ppt_w</p:attrName>
                                        </p:attrNameLst>
                                      </p:cBhvr>
                                      <p:tavLst>
                                        <p:tav tm="0">
                                          <p:val>
                                            <p:strVal val="0"/>
                                          </p:val>
                                        </p:tav>
                                        <p:tav tm="100000">
                                          <p:val>
                                            <p:strVal val="#ppt_w"/>
                                          </p:val>
                                        </p:tav>
                                      </p:tavLst>
                                    </p:anim>
                                    <p:anim calcmode="lin" valueType="num">
                                      <p:cBhvr additive="base">
                                        <p:cTn id="8" dur="500"/>
                                        <p:tgtEl>
                                          <p:spTgt spid="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ppt_w</p:attrName>
                                        </p:attrNameLst>
                                      </p:cBhvr>
                                      <p:tavLst>
                                        <p:tav tm="0">
                                          <p:val>
                                            <p:strVal val="0"/>
                                          </p:val>
                                        </p:tav>
                                        <p:tav tm="100000">
                                          <p:val>
                                            <p:strVal val="#ppt_w"/>
                                          </p:val>
                                        </p:tav>
                                      </p:tavLst>
                                    </p:anim>
                                    <p:anim calcmode="lin" valueType="num">
                                      <p:cBhvr additive="base">
                                        <p:cTn id="12" dur="500"/>
                                        <p:tgtEl>
                                          <p:spTgt spid="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74F1AC-DBEE-111D-8D4A-B683420747E0}"/>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978C1CC9-902F-8F95-E09E-FB1CAC7219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11" name="TextBox 10">
              <a:extLst>
                <a:ext uri="{FF2B5EF4-FFF2-40B4-BE49-F238E27FC236}">
                  <a16:creationId xmlns:a16="http://schemas.microsoft.com/office/drawing/2014/main" id="{3477F0CE-C926-91BA-B9ED-11557706E83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74;p2">
            <a:extLst>
              <a:ext uri="{FF2B5EF4-FFF2-40B4-BE49-F238E27FC236}">
                <a16:creationId xmlns:a16="http://schemas.microsoft.com/office/drawing/2014/main" id="{6417CC2C-A1E0-9F85-08BA-1CA0FF43828B}"/>
              </a:ext>
            </a:extLst>
          </p:cNvPr>
          <p:cNvSpPr/>
          <p:nvPr/>
        </p:nvSpPr>
        <p:spPr>
          <a:xfrm>
            <a:off x="335165" y="2246518"/>
            <a:ext cx="6031440" cy="3352800"/>
          </a:xfrm>
          <a:prstGeom prst="rect">
            <a:avLst/>
          </a:prstGeom>
          <a:solidFill>
            <a:srgbClr val="FFFFFF"/>
          </a:solidFill>
          <a:ln w="25400" cap="flat" cmpd="sng">
            <a:solidFill>
              <a:srgbClr val="304C59"/>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400" b="1" kern="0" dirty="0">
                <a:solidFill>
                  <a:schemeClr val="bg1"/>
                </a:solidFill>
                <a:latin typeface="UTM Avo" panose="02040603050506020204" pitchFamily="18" charset="0"/>
                <a:cs typeface="Arial"/>
                <a:sym typeface="Arial"/>
              </a:rPr>
              <a:t>Ai nhanh, ai đúng?</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Ai người bóp nát quả cam </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Hờn vua đã chẳng cho bàn việc quân</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Phá cường địch, báo hoàng ân</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Dựng lên cờ nghĩa xả thân diệt thù? </a:t>
            </a:r>
            <a:endParaRPr kumimoji="0" sz="2400" i="0" u="none" strike="noStrike" kern="0" cap="none" spc="0" normalizeH="0" baseline="0" noProof="0" dirty="0">
              <a:ln>
                <a:noFill/>
              </a:ln>
              <a:solidFill>
                <a:schemeClr val="bg1"/>
              </a:solidFill>
              <a:effectLst/>
              <a:uLnTx/>
              <a:uFillTx/>
              <a:latin typeface="UTM Avo" panose="02040603050506020204" pitchFamily="18" charset="0"/>
              <a:cs typeface="Arial"/>
              <a:sym typeface="Arial"/>
            </a:endParaRPr>
          </a:p>
        </p:txBody>
      </p:sp>
      <p:sp>
        <p:nvSpPr>
          <p:cNvPr id="6" name="Google Shape;975;p2">
            <a:extLst>
              <a:ext uri="{FF2B5EF4-FFF2-40B4-BE49-F238E27FC236}">
                <a16:creationId xmlns:a16="http://schemas.microsoft.com/office/drawing/2014/main" id="{EDA1091D-94DC-CEAB-2E39-0EFB6E064EEA}"/>
              </a:ext>
            </a:extLst>
          </p:cNvPr>
          <p:cNvSpPr/>
          <p:nvPr/>
        </p:nvSpPr>
        <p:spPr>
          <a:xfrm>
            <a:off x="6776508" y="3434674"/>
            <a:ext cx="654755" cy="488244"/>
          </a:xfrm>
          <a:prstGeom prst="rightArrow">
            <a:avLst>
              <a:gd name="adj1" fmla="val 50000"/>
              <a:gd name="adj2" fmla="val 50000"/>
            </a:avLst>
          </a:prstGeom>
          <a:solidFill>
            <a:srgbClr val="F5D5D9"/>
          </a:solidFill>
          <a:ln w="254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FFFFFF"/>
              </a:solidFill>
              <a:latin typeface="UTM Avo" panose="02040603050506020204" pitchFamily="18" charset="0"/>
              <a:cs typeface="Arial"/>
              <a:sym typeface="Arial"/>
            </a:endParaRPr>
          </a:p>
        </p:txBody>
      </p:sp>
      <p:pic>
        <p:nvPicPr>
          <p:cNvPr id="7" name="Google Shape;976;p2" descr="Không có mô tả ảnh.">
            <a:extLst>
              <a:ext uri="{FF2B5EF4-FFF2-40B4-BE49-F238E27FC236}">
                <a16:creationId xmlns:a16="http://schemas.microsoft.com/office/drawing/2014/main" id="{960E6C27-AAC4-1634-D82B-535614652F35}"/>
              </a:ext>
            </a:extLst>
          </p:cNvPr>
          <p:cNvPicPr preferRelativeResize="0"/>
          <p:nvPr/>
        </p:nvPicPr>
        <p:blipFill rotWithShape="1">
          <a:blip r:embed="rId3">
            <a:alphaModFix/>
          </a:blip>
          <a:srcRect/>
          <a:stretch/>
        </p:blipFill>
        <p:spPr>
          <a:xfrm>
            <a:off x="8029573" y="1204931"/>
            <a:ext cx="3233563" cy="4571004"/>
          </a:xfrm>
          <a:prstGeom prst="rect">
            <a:avLst/>
          </a:prstGeom>
          <a:noFill/>
          <a:ln>
            <a:noFill/>
          </a:ln>
        </p:spPr>
      </p:pic>
      <p:sp>
        <p:nvSpPr>
          <p:cNvPr id="8" name="Google Shape;977;p2">
            <a:extLst>
              <a:ext uri="{FF2B5EF4-FFF2-40B4-BE49-F238E27FC236}">
                <a16:creationId xmlns:a16="http://schemas.microsoft.com/office/drawing/2014/main" id="{71FFFA5A-512B-905E-8865-869D34A23FBB}"/>
              </a:ext>
            </a:extLst>
          </p:cNvPr>
          <p:cNvSpPr/>
          <p:nvPr/>
        </p:nvSpPr>
        <p:spPr>
          <a:xfrm>
            <a:off x="8103305" y="5775936"/>
            <a:ext cx="3086100" cy="632177"/>
          </a:xfrm>
          <a:prstGeom prst="roundRect">
            <a:avLst>
              <a:gd name="adj" fmla="val 16667"/>
            </a:avLst>
          </a:prstGeom>
          <a:solidFill>
            <a:srgbClr val="E4F9FC"/>
          </a:solidFill>
          <a:ln w="25400" cap="flat" cmpd="sng">
            <a:solidFill>
              <a:srgbClr val="304C5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vi-VN" sz="2400" b="1" kern="0" dirty="0">
                <a:solidFill>
                  <a:schemeClr val="bg1"/>
                </a:solidFill>
                <a:latin typeface="UTM Avo" panose="02040603050506020204" pitchFamily="18" charset="0"/>
                <a:cs typeface="Arial"/>
                <a:sym typeface="Arial"/>
              </a:rPr>
              <a:t>Trần Quốc Toản</a:t>
            </a:r>
            <a:endParaRPr sz="2400" b="1" kern="0" dirty="0">
              <a:solidFill>
                <a:schemeClr val="bg1"/>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9158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E02A1B-D1CE-E316-B168-EC9AD2E57E2E}"/>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75430F15-A96C-46FB-260A-9F070760B8D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F69A1F40-FFED-4E5E-15EC-31C724710E7E}"/>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95499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Google Shape;1006;p6">
            <a:extLst>
              <a:ext uri="{FF2B5EF4-FFF2-40B4-BE49-F238E27FC236}">
                <a16:creationId xmlns:a16="http://schemas.microsoft.com/office/drawing/2014/main" id="{1B12FCF5-89A5-EF55-FAA9-D3D0633E5142}"/>
              </a:ext>
            </a:extLst>
          </p:cNvPr>
          <p:cNvSpPr txBox="1"/>
          <p:nvPr/>
        </p:nvSpPr>
        <p:spPr>
          <a:xfrm>
            <a:off x="2150532" y="1452728"/>
            <a:ext cx="7890935" cy="677054"/>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400" b="1" kern="0" dirty="0">
                <a:solidFill>
                  <a:srgbClr val="000000"/>
                </a:solidFill>
                <a:latin typeface="UTM Avo" panose="02040603050506020204" pitchFamily="18" charset="0"/>
                <a:cs typeface="Arial"/>
                <a:sym typeface="Arial"/>
              </a:rPr>
              <a:t>Em hãy lắng nghe câu chuyện </a:t>
            </a:r>
            <a:r>
              <a:rPr lang="vi-VN" sz="2400" b="1" i="1" kern="0" dirty="0">
                <a:solidFill>
                  <a:srgbClr val="000000"/>
                </a:solidFill>
                <a:latin typeface="UTM Avo" panose="02040603050506020204" pitchFamily="18" charset="0"/>
                <a:cs typeface="Arial"/>
                <a:sym typeface="Arial"/>
              </a:rPr>
              <a:t>Lên đường</a:t>
            </a:r>
          </a:p>
        </p:txBody>
      </p:sp>
      <p:pic>
        <p:nvPicPr>
          <p:cNvPr id="7" name="Kể chuyện - Lên đường- - Tiếng Việt lớp 4 mới nhất - Bộ sách Cánh Diều - 10 Phút Học Bài">
            <a:hlinkClick r:id="" action="ppaction://media"/>
            <a:extLst>
              <a:ext uri="{FF2B5EF4-FFF2-40B4-BE49-F238E27FC236}">
                <a16:creationId xmlns:a16="http://schemas.microsoft.com/office/drawing/2014/main" id="{C1EC8641-72EE-4C79-086A-047A817EC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0532" y="2286000"/>
            <a:ext cx="8128000" cy="4572000"/>
          </a:xfrm>
          <a:prstGeom prst="rect">
            <a:avLst/>
          </a:prstGeom>
        </p:spPr>
      </p:pic>
    </p:spTree>
    <p:extLst>
      <p:ext uri="{BB962C8B-B14F-4D97-AF65-F5344CB8AC3E}">
        <p14:creationId xmlns:p14="http://schemas.microsoft.com/office/powerpoint/2010/main" val="406837828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4142"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3" presetClass="mediacall" presetSubtype="0" fill="hold" nodeType="clickEffect">
                                  <p:stCondLst>
                                    <p:cond delay="0"/>
                                  </p:stCondLst>
                                  <p:childTnLst>
                                    <p:cmd type="call" cmd="stop">
                                      <p:cBhvr>
                                        <p:cTn id="1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0B2E55A-18A1-A86F-86F7-96F0E55709AC}"/>
            </a:ext>
          </a:extLst>
        </p:cNvPr>
        <p:cNvGrpSpPr/>
        <p:nvPr/>
      </p:nvGrpSpPr>
      <p:grpSpPr>
        <a:xfrm>
          <a:off x="0" y="0"/>
          <a:ext cx="0" cy="0"/>
          <a:chOff x="0" y="0"/>
          <a:chExt cx="0" cy="0"/>
        </a:xfrm>
      </p:grpSpPr>
      <p:sp>
        <p:nvSpPr>
          <p:cNvPr id="5" name="Google Shape;1012;p7">
            <a:extLst>
              <a:ext uri="{FF2B5EF4-FFF2-40B4-BE49-F238E27FC236}">
                <a16:creationId xmlns:a16="http://schemas.microsoft.com/office/drawing/2014/main" id="{0FEFAE0F-1A24-C6E0-03BC-2E326591F20A}"/>
              </a:ext>
            </a:extLst>
          </p:cNvPr>
          <p:cNvSpPr txBox="1"/>
          <p:nvPr/>
        </p:nvSpPr>
        <p:spPr>
          <a:xfrm>
            <a:off x="137523" y="1603998"/>
            <a:ext cx="11916953" cy="5047481"/>
          </a:xfrm>
          <a:prstGeom prst="rect">
            <a:avLst/>
          </a:prstGeom>
          <a:noFill/>
          <a:ln>
            <a:noFill/>
          </a:ln>
        </p:spPr>
        <p:txBody>
          <a:bodyPr spcFirstLastPara="1" wrap="square" lIns="121900" tIns="60933" rIns="121900" bIns="60933" anchor="t" anchorCtr="0">
            <a:spAutoFit/>
          </a:bodyPr>
          <a:lstStyle/>
          <a:p>
            <a:pPr algn="ctr">
              <a:spcBef>
                <a:spcPts val="600"/>
              </a:spcBef>
              <a:buClr>
                <a:srgbClr val="000000"/>
              </a:buClr>
              <a:buFont typeface="Arial"/>
              <a:buNone/>
            </a:pPr>
            <a:r>
              <a:rPr lang="vi-VN" sz="2000" b="1" kern="0" dirty="0">
                <a:solidFill>
                  <a:srgbClr val="000000"/>
                </a:solidFill>
                <a:latin typeface="UTM Avo" panose="02040603050506020204" pitchFamily="18" charset="0"/>
                <a:cs typeface="Arial"/>
                <a:sym typeface="Arial"/>
              </a:rPr>
              <a:t>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1. Hôm ấy, Hoài Văn Hầu Trần Quốc Toản đang luyện tập cùng sáu trăm hào kiệt thì có tin thái tử nhà Nguyên là Thoát Hoan thống lĩnh năm mươi vạn binh mã đã xâm phạm cửa ải. Sáu trăm gã hào kiệt xin Hoài Văn gấp rút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2. Một buổi sáng tháng Chạp rét như cắt. Trên đàn đất đắp cao bày một hương án, trầm hương toả khói. Hai bên đàn, quân sĩ đứng nghiêm, chống những cây giáo thẳng, mũi nhọn sáng ngời.</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3. Chiêng trống rung lên. Hoài Văn bước lên đàn, quỳ trước hương án, khấn trời đất, và dõng dạc đọc lời thề:</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Chúng tôi, sáu trăm nghĩa sĩ, tình như ruột thịt, nghĩa tựa keo sơn, thề đồng tử đồng sinh, đuổi giặc cứu dân. Ai bất nghĩa, bất trung, xin trời tru đất diệt!</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Sáu trăm hào kiệt đồng thanh:</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Ai bất nghĩa, bất trung, xin trời tru đất diệt!</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Đêm ấy đã khuya, vẫn còn nghe thấy tiếng mài gươm. </a:t>
            </a:r>
            <a:endParaRPr sz="20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16551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68C7D3-6574-0224-26ED-06424DEBD267}"/>
            </a:ext>
          </a:extLst>
        </p:cNvPr>
        <p:cNvGrpSpPr/>
        <p:nvPr/>
      </p:nvGrpSpPr>
      <p:grpSpPr>
        <a:xfrm>
          <a:off x="0" y="0"/>
          <a:ext cx="0" cy="0"/>
          <a:chOff x="0" y="0"/>
          <a:chExt cx="0" cy="0"/>
        </a:xfrm>
      </p:grpSpPr>
      <p:sp>
        <p:nvSpPr>
          <p:cNvPr id="5" name="Google Shape;1012;p7">
            <a:extLst>
              <a:ext uri="{FF2B5EF4-FFF2-40B4-BE49-F238E27FC236}">
                <a16:creationId xmlns:a16="http://schemas.microsoft.com/office/drawing/2014/main" id="{3CAAE92E-8D45-E429-3CBC-2AEF223FD162}"/>
              </a:ext>
            </a:extLst>
          </p:cNvPr>
          <p:cNvSpPr txBox="1"/>
          <p:nvPr/>
        </p:nvSpPr>
        <p:spPr>
          <a:xfrm>
            <a:off x="137523" y="1837747"/>
            <a:ext cx="11916953" cy="4662760"/>
          </a:xfrm>
          <a:prstGeom prst="rect">
            <a:avLst/>
          </a:prstGeom>
          <a:noFill/>
          <a:ln>
            <a:noFill/>
          </a:ln>
        </p:spPr>
        <p:txBody>
          <a:bodyPr spcFirstLastPara="1" wrap="square" lIns="121900" tIns="60933" rIns="121900" bIns="60933" anchor="t" anchorCtr="0">
            <a:spAutoFit/>
          </a:bodyPr>
          <a:lstStyle/>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4. Sáng hôm sau, Hoài Văn Hầu từ biệt mẹ già:</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Con đi phen này thề sống chết với giặc. Xin mẹ ở nhà giữ ngọc gìn vàng để con được yên lòng xông pha trận mạc.</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Hoài Văn lạy mẹ. Phu nhân quyến luyến nhưng không sa nước mắt: – Con đi vì nước nên mẹ chẳng giữ. Mẹ chỉ mong con sớm ca khúc khải hoàn.</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Hoài Văn thương mẹ. Nhưng chiêng trống đã nổi lên. Chàng lạy mẹ lần nữa, rồi dứt bước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5. Hoài Văn mặc áo bào đỏ, vai mang cung tên, lưng đeo gươm, uy nghi trên con ngựa trắng phau. Sau chàng là vị tướng già và sáu trăm gã hào kiệt, nón nhọn giáo dài hùng dũng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6. Tiếng chiêng trống rập rình. Lá đại kì thêu sáu chữ vàng “Phá cường địch, báo hoàng ân” mở đường đi trước, căng lên vì ngược gió.</a:t>
            </a:r>
          </a:p>
          <a:p>
            <a:pPr algn="r">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Theo NGUYỄN HUY TƯỞNG</a:t>
            </a:r>
          </a:p>
        </p:txBody>
      </p:sp>
    </p:spTree>
    <p:extLst>
      <p:ext uri="{BB962C8B-B14F-4D97-AF65-F5344CB8AC3E}">
        <p14:creationId xmlns:p14="http://schemas.microsoft.com/office/powerpoint/2010/main" val="2688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3362FE-37F1-0DBD-76D1-36C82ADFE7A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EA7CE3D4-7EB5-4BCC-2FFD-DE1E5227E3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E280704-1DDB-F66A-F216-54B089E8CA1F}"/>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50061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8D1E70-5E63-BD39-E411-D73B0781ED32}"/>
            </a:ext>
          </a:extLst>
        </p:cNvPr>
        <p:cNvGrpSpPr/>
        <p:nvPr/>
      </p:nvGrpSpPr>
      <p:grpSpPr>
        <a:xfrm>
          <a:off x="0" y="0"/>
          <a:ext cx="0" cy="0"/>
          <a:chOff x="0" y="0"/>
          <a:chExt cx="0" cy="0"/>
        </a:xfrm>
      </p:grpSpPr>
      <p:sp>
        <p:nvSpPr>
          <p:cNvPr id="2" name="Google Shape;1031;p9">
            <a:extLst>
              <a:ext uri="{FF2B5EF4-FFF2-40B4-BE49-F238E27FC236}">
                <a16:creationId xmlns:a16="http://schemas.microsoft.com/office/drawing/2014/main" id="{2CD43D58-D5F1-3EBE-67C7-3BD1ED7C38F7}"/>
              </a:ext>
            </a:extLst>
          </p:cNvPr>
          <p:cNvSpPr txBox="1"/>
          <p:nvPr/>
        </p:nvSpPr>
        <p:spPr>
          <a:xfrm>
            <a:off x="537569" y="3911313"/>
            <a:ext cx="6138333" cy="1785050"/>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charset="0"/>
                <a:cs typeface="Arial"/>
                <a:sym typeface="Arial"/>
              </a:rPr>
              <a:t>Dựa theo gợi ý câu hỏi dưới mỗi tranh trong SGK trang 74 - 75, kể lại đầy đủ câu chuyện </a:t>
            </a:r>
            <a:r>
              <a:rPr lang="vi-VN" sz="2400" b="1" kern="0" dirty="0">
                <a:solidFill>
                  <a:srgbClr val="000000"/>
                </a:solidFill>
                <a:latin typeface="UTM Avo" panose="02040603050506020204" pitchFamily="18" charset="0"/>
                <a:cs typeface="Arial"/>
                <a:sym typeface="Arial"/>
              </a:rPr>
              <a:t>Lên đường </a:t>
            </a:r>
            <a:r>
              <a:rPr lang="vi-VN" sz="2400" kern="0" dirty="0">
                <a:solidFill>
                  <a:srgbClr val="000000"/>
                </a:solidFill>
                <a:latin typeface="UTM Avo" panose="02040603050506020204" pitchFamily="18" charset="0"/>
                <a:cs typeface="Arial"/>
                <a:sym typeface="Arial"/>
              </a:rPr>
              <a:t>trong nhóm.</a:t>
            </a:r>
          </a:p>
        </p:txBody>
      </p:sp>
      <p:pic>
        <p:nvPicPr>
          <p:cNvPr id="3" name="Google Shape;1032;p9">
            <a:extLst>
              <a:ext uri="{FF2B5EF4-FFF2-40B4-BE49-F238E27FC236}">
                <a16:creationId xmlns:a16="http://schemas.microsoft.com/office/drawing/2014/main" id="{98723D5A-67CA-49E7-88E9-B0F8D54D1C8F}"/>
              </a:ext>
            </a:extLst>
          </p:cNvPr>
          <p:cNvPicPr preferRelativeResize="0"/>
          <p:nvPr/>
        </p:nvPicPr>
        <p:blipFill rotWithShape="1">
          <a:blip r:embed="rId3">
            <a:alphaModFix/>
          </a:blip>
          <a:srcRect/>
          <a:stretch/>
        </p:blipFill>
        <p:spPr>
          <a:xfrm>
            <a:off x="2107086" y="2528197"/>
            <a:ext cx="1725612" cy="1383116"/>
          </a:xfrm>
          <a:prstGeom prst="rect">
            <a:avLst/>
          </a:prstGeom>
          <a:noFill/>
          <a:ln>
            <a:noFill/>
          </a:ln>
        </p:spPr>
      </p:pic>
      <p:pic>
        <p:nvPicPr>
          <p:cNvPr id="4" name="Google Shape;1033;p9">
            <a:extLst>
              <a:ext uri="{FF2B5EF4-FFF2-40B4-BE49-F238E27FC236}">
                <a16:creationId xmlns:a16="http://schemas.microsoft.com/office/drawing/2014/main" id="{8F69B660-80B8-2A2C-8387-7B844B1C6378}"/>
              </a:ext>
            </a:extLst>
          </p:cNvPr>
          <p:cNvPicPr preferRelativeResize="0"/>
          <p:nvPr/>
        </p:nvPicPr>
        <p:blipFill rotWithShape="1">
          <a:blip r:embed="rId4">
            <a:alphaModFix/>
          </a:blip>
          <a:srcRect/>
          <a:stretch/>
        </p:blipFill>
        <p:spPr>
          <a:xfrm>
            <a:off x="7208439" y="2682086"/>
            <a:ext cx="4445992" cy="3212229"/>
          </a:xfrm>
          <a:prstGeom prst="rect">
            <a:avLst/>
          </a:prstGeom>
          <a:noFill/>
          <a:ln>
            <a:noFill/>
          </a:ln>
        </p:spPr>
      </p:pic>
      <p:sp>
        <p:nvSpPr>
          <p:cNvPr id="5" name="Google Shape;1034;p9">
            <a:extLst>
              <a:ext uri="{FF2B5EF4-FFF2-40B4-BE49-F238E27FC236}">
                <a16:creationId xmlns:a16="http://schemas.microsoft.com/office/drawing/2014/main" id="{9598AE08-8419-8C5B-4D6E-C798C600803C}"/>
              </a:ext>
            </a:extLst>
          </p:cNvPr>
          <p:cNvSpPr txBox="1"/>
          <p:nvPr/>
        </p:nvSpPr>
        <p:spPr>
          <a:xfrm>
            <a:off x="2150532" y="1409021"/>
            <a:ext cx="7890935" cy="769387"/>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en-US" sz="2800" b="1" kern="0">
                <a:solidFill>
                  <a:srgbClr val="000000"/>
                </a:solidFill>
                <a:latin typeface="UTM Avo" panose="02040603050506020204" pitchFamily="18" charset="0"/>
                <a:cs typeface="Arial"/>
                <a:sym typeface="Arial"/>
              </a:rPr>
              <a:t>THẢO LUẬN NHÓM ĐÔI</a:t>
            </a:r>
            <a:endParaRPr lang="en-US" sz="2800" b="1"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731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spcFirstLastPara="1" wrap="square" lIns="121900" tIns="60933" rIns="121900" bIns="60933" anchor="t" anchorCtr="0">
        <a:spAutoFit/>
      </a:bodyPr>
      <a:lstStyle>
        <a:defPPr algn="ctr">
          <a:buClr>
            <a:srgbClr val="000000"/>
          </a:buClr>
          <a:buFont typeface="Arial"/>
          <a:buNone/>
          <a:defRPr sz="4800" b="1" kern="0" dirty="0">
            <a:solidFill>
              <a:srgbClr val="530E0E"/>
            </a:solidFill>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28 - Bài viết 2. Luyện tập viết báo cáo</Template>
  <TotalTime>17</TotalTime>
  <Words>774</Words>
  <Application>Microsoft Office PowerPoint</Application>
  <PresentationFormat>Widescreen</PresentationFormat>
  <Paragraphs>56</Paragraphs>
  <Slides>18</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Calibri Light</vt:lpstr>
      <vt:lpstr>Calibri</vt:lpstr>
      <vt:lpstr>UTM Avo</vt:lpstr>
      <vt:lpstr>Arial</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OnePercent</cp:lastModifiedBy>
  <cp:revision>10</cp:revision>
  <dcterms:created xsi:type="dcterms:W3CDTF">2024-02-21T14:52:03Z</dcterms:created>
  <dcterms:modified xsi:type="dcterms:W3CDTF">2024-02-26T09:34:56Z</dcterms:modified>
</cp:coreProperties>
</file>