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744" r:id="rId3"/>
    <p:sldMasterId id="2147483756" r:id="rId4"/>
  </p:sldMasterIdLst>
  <p:notesMasterIdLst>
    <p:notesMasterId r:id="rId24"/>
  </p:notesMasterIdLst>
  <p:sldIdLst>
    <p:sldId id="256" r:id="rId5"/>
    <p:sldId id="257" r:id="rId6"/>
    <p:sldId id="402" r:id="rId7"/>
    <p:sldId id="258" r:id="rId8"/>
    <p:sldId id="261" r:id="rId9"/>
    <p:sldId id="378" r:id="rId10"/>
    <p:sldId id="414" r:id="rId11"/>
    <p:sldId id="415" r:id="rId12"/>
    <p:sldId id="416" r:id="rId13"/>
    <p:sldId id="417" r:id="rId14"/>
    <p:sldId id="397" r:id="rId15"/>
    <p:sldId id="407" r:id="rId16"/>
    <p:sldId id="408" r:id="rId17"/>
    <p:sldId id="263" r:id="rId18"/>
    <p:sldId id="409" r:id="rId19"/>
    <p:sldId id="264" r:id="rId20"/>
    <p:sldId id="265" r:id="rId21"/>
    <p:sldId id="266" r:id="rId22"/>
    <p:sldId id="296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Cambria Math" panose="02040503050406030204" pitchFamily="18" charset="0"/>
      <p:regular r:id="rId26"/>
    </p:embeddedFont>
    <p:embeddedFont>
      <p:font typeface="UTM Avo" panose="02040603050506020204" pitchFamily="18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FFFFFF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7B9C378B-0BBF-D52A-3DCA-290E5F16E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>
            <a:extLst>
              <a:ext uri="{FF2B5EF4-FFF2-40B4-BE49-F238E27FC236}">
                <a16:creationId xmlns:a16="http://schemas.microsoft.com/office/drawing/2014/main" id="{7B43EF8D-D2D9-A3BC-E16F-2D965B2C42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>
            <a:extLst>
              <a:ext uri="{FF2B5EF4-FFF2-40B4-BE49-F238E27FC236}">
                <a16:creationId xmlns:a16="http://schemas.microsoft.com/office/drawing/2014/main" id="{737BAA02-2D4E-38D4-1DFE-79D22C4438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3145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C95DBC0A-985B-0299-DFDE-A5A12340D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>
            <a:extLst>
              <a:ext uri="{FF2B5EF4-FFF2-40B4-BE49-F238E27FC236}">
                <a16:creationId xmlns:a16="http://schemas.microsoft.com/office/drawing/2014/main" id="{61F97688-2D79-7FE6-319D-A94388F851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>
            <a:extLst>
              <a:ext uri="{FF2B5EF4-FFF2-40B4-BE49-F238E27FC236}">
                <a16:creationId xmlns:a16="http://schemas.microsoft.com/office/drawing/2014/main" id="{050AE531-C71D-76C8-D319-5580477DB7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5575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F6520200-115A-5201-9549-39F0178C0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>
            <a:extLst>
              <a:ext uri="{FF2B5EF4-FFF2-40B4-BE49-F238E27FC236}">
                <a16:creationId xmlns:a16="http://schemas.microsoft.com/office/drawing/2014/main" id="{56582742-1A10-5E5B-F1B1-DF0A831638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>
            <a:extLst>
              <a:ext uri="{FF2B5EF4-FFF2-40B4-BE49-F238E27FC236}">
                <a16:creationId xmlns:a16="http://schemas.microsoft.com/office/drawing/2014/main" id="{2107CBEA-A7DA-055A-B5BB-B445F01454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4547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7297338A-55C5-1C2E-EEA1-279ACD5EC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>
            <a:extLst>
              <a:ext uri="{FF2B5EF4-FFF2-40B4-BE49-F238E27FC236}">
                <a16:creationId xmlns:a16="http://schemas.microsoft.com/office/drawing/2014/main" id="{D994A9FF-D7D5-8F4D-DA69-85AB1D8586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>
            <a:extLst>
              <a:ext uri="{FF2B5EF4-FFF2-40B4-BE49-F238E27FC236}">
                <a16:creationId xmlns:a16="http://schemas.microsoft.com/office/drawing/2014/main" id="{4B54FF63-8715-8287-F366-C1B780DBF7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4204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>
          <a:extLst>
            <a:ext uri="{FF2B5EF4-FFF2-40B4-BE49-F238E27FC236}">
              <a16:creationId xmlns:a16="http://schemas.microsoft.com/office/drawing/2014/main" id="{FE7CB35A-9E82-EE34-77FF-75530DBD0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>
            <a:extLst>
              <a:ext uri="{FF2B5EF4-FFF2-40B4-BE49-F238E27FC236}">
                <a16:creationId xmlns:a16="http://schemas.microsoft.com/office/drawing/2014/main" id="{79189C9B-FD57-F350-1D4C-40977711FD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>
            <a:extLst>
              <a:ext uri="{FF2B5EF4-FFF2-40B4-BE49-F238E27FC236}">
                <a16:creationId xmlns:a16="http://schemas.microsoft.com/office/drawing/2014/main" id="{4EF5C9DB-A8C5-BFD6-A92A-E78B618648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8158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>
          <a:extLst>
            <a:ext uri="{FF2B5EF4-FFF2-40B4-BE49-F238E27FC236}">
              <a16:creationId xmlns:a16="http://schemas.microsoft.com/office/drawing/2014/main" id="{76926B8D-51FB-6211-8917-2E6FCE5B5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>
            <a:extLst>
              <a:ext uri="{FF2B5EF4-FFF2-40B4-BE49-F238E27FC236}">
                <a16:creationId xmlns:a16="http://schemas.microsoft.com/office/drawing/2014/main" id="{2C4F87EF-BD41-A1B5-BF15-6E3F176285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>
            <a:extLst>
              <a:ext uri="{FF2B5EF4-FFF2-40B4-BE49-F238E27FC236}">
                <a16:creationId xmlns:a16="http://schemas.microsoft.com/office/drawing/2014/main" id="{E657FD6A-0BC8-7FF3-6FDF-76501CD18D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28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1094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45222055-E8C4-BFC4-C32A-226825B9D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>
            <a:extLst>
              <a:ext uri="{FF2B5EF4-FFF2-40B4-BE49-F238E27FC236}">
                <a16:creationId xmlns:a16="http://schemas.microsoft.com/office/drawing/2014/main" id="{59E42F8D-9FB3-4BC0-1284-E8009CCAA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>
            <a:extLst>
              <a:ext uri="{FF2B5EF4-FFF2-40B4-BE49-F238E27FC236}">
                <a16:creationId xmlns:a16="http://schemas.microsoft.com/office/drawing/2014/main" id="{D5FFEB05-8576-E836-56C5-2C7E54C5D1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1343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F46EB66C-377E-F09C-8D81-D7AC6610B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>
            <a:extLst>
              <a:ext uri="{FF2B5EF4-FFF2-40B4-BE49-F238E27FC236}">
                <a16:creationId xmlns:a16="http://schemas.microsoft.com/office/drawing/2014/main" id="{CFC6385F-A056-7255-46D5-87BE94631D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>
            <a:extLst>
              <a:ext uri="{FF2B5EF4-FFF2-40B4-BE49-F238E27FC236}">
                <a16:creationId xmlns:a16="http://schemas.microsoft.com/office/drawing/2014/main" id="{6EF9B16F-769C-B302-FE47-3F6FF6C4CE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2943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>
          <a:extLst>
            <a:ext uri="{FF2B5EF4-FFF2-40B4-BE49-F238E27FC236}">
              <a16:creationId xmlns:a16="http://schemas.microsoft.com/office/drawing/2014/main" id="{3E9F9827-9E6C-A11A-080F-11E9631E5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>
            <a:extLst>
              <a:ext uri="{FF2B5EF4-FFF2-40B4-BE49-F238E27FC236}">
                <a16:creationId xmlns:a16="http://schemas.microsoft.com/office/drawing/2014/main" id="{6E51CAB2-4F5D-8BCC-D60F-5276AEE897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>
            <a:extLst>
              <a:ext uri="{FF2B5EF4-FFF2-40B4-BE49-F238E27FC236}">
                <a16:creationId xmlns:a16="http://schemas.microsoft.com/office/drawing/2014/main" id="{1B2B63F1-3CC6-931E-BAD5-5F60DEB765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470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8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1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90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88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23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0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7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8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8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8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926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4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0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99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99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99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831478" y="604981"/>
            <a:ext cx="10735564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 35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it-IT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96: Ôn tập chung - Tiết 1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290439D3-B4C3-DC7E-1E97-66B31DDC4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157C52-5F2C-1032-7ACC-BFC5D6E9D0BB}"/>
              </a:ext>
            </a:extLst>
          </p:cNvPr>
          <p:cNvSpPr/>
          <p:nvPr/>
        </p:nvSpPr>
        <p:spPr>
          <a:xfrm>
            <a:off x="6651057" y="3965608"/>
            <a:ext cx="5540943" cy="2892392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4C9C49-4D9B-7200-4AA2-C57C8441F535}"/>
              </a:ext>
            </a:extLst>
          </p:cNvPr>
          <p:cNvSpPr/>
          <p:nvPr/>
        </p:nvSpPr>
        <p:spPr>
          <a:xfrm>
            <a:off x="675606" y="17619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C2C02F-317C-516A-4773-920B102D3E4A}"/>
              </a:ext>
            </a:extLst>
          </p:cNvPr>
          <p:cNvSpPr txBox="1"/>
          <p:nvPr/>
        </p:nvSpPr>
        <p:spPr>
          <a:xfrm>
            <a:off x="1385333" y="1653056"/>
            <a:ext cx="10241316" cy="534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67"/>
              </a:spcBef>
              <a:spcAft>
                <a:spcPts val="467"/>
              </a:spcAft>
            </a:pP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Chọn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đáp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án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đúng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:</a:t>
            </a:r>
            <a:endParaRPr lang="en-US" sz="2200" b="1" dirty="0">
              <a:latin typeface="UTM Avo" panose="02040603050506020204" pitchFamily="18" charset="0"/>
              <a:ea typeface="Calibri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94C284-EE71-472F-4C56-AB3124CF3557}"/>
              </a:ext>
            </a:extLst>
          </p:cNvPr>
          <p:cNvSpPr/>
          <p:nvPr/>
        </p:nvSpPr>
        <p:spPr>
          <a:xfrm>
            <a:off x="612987" y="2135207"/>
            <a:ext cx="5096933" cy="1551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UTM Avo" panose="02040603050506020204" pitchFamily="18" charset="0"/>
              </a:rPr>
              <a:t>m</a:t>
            </a:r>
            <a:r>
              <a:rPr lang="vi-VN" sz="2200" dirty="0">
                <a:latin typeface="UTM Avo" panose="02040603050506020204" pitchFamily="18" charset="0"/>
              </a:rPr>
              <a:t>) </a:t>
            </a:r>
            <a:r>
              <a:rPr lang="en-US" sz="2200" dirty="0" err="1">
                <a:latin typeface="UTM Avo" panose="02040603050506020204" pitchFamily="18" charset="0"/>
              </a:rPr>
              <a:t>Quan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sát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hình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vẽ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mô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tả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ảnh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chụp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một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sân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vận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động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từ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trên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cao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của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một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vệ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tính</a:t>
            </a:r>
            <a:r>
              <a:rPr lang="en-US" sz="2200" dirty="0">
                <a:latin typeface="UTM Avo" panose="02040603050506020204" pitchFamily="18" charset="0"/>
              </a:rPr>
              <a:t>:</a:t>
            </a:r>
            <a:endParaRPr lang="vi-VN" sz="2200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41EE29-1293-B218-4ECC-CA6E9A754785}"/>
              </a:ext>
            </a:extLst>
          </p:cNvPr>
          <p:cNvSpPr/>
          <p:nvPr/>
        </p:nvSpPr>
        <p:spPr>
          <a:xfrm>
            <a:off x="633307" y="3702369"/>
            <a:ext cx="3664373" cy="104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UTM Avo" panose="02040603050506020204" pitchFamily="18" charset="0"/>
              </a:rPr>
              <a:t>Diện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tích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phần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sân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chơi</a:t>
            </a:r>
            <a:r>
              <a:rPr lang="en-US" sz="2200" dirty="0">
                <a:latin typeface="UTM Avo" panose="02040603050506020204" pitchFamily="18" charset="0"/>
              </a:rPr>
              <a:t> (</a:t>
            </a:r>
            <a:r>
              <a:rPr lang="en-US" sz="2200" dirty="0" err="1">
                <a:latin typeface="UTM Avo" panose="02040603050506020204" pitchFamily="18" charset="0"/>
              </a:rPr>
              <a:t>màu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xám</a:t>
            </a:r>
            <a:r>
              <a:rPr lang="en-US" sz="2200" dirty="0">
                <a:latin typeface="UTM Avo" panose="020406030505060202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</a:rPr>
              <a:t>nhạt</a:t>
            </a:r>
            <a:r>
              <a:rPr lang="en-US" sz="2200" dirty="0">
                <a:latin typeface="UTM Avo" panose="02040603050506020204" pitchFamily="18" charset="0"/>
              </a:rPr>
              <a:t>) </a:t>
            </a:r>
            <a:r>
              <a:rPr lang="en-US" sz="2200" dirty="0" err="1">
                <a:latin typeface="UTM Avo" panose="02040603050506020204" pitchFamily="18" charset="0"/>
              </a:rPr>
              <a:t>khoảng</a:t>
            </a:r>
            <a:r>
              <a:rPr lang="en-US" sz="2200" dirty="0">
                <a:latin typeface="UTM Avo" panose="02040603050506020204" pitchFamily="18" charset="0"/>
              </a:rPr>
              <a:t>:</a:t>
            </a:r>
            <a:endParaRPr lang="vi-VN" sz="22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081086C-A3EA-6C20-67E4-F475EC5BE6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8135297"/>
                  </p:ext>
                </p:extLst>
              </p:nvPr>
            </p:nvGraphicFramePr>
            <p:xfrm>
              <a:off x="663787" y="5121607"/>
              <a:ext cx="9770534" cy="1186434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488526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8526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93217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50000"/>
                            </a:lnSpc>
                          </a:pPr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A. </a:t>
                          </a:r>
                          <a:r>
                            <a:rPr lang="en-US" sz="2200" b="0" i="0" u="none" strike="noStrike" cap="none" dirty="0" err="1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Từ</a:t>
                          </a:r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 100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200" b="0" i="1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200" dirty="0" smtClean="0">
                                      <a:latin typeface="UTM Avo" panose="0204060305050602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2200" b="0" i="0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 </a:t>
                          </a:r>
                          <a:r>
                            <a:rPr lang="en-US" sz="2200" b="0" i="0" u="none" strike="noStrike" cap="none" dirty="0" err="1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đến</a:t>
                          </a:r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 900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200" b="0" i="1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200" dirty="0" smtClean="0">
                                      <a:latin typeface="UTM Avo" panose="0204060305050602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2200" b="0" i="0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B. </a:t>
                          </a:r>
                          <a:r>
                            <a:rPr lang="en-US" sz="2200" b="0" i="0" u="none" strike="noStrike" cap="none" dirty="0" err="1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Từ</a:t>
                          </a:r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 1 000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200" b="0" i="1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200" dirty="0" smtClean="0">
                                      <a:latin typeface="UTM Avo" panose="0204060305050602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2200" b="0" i="0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 </a:t>
                          </a:r>
                          <a:r>
                            <a:rPr lang="en-US" sz="2200" b="0" i="0" u="none" strike="noStrike" cap="none" dirty="0" err="1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đến</a:t>
                          </a:r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 9 000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200" b="0" i="1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200" dirty="0" smtClean="0">
                                      <a:latin typeface="UTM Avo" panose="0204060305050602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2200" b="0" i="0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93217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C. </a:t>
                          </a:r>
                          <a:r>
                            <a:rPr lang="en-US" sz="2200" b="0" i="0" u="none" strike="noStrike" cap="none" dirty="0" err="1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Từ</a:t>
                          </a:r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 10 000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200" b="0" i="1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200" dirty="0" smtClean="0">
                                      <a:latin typeface="UTM Avo" panose="0204060305050602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2200" b="0" i="0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 </a:t>
                          </a:r>
                          <a:r>
                            <a:rPr lang="en-US" sz="2200" b="0" i="0" u="none" strike="noStrike" cap="none" dirty="0" err="1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đến</a:t>
                          </a:r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 15 000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200" b="0" i="1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200" dirty="0" smtClean="0">
                                      <a:latin typeface="UTM Avo" panose="0204060305050602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2200" b="0" i="0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D. </a:t>
                          </a:r>
                          <a:r>
                            <a:rPr lang="en-US" sz="2200" b="0" i="0" u="none" strike="noStrike" cap="none" dirty="0" err="1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Từ</a:t>
                          </a:r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 16 000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200" b="0" i="1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200" dirty="0" smtClean="0">
                                      <a:latin typeface="UTM Avo" panose="0204060305050602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2200" b="0" i="0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 </a:t>
                          </a:r>
                          <a:r>
                            <a:rPr lang="en-US" sz="2200" b="0" i="0" u="none" strike="noStrike" cap="none" dirty="0" err="1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đến</a:t>
                          </a:r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 20 000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200" b="0" i="1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200" dirty="0" smtClean="0">
                                      <a:latin typeface="UTM Avo" panose="0204060305050602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2200" b="0" i="0" u="none" strike="noStrike" cap="none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Arial"/>
                                      <a:cs typeface="Arial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rgbClr val="000000"/>
                              </a:solidFill>
                              <a:latin typeface="UTM Avo" panose="02040603050506020204" pitchFamily="18" charset="0"/>
                              <a:ea typeface="Arial"/>
                              <a:cs typeface="Arial"/>
                              <a:sym typeface="Arial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E081086C-A3EA-6C20-67E4-F475EC5BE66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58135297"/>
                  </p:ext>
                </p:extLst>
              </p:nvPr>
            </p:nvGraphicFramePr>
            <p:xfrm>
              <a:off x="663787" y="5121607"/>
              <a:ext cx="9770534" cy="1186434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488526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8526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932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r="-100000" b="-1132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000" b="-1132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932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01031" r="-100000" b="-144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000" t="-101031" b="-144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4D614877-58ED-E747-D15D-0A7B6D1508B5}"/>
              </a:ext>
            </a:extLst>
          </p:cNvPr>
          <p:cNvSpPr/>
          <p:nvPr/>
        </p:nvSpPr>
        <p:spPr>
          <a:xfrm>
            <a:off x="589280" y="5799441"/>
            <a:ext cx="499759" cy="49975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779728-8CFE-F5C5-DE4A-7BB74D53B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320" y="2064069"/>
            <a:ext cx="5760720" cy="28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627F4CC5-2D89-D20A-B4DB-3976EEE39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FFFF71AD-382B-203B-6B3E-1D02E3944447}"/>
              </a:ext>
            </a:extLst>
          </p:cNvPr>
          <p:cNvSpPr/>
          <p:nvPr/>
        </p:nvSpPr>
        <p:spPr>
          <a:xfrm>
            <a:off x="6651057" y="3965608"/>
            <a:ext cx="5540943" cy="2892392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730F7-F95E-0441-D625-AEC0DBE3A2F6}"/>
              </a:ext>
            </a:extLst>
          </p:cNvPr>
          <p:cNvSpPr/>
          <p:nvPr/>
        </p:nvSpPr>
        <p:spPr>
          <a:xfrm>
            <a:off x="713706" y="16730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C07B09-D61B-EC36-B1FE-BFD674C3039D}"/>
              </a:ext>
            </a:extLst>
          </p:cNvPr>
          <p:cNvSpPr txBox="1"/>
          <p:nvPr/>
        </p:nvSpPr>
        <p:spPr>
          <a:xfrm>
            <a:off x="1471956" y="1752788"/>
            <a:ext cx="8277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00B8CE-A2C7-C95F-0B4B-5B0AAD5126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078"/>
          <a:stretch/>
        </p:blipFill>
        <p:spPr>
          <a:xfrm>
            <a:off x="586852" y="2051412"/>
            <a:ext cx="2181481" cy="1511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4F52A18-FC59-552A-CB45-F6E8EE115F88}"/>
                  </a:ext>
                </a:extLst>
              </p:cNvPr>
              <p:cNvSpPr/>
              <p:nvPr/>
            </p:nvSpPr>
            <p:spPr>
              <a:xfrm>
                <a:off x="2619379" y="2216012"/>
                <a:ext cx="2991525" cy="96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9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9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9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4F52A18-FC59-552A-CB45-F6E8EE115F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79" y="2216012"/>
                <a:ext cx="2991525" cy="9655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C5A3D3C-D78F-B13D-CF1C-F3CC1501ABB7}"/>
                  </a:ext>
                </a:extLst>
              </p:cNvPr>
              <p:cNvSpPr/>
              <p:nvPr/>
            </p:nvSpPr>
            <p:spPr>
              <a:xfrm>
                <a:off x="8858602" y="2180420"/>
                <a:ext cx="2651688" cy="96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C5A3D3C-D78F-B13D-CF1C-F3CC1501AB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602" y="2180420"/>
                <a:ext cx="2651688" cy="9655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334277A-1F2C-4EF7-84D5-5EB0B327297D}"/>
                  </a:ext>
                </a:extLst>
              </p:cNvPr>
              <p:cNvSpPr/>
              <p:nvPr/>
            </p:nvSpPr>
            <p:spPr>
              <a:xfrm>
                <a:off x="2768333" y="3805425"/>
                <a:ext cx="3615542" cy="96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15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8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60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40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334277A-1F2C-4EF7-84D5-5EB0B32729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8333" y="3805425"/>
                <a:ext cx="3615542" cy="9655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C4FD951-048C-BEEE-CBDF-136EB3862444}"/>
                  </a:ext>
                </a:extLst>
              </p:cNvPr>
              <p:cNvSpPr/>
              <p:nvPr/>
            </p:nvSpPr>
            <p:spPr>
              <a:xfrm>
                <a:off x="2786408" y="5320678"/>
                <a:ext cx="3593548" cy="96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14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6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7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84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56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C4FD951-048C-BEEE-CBDF-136EB3862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408" y="5320678"/>
                <a:ext cx="3593548" cy="9655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6BCFD27-F101-3370-AE90-3485B6F144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8327" y="2015570"/>
            <a:ext cx="2200000" cy="14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FC1D8B-1977-F0D5-CAA6-3EAEF2404F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333" y="3504869"/>
            <a:ext cx="2200000" cy="1495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7D7C3-B2B1-9067-BE8D-038A692494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7592" y="5032011"/>
            <a:ext cx="2200000" cy="1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C2F0710A-2DCC-47D4-C0A7-59AEBA1F7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620786E-055F-D001-2A50-86846DEAE748}"/>
              </a:ext>
            </a:extLst>
          </p:cNvPr>
          <p:cNvSpPr/>
          <p:nvPr/>
        </p:nvSpPr>
        <p:spPr>
          <a:xfrm>
            <a:off x="6651057" y="3965608"/>
            <a:ext cx="5540943" cy="2892392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3BE3D-6D57-AAF5-906C-160BFCE8F494}"/>
              </a:ext>
            </a:extLst>
          </p:cNvPr>
          <p:cNvSpPr/>
          <p:nvPr/>
        </p:nvSpPr>
        <p:spPr>
          <a:xfrm>
            <a:off x="713706" y="16730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4D091-C86C-449E-A330-88BF23139AC8}"/>
              </a:ext>
            </a:extLst>
          </p:cNvPr>
          <p:cNvSpPr txBox="1"/>
          <p:nvPr/>
        </p:nvSpPr>
        <p:spPr>
          <a:xfrm>
            <a:off x="1399236" y="1537822"/>
            <a:ext cx="11421615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</a:pPr>
            <a:r>
              <a:rPr lang="en-US" sz="2300" dirty="0" err="1">
                <a:latin typeface="UTM Avo" panose="02040603050506020204" pitchFamily="18" charset="0"/>
                <a:ea typeface="Calibri"/>
                <a:cs typeface="Times New Roman"/>
              </a:rPr>
              <a:t>Một</a:t>
            </a:r>
            <a:r>
              <a:rPr lang="en-US" sz="23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300" dirty="0" err="1">
                <a:latin typeface="UTM Avo" panose="02040603050506020204" pitchFamily="18" charset="0"/>
                <a:ea typeface="Calibri"/>
                <a:cs typeface="Times New Roman"/>
              </a:rPr>
              <a:t>thửa</a:t>
            </a:r>
            <a:r>
              <a:rPr lang="en-US" sz="23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300" dirty="0" err="1">
                <a:latin typeface="UTM Avo" panose="02040603050506020204" pitchFamily="18" charset="0"/>
                <a:ea typeface="Calibri"/>
                <a:cs typeface="Times New Roman"/>
              </a:rPr>
              <a:t>ruộng</a:t>
            </a:r>
            <a:r>
              <a:rPr lang="en-US" sz="23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300" dirty="0" err="1">
                <a:latin typeface="UTM Avo" panose="02040603050506020204" pitchFamily="18" charset="0"/>
                <a:ea typeface="Calibri"/>
                <a:cs typeface="Times New Roman"/>
              </a:rPr>
              <a:t>hình</a:t>
            </a:r>
            <a:r>
              <a:rPr lang="en-US" sz="23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300" dirty="0" err="1">
                <a:latin typeface="UTM Avo" panose="02040603050506020204" pitchFamily="18" charset="0"/>
                <a:ea typeface="Calibri"/>
                <a:cs typeface="Times New Roman"/>
              </a:rPr>
              <a:t>chữ</a:t>
            </a:r>
            <a:r>
              <a:rPr lang="en-US" sz="23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300" dirty="0" err="1">
                <a:latin typeface="UTM Avo" panose="02040603050506020204" pitchFamily="18" charset="0"/>
                <a:ea typeface="Calibri"/>
                <a:cs typeface="Times New Roman"/>
              </a:rPr>
              <a:t>nhật</a:t>
            </a:r>
            <a:r>
              <a:rPr lang="en-US" sz="23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300" dirty="0" err="1">
                <a:latin typeface="UTM Avo" panose="02040603050506020204" pitchFamily="18" charset="0"/>
                <a:ea typeface="Calibri"/>
                <a:cs typeface="Times New Roman"/>
              </a:rPr>
              <a:t>có</a:t>
            </a:r>
            <a:r>
              <a:rPr lang="en-US" sz="23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300" dirty="0" err="1">
                <a:latin typeface="UTM Avo" panose="02040603050506020204" pitchFamily="18" charset="0"/>
                <a:ea typeface="Calibri"/>
                <a:cs typeface="Times New Roman"/>
              </a:rPr>
              <a:t>nửa</a:t>
            </a:r>
            <a:r>
              <a:rPr lang="en-US" sz="2300" dirty="0">
                <a:latin typeface="UTM Avo" panose="02040603050506020204" pitchFamily="18" charset="0"/>
                <a:ea typeface="Calibri"/>
                <a:cs typeface="Times New Roman"/>
              </a:rPr>
              <a:t> chu vi </a:t>
            </a:r>
            <a:r>
              <a:rPr lang="en-US" sz="2300" dirty="0" err="1">
                <a:latin typeface="UTM Avo" panose="02040603050506020204" pitchFamily="18" charset="0"/>
                <a:ea typeface="Calibri"/>
                <a:cs typeface="Times New Roman"/>
              </a:rPr>
              <a:t>là</a:t>
            </a:r>
            <a:r>
              <a:rPr lang="en-US" sz="2300" dirty="0">
                <a:latin typeface="UTM Avo" panose="02040603050506020204" pitchFamily="18" charset="0"/>
                <a:ea typeface="Calibri"/>
                <a:cs typeface="Times New Roman"/>
              </a:rPr>
              <a:t> 75 m </a:t>
            </a:r>
            <a:r>
              <a:rPr lang="en-US" sz="2300" dirty="0" err="1">
                <a:latin typeface="UTM Avo" panose="02040603050506020204" pitchFamily="18" charset="0"/>
                <a:ea typeface="Calibri"/>
                <a:cs typeface="Times New Roman"/>
              </a:rPr>
              <a:t>và</a:t>
            </a:r>
            <a:r>
              <a:rPr lang="en-US" sz="23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300" dirty="0" err="1">
                <a:latin typeface="UTM Avo" panose="02040603050506020204" pitchFamily="18" charset="0"/>
                <a:ea typeface="Calibri"/>
                <a:cs typeface="Times New Roman"/>
              </a:rPr>
              <a:t>chiều</a:t>
            </a:r>
            <a:r>
              <a:rPr lang="en-US" sz="23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300" dirty="0" err="1">
                <a:latin typeface="UTM Avo" panose="02040603050506020204" pitchFamily="18" charset="0"/>
                <a:ea typeface="Calibri"/>
                <a:cs typeface="Times New Roman"/>
              </a:rPr>
              <a:t>rộng</a:t>
            </a:r>
            <a:r>
              <a:rPr lang="en-US" sz="23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300" dirty="0" err="1">
                <a:latin typeface="UTM Avo" panose="02040603050506020204" pitchFamily="18" charset="0"/>
                <a:ea typeface="Calibri"/>
                <a:cs typeface="Times New Roman"/>
              </a:rPr>
              <a:t>là</a:t>
            </a:r>
            <a:r>
              <a:rPr lang="en-US" sz="2300" dirty="0">
                <a:latin typeface="UTM Avo" panose="02040603050506020204" pitchFamily="18" charset="0"/>
                <a:ea typeface="Calibri"/>
                <a:cs typeface="Times New Roman"/>
              </a:rPr>
              <a:t> 25 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3CA27F-803B-7181-F3FD-45363F6F6AE0}"/>
                  </a:ext>
                </a:extLst>
              </p:cNvPr>
              <p:cNvSpPr txBox="1"/>
              <p:nvPr/>
            </p:nvSpPr>
            <p:spPr>
              <a:xfrm>
                <a:off x="572964" y="2346419"/>
                <a:ext cx="5592119" cy="31063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a)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Tính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diện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tích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thửa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ruộng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b)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Người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ta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trồng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ngô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trên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thửa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ruộng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đó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,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tính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ra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trung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bình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3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300" dirty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m</m:t>
                        </m:r>
                      </m:e>
                      <m:sup>
                        <m:r>
                          <a:rPr lang="en-US" sz="2300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đất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thu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được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kg</a:t>
                </a:r>
                <a:r>
                  <a:rPr lang="en-US" sz="2300" b="1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ngô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Hỏi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cả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thửa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ruộng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đó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thu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được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bao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nhiêu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ki-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lô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-gam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ngô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?</a:t>
                </a:r>
                <a:endParaRPr lang="en-US" sz="23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A3CA27F-803B-7181-F3FD-45363F6F6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64" y="2346419"/>
                <a:ext cx="5592119" cy="3106363"/>
              </a:xfrm>
              <a:prstGeom prst="rect">
                <a:avLst/>
              </a:prstGeom>
              <a:blipFill>
                <a:blip r:embed="rId4"/>
                <a:stretch>
                  <a:fillRect l="-1636" r="-1527" b="-3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616E504-7137-7CB3-311B-24119277029F}"/>
              </a:ext>
            </a:extLst>
          </p:cNvPr>
          <p:cNvSpPr txBox="1"/>
          <p:nvPr/>
        </p:nvSpPr>
        <p:spPr>
          <a:xfrm>
            <a:off x="8040670" y="2057587"/>
            <a:ext cx="1517218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Tóm </a:t>
            </a:r>
            <a:r>
              <a:rPr lang="en-US" sz="23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tắt</a:t>
            </a:r>
            <a:endParaRPr lang="en-US" sz="2300" b="1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3DC9854-14DE-446D-5162-541DB1E75DD0}"/>
                  </a:ext>
                </a:extLst>
              </p:cNvPr>
              <p:cNvSpPr/>
              <p:nvPr/>
            </p:nvSpPr>
            <p:spPr>
              <a:xfrm>
                <a:off x="6258049" y="2631354"/>
                <a:ext cx="4939164" cy="3072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4000"/>
                  </a:lnSpc>
                  <a:spcAft>
                    <a:spcPts val="533"/>
                  </a:spcAft>
                </a:pP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Một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thử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ruộng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có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:</a:t>
                </a:r>
              </a:p>
              <a:p>
                <a:pPr algn="ctr">
                  <a:lnSpc>
                    <a:spcPct val="114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+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Nửa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chu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 vi: 75 m</a:t>
                </a:r>
              </a:p>
              <a:p>
                <a:pPr algn="ctr">
                  <a:lnSpc>
                    <a:spcPct val="114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+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Chiều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rộng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: 25 m</a:t>
                </a:r>
              </a:p>
              <a:p>
                <a:pPr algn="ctr">
                  <a:lnSpc>
                    <a:spcPct val="114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+ 1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300" dirty="0">
                            <a:latin typeface="UTM Avo" panose="02040603050506020204" pitchFamily="18" charset="0"/>
                            <a:cs typeface="Times New Roman"/>
                          </a:rPr>
                          <m:t>m</m:t>
                        </m:r>
                      </m:e>
                      <m:sup>
                        <m:r>
                          <a:rPr lang="en-US" sz="23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đất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300">
                            <a:latin typeface="UTM Avo" panose="02040603050506020204" pitchFamily="18" charset="0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300">
                            <a:latin typeface="UTM Avo" panose="02040603050506020204" pitchFamily="18" charset="0"/>
                            <a:cs typeface="Times New Roman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 kg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ngô</a:t>
                </a:r>
                <a:endParaRPr lang="en-US" sz="2300" dirty="0">
                  <a:latin typeface="UTM Avo" panose="02040603050506020204" pitchFamily="18" charset="0"/>
                  <a:cs typeface="Times New Roman"/>
                </a:endParaRPr>
              </a:p>
              <a:p>
                <a:pPr algn="ctr">
                  <a:lnSpc>
                    <a:spcPct val="114000"/>
                  </a:lnSpc>
                  <a:spcAft>
                    <a:spcPts val="533"/>
                  </a:spcAft>
                </a:pP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Hỏi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: a)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Diện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tích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?</a:t>
                </a:r>
              </a:p>
              <a:p>
                <a:pPr algn="ctr">
                  <a:lnSpc>
                    <a:spcPct val="114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        b)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Cả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thửa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ruộng</a:t>
                </a:r>
                <a:r>
                  <a:rPr lang="en-US" sz="2300" dirty="0">
                    <a:latin typeface="UTM Avo" panose="02040603050506020204" pitchFamily="18" charset="0"/>
                    <a:cs typeface="Times New Roman"/>
                  </a:rPr>
                  <a:t> ? kg </a:t>
                </a:r>
                <a:r>
                  <a:rPr lang="en-US" sz="2300" dirty="0" err="1">
                    <a:latin typeface="UTM Avo" panose="02040603050506020204" pitchFamily="18" charset="0"/>
                    <a:cs typeface="Times New Roman"/>
                  </a:rPr>
                  <a:t>ngô</a:t>
                </a:r>
                <a:endParaRPr lang="en-US" sz="2300" dirty="0">
                  <a:latin typeface="UTM Avo" panose="02040603050506020204" pitchFamily="18" charset="0"/>
                  <a:cs typeface="Times New Roman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3DC9854-14DE-446D-5162-541DB1E75D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049" y="2631354"/>
                <a:ext cx="4939164" cy="3072251"/>
              </a:xfrm>
              <a:prstGeom prst="rect">
                <a:avLst/>
              </a:prstGeom>
              <a:blipFill>
                <a:blip r:embed="rId5"/>
                <a:stretch>
                  <a:fillRect t="-1389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6C37CF-CA7B-1994-8FA5-8D345575E8D6}"/>
              </a:ext>
            </a:extLst>
          </p:cNvPr>
          <p:cNvCxnSpPr>
            <a:cxnSpLocks/>
          </p:cNvCxnSpPr>
          <p:nvPr/>
        </p:nvCxnSpPr>
        <p:spPr>
          <a:xfrm>
            <a:off x="6558091" y="2240098"/>
            <a:ext cx="0" cy="3756441"/>
          </a:xfrm>
          <a:prstGeom prst="line">
            <a:avLst/>
          </a:prstGeom>
          <a:noFill/>
          <a:ln w="38100" cap="flat" cmpd="sng" algn="ctr">
            <a:solidFill>
              <a:srgbClr val="6E3F6D">
                <a:shade val="95000"/>
                <a:satMod val="105000"/>
              </a:srgbClr>
            </a:solidFill>
            <a:prstDash val="lgDash"/>
          </a:ln>
          <a:effectLst/>
        </p:spPr>
      </p:cxnSp>
    </p:spTree>
    <p:extLst>
      <p:ext uri="{BB962C8B-B14F-4D97-AF65-F5344CB8AC3E}">
        <p14:creationId xmlns:p14="http://schemas.microsoft.com/office/powerpoint/2010/main" val="160136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A996D954-09C2-2908-C1A4-EB549EFA1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F10E15-6C41-CAFC-155B-B96ACAB12BF4}"/>
              </a:ext>
            </a:extLst>
          </p:cNvPr>
          <p:cNvSpPr/>
          <p:nvPr/>
        </p:nvSpPr>
        <p:spPr>
          <a:xfrm>
            <a:off x="713706" y="16730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9D15C1-18B0-8729-59E7-52F661CB71A9}"/>
              </a:ext>
            </a:extLst>
          </p:cNvPr>
          <p:cNvSpPr/>
          <p:nvPr/>
        </p:nvSpPr>
        <p:spPr>
          <a:xfrm>
            <a:off x="4779358" y="1474545"/>
            <a:ext cx="1483938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83264EB-95ED-9594-9D1D-F5DA5D35762A}"/>
                  </a:ext>
                </a:extLst>
              </p:cNvPr>
              <p:cNvSpPr/>
              <p:nvPr/>
            </p:nvSpPr>
            <p:spPr>
              <a:xfrm>
                <a:off x="1346199" y="2048933"/>
                <a:ext cx="7749941" cy="46573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a) 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Chiều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dài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thửa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ruộng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</a:t>
                </a:r>
              </a:p>
              <a:p>
                <a:pPr algn="ctr">
                  <a:lnSpc>
                    <a:spcPct val="130000"/>
                  </a:lnSpc>
                  <a:spcAft>
                    <a:spcPts val="533"/>
                  </a:spcAft>
                  <a:tabLst>
                    <a:tab pos="793790" algn="ctr"/>
                  </a:tabLst>
                </a:pP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	75 – 25 = 50 (m)</a:t>
                </a:r>
              </a:p>
              <a:p>
                <a:pPr algn="ctr">
                  <a:lnSpc>
                    <a:spcPct val="13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Diện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tích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thửa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ruộng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</a:t>
                </a:r>
              </a:p>
              <a:p>
                <a:pPr algn="ctr">
                  <a:lnSpc>
                    <a:spcPct val="13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50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×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25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= 1 250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dirty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m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)</m:t>
                    </m:r>
                  </m:oMath>
                </a14:m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ctr">
                  <a:lnSpc>
                    <a:spcPct val="13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b)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Cả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thửa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ruộng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đó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thu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hoạch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được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kg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ngô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</a:t>
                </a:r>
              </a:p>
              <a:p>
                <a:pPr algn="ctr">
                  <a:lnSpc>
                    <a:spcPct val="13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1 250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/>
                        <a:cs typeface="Times New Roman"/>
                      </a:rPr>
                      <m:t> ×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= 625 kg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ctr">
                  <a:lnSpc>
                    <a:spcPct val="13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Đáp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 a) 1 250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dirty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m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.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          b) 625 kg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</a:rPr>
                  <a:t>ngô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.</a:t>
                </a:r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83264EB-95ED-9594-9D1D-F5DA5D3576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199" y="2048933"/>
                <a:ext cx="7749941" cy="4657301"/>
              </a:xfrm>
              <a:prstGeom prst="rect">
                <a:avLst/>
              </a:prstGeom>
              <a:blipFill>
                <a:blip r:embed="rId4"/>
                <a:stretch>
                  <a:fillRect l="-1023" r="-865" b="-2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43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2120899" y="1868300"/>
            <a:ext cx="7663181" cy="129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ôn tập được những kiến thức gì?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>
          <a:extLst>
            <a:ext uri="{FF2B5EF4-FFF2-40B4-BE49-F238E27FC236}">
              <a16:creationId xmlns:a16="http://schemas.microsoft.com/office/drawing/2014/main" id="{D6A9D823-BD1E-2569-C8F3-328F0CAFC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C3D965-2E2C-31CD-ACFC-F6706D8268DD}"/>
              </a:ext>
            </a:extLst>
          </p:cNvPr>
          <p:cNvSpPr txBox="1"/>
          <p:nvPr/>
        </p:nvSpPr>
        <p:spPr>
          <a:xfrm>
            <a:off x="2080259" y="1868300"/>
            <a:ext cx="7663181" cy="129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có thể làm tốt các bài tập trên, em nhắn bạn điều gì?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05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15A63DA0-36D3-2B66-5ACB-C6AA02C3C3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học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Hoàn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VBT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3649052" y="4319773"/>
            <a:ext cx="4377347" cy="1734518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109174" y="4434114"/>
            <a:ext cx="3479566" cy="141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Đọc và chuẩn bị trước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96: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375DB2AC-4791-F821-8B58-F505E36B00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>
          <a:extLst>
            <a:ext uri="{FF2B5EF4-FFF2-40B4-BE49-F238E27FC236}">
              <a16:creationId xmlns:a16="http://schemas.microsoft.com/office/drawing/2014/main" id="{5342DBC0-8542-B483-D0E5-722B4C008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9AA70-36E5-F085-B4AC-C44A1481FEE8}"/>
              </a:ext>
            </a:extLst>
          </p:cNvPr>
          <p:cNvGrpSpPr/>
          <p:nvPr/>
        </p:nvGrpSpPr>
        <p:grpSpPr>
          <a:xfrm>
            <a:off x="9432655" y="867335"/>
            <a:ext cx="2492644" cy="714646"/>
            <a:chOff x="1695452" y="661952"/>
            <a:chExt cx="3738966" cy="107196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0A4468-8CC0-618A-D458-D32F3EC1C9D4}"/>
                </a:ext>
              </a:extLst>
            </p:cNvPr>
            <p:cNvSpPr/>
            <p:nvPr/>
          </p:nvSpPr>
          <p:spPr>
            <a:xfrm>
              <a:off x="2928969" y="722699"/>
              <a:ext cx="2505449" cy="942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50000"/>
                </a:lnSpc>
                <a:buClrTx/>
                <a:defRPr/>
              </a:pPr>
              <a:r>
                <a:rPr lang="en-US" sz="2667" b="1" cap="all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itchFamily="34" charset="0"/>
                </a:rPr>
                <a:t>Đố</a:t>
              </a:r>
              <a:r>
                <a:rPr lang="en-US" sz="2667" b="1" cap="all" dirty="0">
                  <a:solidFill>
                    <a:srgbClr val="C00000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b="1" cap="all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itchFamily="34" charset="0"/>
                </a:rPr>
                <a:t>bạn</a:t>
              </a:r>
              <a:endParaRPr lang="en-US" sz="2667" b="1" cap="all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2B08B1B-7475-05A2-EBD7-8A5E23ED2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452" y="661952"/>
              <a:ext cx="1071969" cy="1071969"/>
            </a:xfrm>
            <a:prstGeom prst="rect">
              <a:avLst/>
            </a:prstGeom>
          </p:spPr>
        </p:pic>
      </p:grpSp>
      <p:sp>
        <p:nvSpPr>
          <p:cNvPr id="18" name="Oval Callout 5">
            <a:extLst>
              <a:ext uri="{FF2B5EF4-FFF2-40B4-BE49-F238E27FC236}">
                <a16:creationId xmlns:a16="http://schemas.microsoft.com/office/drawing/2014/main" id="{BFF11E11-189B-4647-71BD-E8D5218E597F}"/>
              </a:ext>
            </a:extLst>
          </p:cNvPr>
          <p:cNvSpPr/>
          <p:nvPr/>
        </p:nvSpPr>
        <p:spPr>
          <a:xfrm flipH="1">
            <a:off x="2705100" y="4000500"/>
            <a:ext cx="5709094" cy="2252416"/>
          </a:xfrm>
          <a:prstGeom prst="wedgeEllipseCallout">
            <a:avLst>
              <a:gd name="adj1" fmla="val -64622"/>
              <a:gd name="adj2" fmla="val -8433"/>
            </a:avLst>
          </a:prstGeom>
          <a:solidFill>
            <a:srgbClr val="FFFFFF"/>
          </a:solidFill>
          <a:ln w="25400" cap="flat" cmpd="sng" algn="ctr">
            <a:solidFill>
              <a:srgbClr val="3979E4"/>
            </a:solidFill>
            <a:prstDash val="solid"/>
          </a:ln>
          <a:effectLst/>
        </p:spPr>
        <p:txBody>
          <a:bodyPr rtlCol="0" anchor="ctr"/>
          <a:lstStyle/>
          <a:p>
            <a:pPr algn="ctr" defTabSz="609630">
              <a:buClrTx/>
              <a:defRPr/>
            </a:pPr>
            <a:endParaRPr lang="en-US" sz="1200" dirty="0">
              <a:solidFill>
                <a:srgbClr val="191919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27FDD3-4ECA-2B77-D9FC-56C190545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22" y="1815502"/>
            <a:ext cx="2273745" cy="2066489"/>
          </a:xfrm>
          <a:prstGeom prst="rect">
            <a:avLst/>
          </a:prstGeom>
        </p:spPr>
      </p:pic>
      <p:sp>
        <p:nvSpPr>
          <p:cNvPr id="20" name="Oval Callout 8">
            <a:extLst>
              <a:ext uri="{FF2B5EF4-FFF2-40B4-BE49-F238E27FC236}">
                <a16:creationId xmlns:a16="http://schemas.microsoft.com/office/drawing/2014/main" id="{0D5B9FC4-98B5-BE16-69B5-4BD2DBE57993}"/>
              </a:ext>
            </a:extLst>
          </p:cNvPr>
          <p:cNvSpPr/>
          <p:nvPr/>
        </p:nvSpPr>
        <p:spPr>
          <a:xfrm>
            <a:off x="3022441" y="1795840"/>
            <a:ext cx="5880803" cy="1951279"/>
          </a:xfrm>
          <a:prstGeom prst="wedgeEllipseCallout">
            <a:avLst>
              <a:gd name="adj1" fmla="val -60356"/>
              <a:gd name="adj2" fmla="val -2715"/>
            </a:avLst>
          </a:prstGeom>
          <a:solidFill>
            <a:srgbClr val="FFFFFF"/>
          </a:solidFill>
          <a:ln w="25400" cap="flat" cmpd="sng" algn="ctr">
            <a:solidFill>
              <a:srgbClr val="F9D94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30">
              <a:buClrTx/>
              <a:defRPr/>
            </a:pPr>
            <a:endParaRPr lang="en-US" sz="1200" dirty="0">
              <a:solidFill>
                <a:srgbClr val="FFFFFF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86D2CF-9AF8-3409-FA45-C546960ABDFC}"/>
              </a:ext>
            </a:extLst>
          </p:cNvPr>
          <p:cNvSpPr/>
          <p:nvPr/>
        </p:nvSpPr>
        <p:spPr>
          <a:xfrm>
            <a:off x="4487117" y="2432924"/>
            <a:ext cx="2951450" cy="620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</a:rPr>
              <a:t>Đố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</a:rPr>
              <a:t>đố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389DCD-34E9-A303-5BFD-445186D11494}"/>
              </a:ext>
            </a:extLst>
          </p:cNvPr>
          <p:cNvSpPr/>
          <p:nvPr/>
        </p:nvSpPr>
        <p:spPr>
          <a:xfrm>
            <a:off x="4416255" y="4777512"/>
            <a:ext cx="2302233" cy="620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</a:rPr>
              <a:t>Đố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gì</a:t>
            </a:r>
            <a:r>
              <a:rPr lang="en-US" sz="2667" dirty="0">
                <a:latin typeface="UTM Avo" panose="02040603050506020204" pitchFamily="18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</a:rPr>
              <a:t>đố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gì</a:t>
            </a:r>
            <a:r>
              <a:rPr lang="en-US" sz="2667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2528EF-148D-9AB9-913A-4C3E7C74651A}"/>
              </a:ext>
            </a:extLst>
          </p:cNvPr>
          <p:cNvSpPr/>
          <p:nvPr/>
        </p:nvSpPr>
        <p:spPr>
          <a:xfrm>
            <a:off x="3491051" y="6983129"/>
            <a:ext cx="4189909" cy="1236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dirty="0">
                <a:latin typeface="UTM Avo" panose="02040603050506020204" pitchFamily="18" charset="0"/>
              </a:rPr>
              <a:t>Số 123 457 làm tròn đến hàng chục là số nào?</a:t>
            </a:r>
            <a:endParaRPr lang="en-US" sz="2667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02154B5-6008-4E7E-2D46-24F86A627E2A}"/>
                  </a:ext>
                </a:extLst>
              </p:cNvPr>
              <p:cNvSpPr/>
              <p:nvPr/>
            </p:nvSpPr>
            <p:spPr>
              <a:xfrm>
                <a:off x="2844801" y="8229600"/>
                <a:ext cx="5372099" cy="7080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67" dirty="0">
                          <a:latin typeface="UTM Avo" panose="02040603050506020204" pitchFamily="18" charset="0"/>
                        </a:rPr>
                        <m:t>123 460</m:t>
                      </m:r>
                    </m:oMath>
                  </m:oMathPara>
                </a14:m>
                <a:endParaRPr lang="en-US" sz="2667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02154B5-6008-4E7E-2D46-24F86A627E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801" y="8229600"/>
                <a:ext cx="5372099" cy="7080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422261E7-22E1-51FF-ECCF-45F63DCDA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98" y="3277219"/>
            <a:ext cx="2743201" cy="281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02748 -0.71527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3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00521 -0.49931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/>
      <p:bldP spid="21" grpId="1"/>
      <p:bldP spid="22" grpId="0"/>
      <p:bldP spid="22" grpId="1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F541297-A4D1-FD59-5B69-99FD5C3303C3}"/>
              </a:ext>
            </a:extLst>
          </p:cNvPr>
          <p:cNvGrpSpPr/>
          <p:nvPr/>
        </p:nvGrpSpPr>
        <p:grpSpPr>
          <a:xfrm>
            <a:off x="9432655" y="867335"/>
            <a:ext cx="2492644" cy="714646"/>
            <a:chOff x="1695452" y="661952"/>
            <a:chExt cx="3738966" cy="107196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6FA1C31-BBD8-1A6D-AC78-AC309D033CD7}"/>
                </a:ext>
              </a:extLst>
            </p:cNvPr>
            <p:cNvSpPr/>
            <p:nvPr/>
          </p:nvSpPr>
          <p:spPr>
            <a:xfrm>
              <a:off x="2928969" y="722699"/>
              <a:ext cx="2505449" cy="942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50000"/>
                </a:lnSpc>
                <a:buClrTx/>
                <a:defRPr/>
              </a:pPr>
              <a:r>
                <a:rPr lang="en-US" sz="2667" b="1" cap="all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itchFamily="34" charset="0"/>
                </a:rPr>
                <a:t>Đố</a:t>
              </a:r>
              <a:r>
                <a:rPr lang="en-US" sz="2667" b="1" cap="all" dirty="0">
                  <a:solidFill>
                    <a:srgbClr val="C00000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b="1" cap="all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itchFamily="34" charset="0"/>
                </a:rPr>
                <a:t>bạn</a:t>
              </a:r>
              <a:endParaRPr lang="en-US" sz="2667" b="1" cap="all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75DB5F-B916-F8F3-27BD-7C0A7D628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452" y="661952"/>
              <a:ext cx="1071969" cy="1071969"/>
            </a:xfrm>
            <a:prstGeom prst="rect">
              <a:avLst/>
            </a:prstGeom>
          </p:spPr>
        </p:pic>
      </p:grpSp>
      <p:sp>
        <p:nvSpPr>
          <p:cNvPr id="18" name="Oval Callout 5">
            <a:extLst>
              <a:ext uri="{FF2B5EF4-FFF2-40B4-BE49-F238E27FC236}">
                <a16:creationId xmlns:a16="http://schemas.microsoft.com/office/drawing/2014/main" id="{9E715E05-3CFB-7106-86D0-8AB929480D70}"/>
              </a:ext>
            </a:extLst>
          </p:cNvPr>
          <p:cNvSpPr/>
          <p:nvPr/>
        </p:nvSpPr>
        <p:spPr>
          <a:xfrm flipH="1">
            <a:off x="3530599" y="4000500"/>
            <a:ext cx="4883595" cy="1926731"/>
          </a:xfrm>
          <a:prstGeom prst="wedgeEllipseCallout">
            <a:avLst>
              <a:gd name="adj1" fmla="val -64622"/>
              <a:gd name="adj2" fmla="val -8433"/>
            </a:avLst>
          </a:prstGeom>
          <a:solidFill>
            <a:srgbClr val="FFFFFF"/>
          </a:solidFill>
          <a:ln w="25400" cap="flat" cmpd="sng" algn="ctr">
            <a:solidFill>
              <a:srgbClr val="3979E4"/>
            </a:solidFill>
            <a:prstDash val="solid"/>
          </a:ln>
          <a:effectLst/>
        </p:spPr>
        <p:txBody>
          <a:bodyPr rtlCol="0" anchor="ctr"/>
          <a:lstStyle/>
          <a:p>
            <a:pPr algn="ctr" defTabSz="609630">
              <a:buClrTx/>
              <a:defRPr/>
            </a:pPr>
            <a:endParaRPr lang="en-US" sz="1200" dirty="0">
              <a:solidFill>
                <a:srgbClr val="191919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54476-23F9-764E-1354-39C26836C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22" y="1815502"/>
            <a:ext cx="2273745" cy="2066489"/>
          </a:xfrm>
          <a:prstGeom prst="rect">
            <a:avLst/>
          </a:prstGeom>
        </p:spPr>
      </p:pic>
      <p:sp>
        <p:nvSpPr>
          <p:cNvPr id="20" name="Oval Callout 8">
            <a:extLst>
              <a:ext uri="{FF2B5EF4-FFF2-40B4-BE49-F238E27FC236}">
                <a16:creationId xmlns:a16="http://schemas.microsoft.com/office/drawing/2014/main" id="{7246FBFB-8A6C-BF71-D2B2-ED8D3C1AFBE0}"/>
              </a:ext>
            </a:extLst>
          </p:cNvPr>
          <p:cNvSpPr/>
          <p:nvPr/>
        </p:nvSpPr>
        <p:spPr>
          <a:xfrm>
            <a:off x="3022441" y="1795840"/>
            <a:ext cx="5880803" cy="1951279"/>
          </a:xfrm>
          <a:prstGeom prst="wedgeEllipseCallout">
            <a:avLst>
              <a:gd name="adj1" fmla="val -60356"/>
              <a:gd name="adj2" fmla="val -2715"/>
            </a:avLst>
          </a:prstGeom>
          <a:solidFill>
            <a:srgbClr val="FFFFFF"/>
          </a:solidFill>
          <a:ln w="25400" cap="flat" cmpd="sng" algn="ctr">
            <a:solidFill>
              <a:srgbClr val="F9D94C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30">
              <a:buClrTx/>
              <a:defRPr/>
            </a:pPr>
            <a:endParaRPr lang="en-US" sz="1200" dirty="0">
              <a:solidFill>
                <a:srgbClr val="FFFFFF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81CD31-FEB7-C649-3E0C-7945068C9231}"/>
              </a:ext>
            </a:extLst>
          </p:cNvPr>
          <p:cNvSpPr/>
          <p:nvPr/>
        </p:nvSpPr>
        <p:spPr>
          <a:xfrm>
            <a:off x="4487117" y="2432924"/>
            <a:ext cx="2951449" cy="620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</a:rPr>
              <a:t>Đố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</a:rPr>
              <a:t>đố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bạn</a:t>
            </a:r>
            <a:r>
              <a:rPr lang="en-US" sz="2667" dirty="0"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3B1472-1F86-9EF9-ED9E-3AEAED59D8E5}"/>
              </a:ext>
            </a:extLst>
          </p:cNvPr>
          <p:cNvSpPr/>
          <p:nvPr/>
        </p:nvSpPr>
        <p:spPr>
          <a:xfrm>
            <a:off x="4784555" y="4599712"/>
            <a:ext cx="2302232" cy="620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latin typeface="UTM Avo" panose="02040603050506020204" pitchFamily="18" charset="0"/>
              </a:rPr>
              <a:t>Đố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gì</a:t>
            </a:r>
            <a:r>
              <a:rPr lang="en-US" sz="2667" dirty="0">
                <a:latin typeface="UTM Avo" panose="02040603050506020204" pitchFamily="18" charset="0"/>
              </a:rPr>
              <a:t>, </a:t>
            </a:r>
            <a:r>
              <a:rPr lang="en-US" sz="2667" dirty="0" err="1">
                <a:latin typeface="UTM Avo" panose="02040603050506020204" pitchFamily="18" charset="0"/>
              </a:rPr>
              <a:t>đố</a:t>
            </a:r>
            <a:r>
              <a:rPr lang="en-US" sz="2667" dirty="0">
                <a:latin typeface="UTM Avo" panose="02040603050506020204" pitchFamily="18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</a:rPr>
              <a:t>gì</a:t>
            </a:r>
            <a:r>
              <a:rPr lang="en-US" sz="2667" dirty="0"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2942E28-A8F7-F0C6-2BA2-53FF1821DE17}"/>
                  </a:ext>
                </a:extLst>
              </p:cNvPr>
              <p:cNvSpPr/>
              <p:nvPr/>
            </p:nvSpPr>
            <p:spPr>
              <a:xfrm>
                <a:off x="4126198" y="7200037"/>
                <a:ext cx="4160947" cy="11109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r>
                      <a:rPr lang="en-US" sz="28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等线"/>
                  </a:rPr>
                  <a:t>bằng</a:t>
                </a:r>
                <a:r>
                  <a:rPr lang="en-US" sz="28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等线"/>
                  </a:rPr>
                  <a:t>bao</a:t>
                </a:r>
                <a:r>
                  <a:rPr lang="en-US" sz="28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800" dirty="0" err="1">
                    <a:latin typeface="UTM Avo" panose="02040603050506020204" pitchFamily="18" charset="0"/>
                    <a:ea typeface="等线"/>
                  </a:rPr>
                  <a:t>nhiêu</a:t>
                </a:r>
                <a:r>
                  <a:rPr lang="en-US" sz="2800" dirty="0">
                    <a:latin typeface="UTM Avo" panose="02040603050506020204" pitchFamily="18" charset="0"/>
                    <a:ea typeface="等线"/>
                  </a:rPr>
                  <a:t>?</a:t>
                </a:r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2942E28-A8F7-F0C6-2BA2-53FF1821DE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198" y="7200037"/>
                <a:ext cx="4160947" cy="1110945"/>
              </a:xfrm>
              <a:prstGeom prst="rect">
                <a:avLst/>
              </a:prstGeom>
              <a:blipFill>
                <a:blip r:embed="rId6"/>
                <a:stretch>
                  <a:fillRect r="-2346" b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5ECB36A-BBC1-4A8D-23BA-1BA575B2CBB2}"/>
                  </a:ext>
                </a:extLst>
              </p:cNvPr>
              <p:cNvSpPr/>
              <p:nvPr/>
            </p:nvSpPr>
            <p:spPr>
              <a:xfrm>
                <a:off x="4140201" y="8229600"/>
                <a:ext cx="3898899" cy="1144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  <m:r>
                      <a:rPr lang="en-US" sz="2800" i="1"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800" dirty="0">
                    <a:ea typeface="等线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5ECB36A-BBC1-4A8D-23BA-1BA575B2C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201" y="8229600"/>
                <a:ext cx="3898899" cy="11442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5661AD13-3F1C-A8C2-2B59-5620CDCFC4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98" y="3277219"/>
            <a:ext cx="2743201" cy="2814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02343 -0.7435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3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00573 -0.56967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2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/>
      <p:bldP spid="21" grpId="1"/>
      <p:bldP spid="22" grpId="0"/>
      <p:bldP spid="22" grpId="1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5960DFB9-864E-6F0B-B5AA-D5EA9CDBDE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3A791A8-4C2E-8202-F539-E860262AEFA4}"/>
              </a:ext>
            </a:extLst>
          </p:cNvPr>
          <p:cNvSpPr/>
          <p:nvPr/>
        </p:nvSpPr>
        <p:spPr>
          <a:xfrm>
            <a:off x="6651057" y="3965608"/>
            <a:ext cx="5540943" cy="2892392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675606" y="17619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385333" y="1653056"/>
            <a:ext cx="10241316" cy="534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67"/>
              </a:spcBef>
              <a:spcAft>
                <a:spcPts val="467"/>
              </a:spcAft>
            </a:pP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Chọn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đáp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án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đúng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:</a:t>
            </a:r>
            <a:endParaRPr lang="en-US" sz="2200" b="1" dirty="0">
              <a:latin typeface="UTM Avo" panose="02040603050506020204" pitchFamily="18" charset="0"/>
              <a:ea typeface="Calibri"/>
              <a:cs typeface="Times New Roman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8BE899-5E13-2A1C-D92D-4C1191E033C6}"/>
              </a:ext>
            </a:extLst>
          </p:cNvPr>
          <p:cNvSpPr/>
          <p:nvPr/>
        </p:nvSpPr>
        <p:spPr>
          <a:xfrm>
            <a:off x="570564" y="2152714"/>
            <a:ext cx="10244667" cy="535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a)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Số “Bảy triệu hai trăm ba mươi nghìn tám trăm linh năm” viết là: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03FC4DF-1CBD-A619-FD09-40CE36D65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336631"/>
              </p:ext>
            </p:extLst>
          </p:nvPr>
        </p:nvGraphicFramePr>
        <p:xfrm>
          <a:off x="177164" y="2677844"/>
          <a:ext cx="11354756" cy="584243"/>
        </p:xfrm>
        <a:graphic>
          <a:graphicData uri="http://schemas.openxmlformats.org/drawingml/2006/table">
            <a:tbl>
              <a:tblPr firstRow="1" bandRow="1"/>
              <a:tblGrid>
                <a:gridCol w="2838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8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42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>
                          <a:latin typeface="UTM Avo" panose="02040603050506020204" pitchFamily="18" charset="0"/>
                        </a:rPr>
                        <a:t>A. 7 230 805.</a:t>
                      </a:r>
                    </a:p>
                  </a:txBody>
                  <a:tcPr marL="60960" marR="60960" marT="30480" marB="3048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>
                          <a:latin typeface="UTM Avo" panose="02040603050506020204" pitchFamily="18" charset="0"/>
                        </a:rPr>
                        <a:t>B. 7 238 005.</a:t>
                      </a:r>
                    </a:p>
                  </a:txBody>
                  <a:tcPr marL="60960" marR="60960" marT="30480" marB="3048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>
                          <a:latin typeface="UTM Avo" panose="02040603050506020204" pitchFamily="18" charset="0"/>
                        </a:rPr>
                        <a:t>C. 723 805.</a:t>
                      </a:r>
                    </a:p>
                  </a:txBody>
                  <a:tcPr marL="60960" marR="60960" marT="30480" marB="3048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>
                          <a:latin typeface="UTM Avo" panose="02040603050506020204" pitchFamily="18" charset="0"/>
                        </a:rPr>
                        <a:t>D. 7 230 085.</a:t>
                      </a:r>
                    </a:p>
                  </a:txBody>
                  <a:tcPr marL="60960" marR="60960" marT="30480" marB="3048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48851042-0832-AB65-0E1C-8C8E70E3BF92}"/>
              </a:ext>
            </a:extLst>
          </p:cNvPr>
          <p:cNvSpPr/>
          <p:nvPr/>
        </p:nvSpPr>
        <p:spPr>
          <a:xfrm>
            <a:off x="812601" y="3352735"/>
            <a:ext cx="1024466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b) Giá trị của chữ số 3 trong số 493 508 là: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6B9CD23-AB05-AFD6-CFCD-6CD0435F0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196343"/>
              </p:ext>
            </p:extLst>
          </p:nvPr>
        </p:nvGraphicFramePr>
        <p:xfrm>
          <a:off x="-253136" y="3891003"/>
          <a:ext cx="11785056" cy="584243"/>
        </p:xfrm>
        <a:graphic>
          <a:graphicData uri="http://schemas.openxmlformats.org/drawingml/2006/table">
            <a:tbl>
              <a:tblPr firstRow="1" bandRow="1"/>
              <a:tblGrid>
                <a:gridCol w="294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6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42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>
                          <a:latin typeface="UTM Avo" panose="02040603050506020204" pitchFamily="18" charset="0"/>
                        </a:rPr>
                        <a:t>A. 300.</a:t>
                      </a:r>
                    </a:p>
                  </a:txBody>
                  <a:tcPr marL="60960" marR="60960" marT="30480" marB="3048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>
                          <a:latin typeface="UTM Avo" panose="02040603050506020204" pitchFamily="18" charset="0"/>
                        </a:rPr>
                        <a:t>B. 3 000.</a:t>
                      </a:r>
                    </a:p>
                  </a:txBody>
                  <a:tcPr marL="60960" marR="60960" marT="30480" marB="3048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>
                          <a:latin typeface="UTM Avo" panose="02040603050506020204" pitchFamily="18" charset="0"/>
                        </a:rPr>
                        <a:t>C. 30 000.</a:t>
                      </a:r>
                    </a:p>
                  </a:txBody>
                  <a:tcPr marL="60960" marR="60960" marT="30480" marB="3048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>
                          <a:latin typeface="UTM Avo" panose="02040603050506020204" pitchFamily="18" charset="0"/>
                        </a:rPr>
                        <a:t>D. 300 000.</a:t>
                      </a:r>
                    </a:p>
                  </a:txBody>
                  <a:tcPr marL="60960" marR="60960" marT="30480" marB="3048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4BD050CB-DC84-A636-607F-15E403A1A3CC}"/>
              </a:ext>
            </a:extLst>
          </p:cNvPr>
          <p:cNvSpPr/>
          <p:nvPr/>
        </p:nvSpPr>
        <p:spPr>
          <a:xfrm>
            <a:off x="589813" y="4518357"/>
            <a:ext cx="1024466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schemeClr val="tx1"/>
                </a:solidFill>
                <a:latin typeface="UTM Avo" panose="02040603050506020204" pitchFamily="18" charset="0"/>
                <a:ea typeface="+mn-ea"/>
                <a:cs typeface="+mn-cs"/>
              </a:rPr>
              <a:t>c) Phân số chỉ số phần tô màu so với toàn bộ băng giấy sau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771290E8-F730-871A-2116-58D09512D0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413323"/>
                  </p:ext>
                </p:extLst>
              </p:nvPr>
            </p:nvGraphicFramePr>
            <p:xfrm>
              <a:off x="633982" y="4976283"/>
              <a:ext cx="5677378" cy="170249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83868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386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55278">
                    <a:tc>
                      <a:txBody>
                        <a:bodyPr/>
                        <a:lstStyle/>
                        <a:p>
                          <a:pPr marR="0" algn="just" rtl="0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</a:pPr>
                          <a:r>
                            <a:rPr lang="fr-FR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A.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b="0" i="1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R="0" algn="just" rtl="0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</a:pPr>
                          <a:r>
                            <a:rPr lang="fr-FR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B.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b="0" i="1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59052">
                    <a:tc>
                      <a:txBody>
                        <a:bodyPr/>
                        <a:lstStyle/>
                        <a:p>
                          <a:pPr marR="0" algn="just" rtl="0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</a:pPr>
                          <a:r>
                            <a:rPr lang="fr-FR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C.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b="0" i="1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R="0" algn="just" rtl="0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</a:pPr>
                          <a:r>
                            <a:rPr lang="fr-FR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D.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b="0" i="1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771290E8-F730-871A-2116-58D09512D06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413323"/>
                  </p:ext>
                </p:extLst>
              </p:nvPr>
            </p:nvGraphicFramePr>
            <p:xfrm>
              <a:off x="633982" y="4976283"/>
              <a:ext cx="5677378" cy="170249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83868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386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8488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214" r="-99786" b="-10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000" b="-10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8536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214" t="-100000" r="-99786" b="-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000" t="-100000" b="-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2BC187E5-37AF-CE4F-3E35-F784B059E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392" y="4466741"/>
            <a:ext cx="1925170" cy="190982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0D30C3A5-6EEE-9550-9D33-D02FC527D95B}"/>
              </a:ext>
            </a:extLst>
          </p:cNvPr>
          <p:cNvSpPr/>
          <p:nvPr/>
        </p:nvSpPr>
        <p:spPr>
          <a:xfrm>
            <a:off x="583398" y="2804558"/>
            <a:ext cx="458406" cy="45840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C24328-E4E3-503A-0983-00C058B99FF3}"/>
              </a:ext>
            </a:extLst>
          </p:cNvPr>
          <p:cNvSpPr/>
          <p:nvPr/>
        </p:nvSpPr>
        <p:spPr>
          <a:xfrm>
            <a:off x="3438571" y="4006155"/>
            <a:ext cx="460586" cy="4605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459C39-BF35-7F3B-9E5C-4C1671A87653}"/>
              </a:ext>
            </a:extLst>
          </p:cNvPr>
          <p:cNvSpPr/>
          <p:nvPr/>
        </p:nvSpPr>
        <p:spPr>
          <a:xfrm>
            <a:off x="3389519" y="5275183"/>
            <a:ext cx="476981" cy="47698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5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/>
      <p:bldP spid="16" grpId="0"/>
      <p:bldP spid="18" grpId="0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4DC57348-9DD2-69C8-1151-C441D6E37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226F96D-4064-A20C-A774-8B52FC385707}"/>
              </a:ext>
            </a:extLst>
          </p:cNvPr>
          <p:cNvSpPr/>
          <p:nvPr/>
        </p:nvSpPr>
        <p:spPr>
          <a:xfrm>
            <a:off x="6651057" y="3965608"/>
            <a:ext cx="5540943" cy="2892392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E6CCDD-A383-73B2-9A39-3026ABD951EA}"/>
              </a:ext>
            </a:extLst>
          </p:cNvPr>
          <p:cNvSpPr/>
          <p:nvPr/>
        </p:nvSpPr>
        <p:spPr>
          <a:xfrm>
            <a:off x="675606" y="17619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287B9-E427-4A04-371F-C1B0D0C139DE}"/>
              </a:ext>
            </a:extLst>
          </p:cNvPr>
          <p:cNvSpPr txBox="1"/>
          <p:nvPr/>
        </p:nvSpPr>
        <p:spPr>
          <a:xfrm>
            <a:off x="1385333" y="1653056"/>
            <a:ext cx="10241316" cy="534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67"/>
              </a:spcBef>
              <a:spcAft>
                <a:spcPts val="467"/>
              </a:spcAft>
            </a:pP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Chọn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đáp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án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đúng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:</a:t>
            </a:r>
            <a:endParaRPr lang="en-US" sz="2200" b="1" dirty="0">
              <a:latin typeface="UTM Avo" panose="02040603050506020204" pitchFamily="18" charset="0"/>
              <a:ea typeface="Calibri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E1FBDB8-7348-DDB5-C513-05DF506D0F3A}"/>
                  </a:ext>
                </a:extLst>
              </p:cNvPr>
              <p:cNvSpPr/>
              <p:nvPr/>
            </p:nvSpPr>
            <p:spPr>
              <a:xfrm>
                <a:off x="570564" y="2037211"/>
                <a:ext cx="10244667" cy="887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d) </a:t>
                </a:r>
                <a:r>
                  <a:rPr lang="en-US" sz="22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Phân</a:t>
                </a:r>
                <a:r>
                  <a:rPr lang="en-US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200" b="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200" b="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bằng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phân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nào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trong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các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phân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sau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?</a:t>
                </a:r>
                <a:endParaRPr lang="en-US" sz="22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E1FBDB8-7348-DDB5-C513-05DF506D0F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64" y="2037211"/>
                <a:ext cx="10244667" cy="887872"/>
              </a:xfrm>
              <a:prstGeom prst="rect">
                <a:avLst/>
              </a:prstGeom>
              <a:blipFill>
                <a:blip r:embed="rId4"/>
                <a:stretch>
                  <a:fillRect l="-774"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DEEC65E-2E18-558F-2882-74EB6E8D26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3946639"/>
                  </p:ext>
                </p:extLst>
              </p:nvPr>
            </p:nvGraphicFramePr>
            <p:xfrm>
              <a:off x="82896" y="2697495"/>
              <a:ext cx="11354756" cy="853694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83868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386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83868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83868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842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fr-FR" sz="2200" dirty="0">
                              <a:solidFill>
                                <a:srgbClr val="000000"/>
                              </a:solidFill>
                              <a:effectLst/>
                              <a:latin typeface="UTM Avo" panose="02040603050506020204" pitchFamily="18" charset="0"/>
                              <a:ea typeface="Calibri"/>
                            </a:rPr>
                            <a:t>A.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32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dirty="0">
                              <a:latin typeface="UTM Avo" panose="02040603050506020204" pitchFamily="18" charset="0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fr-FR" sz="2200" dirty="0">
                              <a:solidFill>
                                <a:srgbClr val="000000"/>
                              </a:solidFill>
                              <a:effectLst/>
                              <a:latin typeface="UTM Avo" panose="02040603050506020204" pitchFamily="18" charset="0"/>
                              <a:ea typeface="Calibri"/>
                            </a:rPr>
                            <a:t>B.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20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40</m:t>
                                  </m:r>
                                </m:den>
                              </m:f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/>
                                  <a:cs typeface="Times New Roman"/>
                                </a:rPr>
                                <m:t>.</m:t>
                              </m:r>
                            </m:oMath>
                          </a14:m>
                          <a:endParaRPr lang="en-US" sz="2200" dirty="0">
                            <a:latin typeface="UTM Avo" panose="02040603050506020204" pitchFamily="18" charset="0"/>
                          </a:endParaRP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fr-FR" sz="2200" dirty="0">
                              <a:solidFill>
                                <a:srgbClr val="000000"/>
                              </a:solidFill>
                              <a:effectLst/>
                              <a:latin typeface="UTM Avo" panose="02040603050506020204" pitchFamily="18" charset="0"/>
                              <a:ea typeface="Calibri"/>
                            </a:rPr>
                            <a:t>C.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25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40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dirty="0">
                              <a:latin typeface="UTM Avo" panose="02040603050506020204" pitchFamily="18" charset="0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fr-FR" sz="2200" dirty="0">
                              <a:solidFill>
                                <a:srgbClr val="000000"/>
                              </a:solidFill>
                              <a:effectLst/>
                              <a:latin typeface="UTM Avo" panose="02040603050506020204" pitchFamily="18" charset="0"/>
                              <a:ea typeface="Calibri"/>
                            </a:rPr>
                            <a:t>D.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10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24</m:t>
                                  </m:r>
                                </m:den>
                              </m:f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/>
                                  <a:cs typeface="Times New Roman"/>
                                </a:rPr>
                                <m:t>.</m:t>
                              </m:r>
                            </m:oMath>
                          </a14:m>
                          <a:endParaRPr lang="en-US" sz="2200" dirty="0">
                            <a:latin typeface="UTM Avo" panose="02040603050506020204" pitchFamily="18" charset="0"/>
                          </a:endParaRP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DEEC65E-2E18-558F-2882-74EB6E8D26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3946639"/>
                  </p:ext>
                </p:extLst>
              </p:nvPr>
            </p:nvGraphicFramePr>
            <p:xfrm>
              <a:off x="82896" y="2697495"/>
              <a:ext cx="11354756" cy="853694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83868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3868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838689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838689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8536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r="-300000" b="-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000" r="-200000" b="-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0000" r="-100000" b="-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0000" b="-42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6DFD76F-FBB4-93B8-EA4E-B0A51E9C4EC9}"/>
                  </a:ext>
                </a:extLst>
              </p:cNvPr>
              <p:cNvSpPr/>
              <p:nvPr/>
            </p:nvSpPr>
            <p:spPr>
              <a:xfrm>
                <a:off x="587073" y="3481895"/>
                <a:ext cx="10244667" cy="887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fr-FR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e) </a:t>
                </a:r>
                <a:r>
                  <a:rPr lang="fr-FR" sz="22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Rút</a:t>
                </a:r>
                <a:r>
                  <a:rPr lang="fr-FR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gọn</a:t>
                </a:r>
                <a:r>
                  <a:rPr lang="fr-FR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phân</a:t>
                </a:r>
                <a:r>
                  <a:rPr lang="fr-FR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fr-FR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2200" b="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45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200" b="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105</m:t>
                        </m:r>
                      </m:den>
                    </m:f>
                  </m:oMath>
                </a14:m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về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phân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tối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giản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, ta </a:t>
                </a:r>
                <a:r>
                  <a:rPr lang="fr-FR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được</a:t>
                </a:r>
                <a:r>
                  <a:rPr lang="fr-FR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 :</a:t>
                </a:r>
                <a:endParaRPr lang="en-US" sz="22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6DFD76F-FBB4-93B8-EA4E-B0A51E9C4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73" y="3481895"/>
                <a:ext cx="10244667" cy="887872"/>
              </a:xfrm>
              <a:prstGeom prst="rect">
                <a:avLst/>
              </a:prstGeom>
              <a:blipFill>
                <a:blip r:embed="rId6"/>
                <a:stretch>
                  <a:fillRect l="-773"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AA0279AE-8595-34C0-BAE4-36B7C4FE6C7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1096647"/>
                  </p:ext>
                </p:extLst>
              </p:nvPr>
            </p:nvGraphicFramePr>
            <p:xfrm>
              <a:off x="82896" y="4142367"/>
              <a:ext cx="11785056" cy="85337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462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842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fr-FR" sz="2200" dirty="0">
                              <a:solidFill>
                                <a:srgbClr val="000000"/>
                              </a:solidFill>
                              <a:effectLst/>
                              <a:latin typeface="UTM Avo" panose="02040603050506020204" pitchFamily="18" charset="0"/>
                              <a:ea typeface="Calibri"/>
                            </a:rPr>
                            <a:t>A.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i="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35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dirty="0">
                              <a:latin typeface="UTM Avo" panose="02040603050506020204" pitchFamily="18" charset="0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fr-FR" sz="2200" dirty="0">
                              <a:solidFill>
                                <a:srgbClr val="000000"/>
                              </a:solidFill>
                              <a:effectLst/>
                              <a:latin typeface="UTM Avo" panose="02040603050506020204" pitchFamily="18" charset="0"/>
                              <a:ea typeface="Calibri"/>
                            </a:rPr>
                            <a:t>B.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9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35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dirty="0">
                              <a:latin typeface="UTM Avo" panose="02040603050506020204" pitchFamily="18" charset="0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fr-FR" sz="2200" dirty="0">
                              <a:solidFill>
                                <a:srgbClr val="000000"/>
                              </a:solidFill>
                              <a:effectLst/>
                              <a:latin typeface="UTM Avo" panose="02040603050506020204" pitchFamily="18" charset="0"/>
                              <a:ea typeface="Calibri"/>
                            </a:rPr>
                            <a:t>C.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21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dirty="0">
                              <a:latin typeface="UTM Avo" panose="02040603050506020204" pitchFamily="18" charset="0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fr-FR" sz="2200" dirty="0">
                              <a:solidFill>
                                <a:srgbClr val="000000"/>
                              </a:solidFill>
                              <a:effectLst/>
                              <a:latin typeface="UTM Avo" panose="02040603050506020204" pitchFamily="18" charset="0"/>
                              <a:ea typeface="Calibri"/>
                            </a:rPr>
                            <a:t>D.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i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dirty="0">
                              <a:latin typeface="UTM Avo" panose="02040603050506020204" pitchFamily="18" charset="0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AA0279AE-8595-34C0-BAE4-36B7C4FE6C7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1096647"/>
                  </p:ext>
                </p:extLst>
              </p:nvPr>
            </p:nvGraphicFramePr>
            <p:xfrm>
              <a:off x="82896" y="4142367"/>
              <a:ext cx="11785056" cy="85337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462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8533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299587" b="-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00207" r="-200207" b="-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99793" r="-99793" b="-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00414" b="-42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81EF6BB1-19BC-8BCA-B703-F3D260A26962}"/>
              </a:ext>
            </a:extLst>
          </p:cNvPr>
          <p:cNvSpPr/>
          <p:nvPr/>
        </p:nvSpPr>
        <p:spPr>
          <a:xfrm>
            <a:off x="637272" y="4968156"/>
            <a:ext cx="10244667" cy="533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533"/>
              </a:spcAft>
            </a:pPr>
            <a:r>
              <a:rPr lang="en-US" sz="2200" dirty="0">
                <a:latin typeface="UTM Avo" panose="02040603050506020204" pitchFamily="18" charset="0"/>
                <a:ea typeface="Calibri"/>
                <a:cs typeface="Times New Roman"/>
              </a:rPr>
              <a:t>g) So </a:t>
            </a:r>
            <a:r>
              <a:rPr lang="en-US" sz="2200" dirty="0" err="1">
                <a:latin typeface="UTM Avo" panose="02040603050506020204" pitchFamily="18" charset="0"/>
                <a:ea typeface="Calibri"/>
                <a:cs typeface="Times New Roman"/>
              </a:rPr>
              <a:t>sánh</a:t>
            </a:r>
            <a:r>
              <a:rPr lang="en-US" sz="22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/>
                <a:cs typeface="Times New Roman"/>
              </a:rPr>
              <a:t>nào</a:t>
            </a:r>
            <a:r>
              <a:rPr lang="en-US" sz="22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/>
                <a:cs typeface="Times New Roman"/>
              </a:rPr>
              <a:t>sau</a:t>
            </a:r>
            <a:r>
              <a:rPr lang="en-US" sz="22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/>
                <a:cs typeface="Times New Roman"/>
              </a:rPr>
              <a:t>đây</a:t>
            </a:r>
            <a:r>
              <a:rPr lang="en-US" sz="22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/>
                <a:cs typeface="Times New Roman"/>
              </a:rPr>
              <a:t>là</a:t>
            </a:r>
            <a:r>
              <a:rPr lang="en-US" sz="2200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en-US" sz="2200" dirty="0" err="1">
                <a:latin typeface="UTM Avo" panose="02040603050506020204" pitchFamily="18" charset="0"/>
                <a:ea typeface="Calibri"/>
                <a:cs typeface="Times New Roman"/>
              </a:rPr>
              <a:t>đúng</a:t>
            </a:r>
            <a:r>
              <a:rPr lang="en-US" sz="2200" dirty="0">
                <a:latin typeface="UTM Avo" panose="02040603050506020204" pitchFamily="18" charset="0"/>
                <a:ea typeface="Calibri"/>
                <a:cs typeface="Times New Roman"/>
              </a:rPr>
              <a:t>?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B87C4DC-4E28-D929-0AAA-B6A8401D3513}"/>
              </a:ext>
            </a:extLst>
          </p:cNvPr>
          <p:cNvSpPr/>
          <p:nvPr/>
        </p:nvSpPr>
        <p:spPr>
          <a:xfrm>
            <a:off x="6724316" y="3025939"/>
            <a:ext cx="458406" cy="45840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F58DC5-3F34-94E3-C8EF-EAEDC3FE5E45}"/>
              </a:ext>
            </a:extLst>
          </p:cNvPr>
          <p:cNvSpPr/>
          <p:nvPr/>
        </p:nvSpPr>
        <p:spPr>
          <a:xfrm>
            <a:off x="10002273" y="4442274"/>
            <a:ext cx="460586" cy="4605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538001B-BE37-8AAD-0476-C77F43FE55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0783328"/>
                  </p:ext>
                </p:extLst>
              </p:nvPr>
            </p:nvGraphicFramePr>
            <p:xfrm>
              <a:off x="203472" y="5459445"/>
              <a:ext cx="11785056" cy="85337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462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8424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200" dirty="0">
                              <a:effectLst/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a:t>A.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i="1">
                                      <a:effectLst/>
                                      <a:latin typeface="Cambria Math" panose="02040503050406030204" pitchFamily="18" charset="0"/>
                                      <a:ea typeface="Calibri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200" i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200" i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2200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&lt;</m:t>
                              </m:r>
                              <m:f>
                                <m:fPr>
                                  <m:ctrlPr>
                                    <a:rPr lang="en-US" sz="2200" i="1">
                                      <a:effectLst/>
                                      <a:latin typeface="Cambria Math" panose="02040503050406030204" pitchFamily="18" charset="0"/>
                                      <a:ea typeface="Calibri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200" i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200" i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dirty="0">
                              <a:effectLst/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200" dirty="0">
                              <a:effectLst/>
                              <a:latin typeface="UTM Avo" panose="02040603050506020204" pitchFamily="18" charset="0"/>
                              <a:ea typeface="等线"/>
                              <a:cs typeface="Times New Roman"/>
                            </a:rPr>
                            <a:t>B.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i="1">
                                      <a:effectLst/>
                                      <a:latin typeface="Cambria Math" panose="02040503050406030204" pitchFamily="18" charset="0"/>
                                      <a:ea typeface="Calibri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200" i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200" i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24</m:t>
                                  </m:r>
                                </m:den>
                              </m:f>
                              <m:r>
                                <a:rPr lang="en-US" sz="2200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&lt;</m:t>
                              </m:r>
                              <m:f>
                                <m:fPr>
                                  <m:ctrlPr>
                                    <a:rPr lang="en-US" sz="2200" i="1">
                                      <a:effectLst/>
                                      <a:latin typeface="Cambria Math" panose="02040503050406030204" pitchFamily="18" charset="0"/>
                                      <a:ea typeface="Calibri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200" i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9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200" i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8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dirty="0">
                              <a:effectLst/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fr-FR" sz="2200" dirty="0">
                              <a:solidFill>
                                <a:srgbClr val="000000"/>
                              </a:solidFill>
                              <a:effectLst/>
                              <a:latin typeface="UTM Avo" panose="02040603050506020204" pitchFamily="18" charset="0"/>
                              <a:ea typeface="Calibri"/>
                            </a:rPr>
                            <a:t>C. </a:t>
                          </a:r>
                          <a14:m>
                            <m:oMath xmlns:m="http://schemas.openxmlformats.org/officeDocument/2006/math">
                              <m:r>
                                <a:rPr lang="fr-FR" sz="2200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200" i="1">
                                      <a:effectLst/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200" i="0" smtClean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200" i="0" smtClean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7</m:t>
                                  </m:r>
                                </m:den>
                              </m:f>
                              <m:r>
                                <a:rPr lang="en-US" sz="2200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&gt;</m:t>
                              </m:r>
                              <m:f>
                                <m:fPr>
                                  <m:ctrlPr>
                                    <a:rPr lang="en-US" sz="2200" i="1">
                                      <a:effectLst/>
                                      <a:latin typeface="Cambria Math" panose="02040503050406030204" pitchFamily="18" charset="0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200" i="0" smtClean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200" i="0" smtClean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7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dirty="0">
                              <a:latin typeface="UTM Avo" panose="02040603050506020204" pitchFamily="18" charset="0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2200" dirty="0">
                              <a:effectLst/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a:t>D.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i="1">
                                      <a:effectLst/>
                                      <a:latin typeface="Cambria Math" panose="02040503050406030204" pitchFamily="18" charset="0"/>
                                      <a:ea typeface="Calibri"/>
                                      <a:cs typeface="Times New Roman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200" i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13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sz="2200" i="0">
                                      <a:effectLst/>
                                      <a:latin typeface="UTM Avo" panose="02040603050506020204" pitchFamily="18" charset="0"/>
                                      <a:ea typeface="Calibri"/>
                                      <a:cs typeface="Times New Roman"/>
                                    </a:rPr>
                                    <m:t>12</m:t>
                                  </m:r>
                                </m:den>
                              </m:f>
                              <m:r>
                                <a:rPr lang="en-US" sz="2200" i="1">
                                  <a:effectLst/>
                                  <a:latin typeface="Cambria Math"/>
                                  <a:ea typeface="Calibri"/>
                                  <a:cs typeface="Times New Roman"/>
                                </a:rPr>
                                <m:t>&lt;</m:t>
                              </m:r>
                              <m:r>
                                <m:rPr>
                                  <m:nor/>
                                </m:rPr>
                                <a:rPr lang="en-US" sz="2200" i="0">
                                  <a:effectLst/>
                                  <a:latin typeface="UTM Avo" panose="02040603050506020204" pitchFamily="18" charset="0"/>
                                  <a:ea typeface="Calibri"/>
                                  <a:cs typeface="Times New Roman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sz="2200" dirty="0">
                              <a:effectLst/>
                              <a:latin typeface="UTM Avo" panose="02040603050506020204" pitchFamily="18" charset="0"/>
                              <a:ea typeface="Calibri"/>
                              <a:cs typeface="Times New Roman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3538001B-BE37-8AAD-0476-C77F43FE55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0783328"/>
                  </p:ext>
                </p:extLst>
              </p:nvPr>
            </p:nvGraphicFramePr>
            <p:xfrm>
              <a:off x="203472" y="5459445"/>
              <a:ext cx="11785056" cy="853377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462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8533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r="-299587" b="-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0207" r="-200207" b="-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99793" r="-99793" b="-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300414" b="-42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CE06B68B-1087-E583-4104-895A8F43EA59}"/>
              </a:ext>
            </a:extLst>
          </p:cNvPr>
          <p:cNvSpPr/>
          <p:nvPr/>
        </p:nvSpPr>
        <p:spPr>
          <a:xfrm>
            <a:off x="3815511" y="5779729"/>
            <a:ext cx="460586" cy="4605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1" grpId="0" animBg="1"/>
      <p:bldP spid="2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30957E75-179D-F638-32CA-DD90D3E87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A1EEFE-B2C5-D317-2175-243DE4853223}"/>
              </a:ext>
            </a:extLst>
          </p:cNvPr>
          <p:cNvSpPr/>
          <p:nvPr/>
        </p:nvSpPr>
        <p:spPr>
          <a:xfrm>
            <a:off x="6651057" y="3965608"/>
            <a:ext cx="5540943" cy="2892392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7883FA-5400-8D04-74F6-C8A6EAA9CC67}"/>
              </a:ext>
            </a:extLst>
          </p:cNvPr>
          <p:cNvSpPr/>
          <p:nvPr/>
        </p:nvSpPr>
        <p:spPr>
          <a:xfrm>
            <a:off x="675606" y="17619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42057C-1506-E36F-32B3-FAE09E686B53}"/>
              </a:ext>
            </a:extLst>
          </p:cNvPr>
          <p:cNvSpPr txBox="1"/>
          <p:nvPr/>
        </p:nvSpPr>
        <p:spPr>
          <a:xfrm>
            <a:off x="1385333" y="1653056"/>
            <a:ext cx="10241316" cy="534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67"/>
              </a:spcBef>
              <a:spcAft>
                <a:spcPts val="467"/>
              </a:spcAft>
            </a:pP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Chọn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đáp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án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đúng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:</a:t>
            </a:r>
            <a:endParaRPr lang="en-US" sz="2200" b="1" dirty="0">
              <a:latin typeface="UTM Avo" panose="02040603050506020204" pitchFamily="18" charset="0"/>
              <a:ea typeface="Calibri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F8E54AA-5E9F-8132-759B-87F5081BB091}"/>
                  </a:ext>
                </a:extLst>
              </p:cNvPr>
              <p:cNvSpPr/>
              <p:nvPr/>
            </p:nvSpPr>
            <p:spPr>
              <a:xfrm>
                <a:off x="570564" y="2448263"/>
                <a:ext cx="10244667" cy="534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h) Số </a:t>
                </a:r>
                <a:r>
                  <a:rPr lang="en-US" sz="22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thích</a:t>
                </a:r>
                <a:r>
                  <a:rPr lang="en-US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hợp</a:t>
                </a:r>
                <a:r>
                  <a:rPr lang="en-US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điền</a:t>
                </a:r>
                <a:r>
                  <a:rPr lang="en-US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vào</a:t>
                </a:r>
                <a:r>
                  <a:rPr lang="en-US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ô         để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200" i="0"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205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2200">
                            <a:latin typeface="Cambria Math"/>
                            <a:ea typeface="Calibri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2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dm</m:t>
                        </m:r>
                      </m:e>
                      <m:sup>
                        <m:r>
                          <a:rPr lang="en-US" sz="2200">
                            <a:latin typeface="Cambria Math"/>
                            <a:ea typeface="Calibri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2200">
                        <a:latin typeface="Cambria Math"/>
                        <a:ea typeface="等线"/>
                        <a:cs typeface="Times New Roman"/>
                      </a:rPr>
                      <m:t> </m:t>
                    </m:r>
                    <m:r>
                      <m:rPr>
                        <m:nor/>
                      </m:rPr>
                      <a:rPr lang="en-US" sz="22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8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sSupPr>
                      <m:e>
                        <m:r>
                          <a:rPr lang="en-US" sz="2200">
                            <a:latin typeface="Cambria Math"/>
                            <a:ea typeface="等线"/>
                            <a:cs typeface="Times New Roman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2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cm</m:t>
                        </m:r>
                      </m:e>
                      <m:sup>
                        <m:r>
                          <a:rPr lang="en-US" sz="2200">
                            <a:latin typeface="Cambria Math"/>
                            <a:ea typeface="等线"/>
                            <a:cs typeface="Times New Roman"/>
                          </a:rPr>
                          <m:t>2</m:t>
                        </m:r>
                      </m:sup>
                    </m:sSup>
                    <m:r>
                      <a:rPr lang="en-US" sz="2200">
                        <a:latin typeface="Cambria Math"/>
                        <a:ea typeface="等线"/>
                        <a:cs typeface="Times New Roman"/>
                      </a:rPr>
                      <m:t>=          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20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cm</m:t>
                        </m:r>
                      </m:e>
                      <m:sup>
                        <m:r>
                          <a:rPr lang="en-US" sz="2200">
                            <a:latin typeface="Cambria Math"/>
                            <a:ea typeface="等线"/>
                            <a:cs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F8E54AA-5E9F-8132-759B-87F5081BB0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64" y="2448263"/>
                <a:ext cx="10244667" cy="534505"/>
              </a:xfrm>
              <a:prstGeom prst="rect">
                <a:avLst/>
              </a:prstGeom>
              <a:blipFill>
                <a:blip r:embed="rId4"/>
                <a:stretch>
                  <a:fillRect l="-774" b="-21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2761BE0-6870-B371-FEF9-38ABEE3F1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864532"/>
              </p:ext>
            </p:extLst>
          </p:nvPr>
        </p:nvGraphicFramePr>
        <p:xfrm>
          <a:off x="82896" y="3108547"/>
          <a:ext cx="11354756" cy="584243"/>
        </p:xfrm>
        <a:graphic>
          <a:graphicData uri="http://schemas.openxmlformats.org/drawingml/2006/table">
            <a:tbl>
              <a:tblPr firstRow="1" bandRow="1"/>
              <a:tblGrid>
                <a:gridCol w="2838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8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42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>
                          <a:latin typeface="UTM Avo" panose="02040603050506020204" pitchFamily="18" charset="0"/>
                        </a:rPr>
                        <a:t>A. 2 058.</a:t>
                      </a:r>
                    </a:p>
                  </a:txBody>
                  <a:tcPr marL="60960" marR="60960" marT="30480" marB="3048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>
                          <a:latin typeface="UTM Avo" panose="02040603050506020204" pitchFamily="18" charset="0"/>
                        </a:rPr>
                        <a:t>B. 20 508.</a:t>
                      </a:r>
                    </a:p>
                  </a:txBody>
                  <a:tcPr marL="60960" marR="60960" marT="30480" marB="3048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>
                          <a:latin typeface="UTM Avo" panose="02040603050506020204" pitchFamily="18" charset="0"/>
                        </a:rPr>
                        <a:t>C. 20 580.</a:t>
                      </a:r>
                    </a:p>
                  </a:txBody>
                  <a:tcPr marL="60960" marR="60960" marT="30480" marB="3048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dirty="0">
                          <a:latin typeface="UTM Avo" panose="02040603050506020204" pitchFamily="18" charset="0"/>
                        </a:rPr>
                        <a:t>D. 25 008.</a:t>
                      </a:r>
                    </a:p>
                  </a:txBody>
                  <a:tcPr marL="60960" marR="60960" marT="30480" marB="3048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4C7C08-6030-8F46-ED28-B7C21C1F4270}"/>
                  </a:ext>
                </a:extLst>
              </p:cNvPr>
              <p:cNvSpPr/>
              <p:nvPr/>
            </p:nvSpPr>
            <p:spPr>
              <a:xfrm>
                <a:off x="754348" y="3630003"/>
                <a:ext cx="11073867" cy="8928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i) </a:t>
                </a:r>
                <a:r>
                  <a:rPr lang="en-US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Một</a:t>
                </a: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rổ</a:t>
                </a: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cam </a:t>
                </a:r>
                <a:r>
                  <a:rPr lang="en-US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có</a:t>
                </a: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24 </a:t>
                </a:r>
                <a:r>
                  <a:rPr lang="en-US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quả</a:t>
                </a: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Hỏi</a:t>
                </a: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2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2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cam </a:t>
                </a:r>
                <a:r>
                  <a:rPr lang="en-US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có</a:t>
                </a: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trong</a:t>
                </a: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rổ</a:t>
                </a: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là</a:t>
                </a: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bao</a:t>
                </a: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nhiêu</a:t>
                </a: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2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quả</a:t>
                </a:r>
                <a:r>
                  <a:rPr lang="en-US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cam?</a:t>
                </a:r>
                <a:endParaRPr lang="en-US" sz="22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4C7C08-6030-8F46-ED28-B7C21C1F42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48" y="3630003"/>
                <a:ext cx="11073867" cy="892809"/>
              </a:xfrm>
              <a:prstGeom prst="rect">
                <a:avLst/>
              </a:prstGeom>
              <a:blipFill>
                <a:blip r:embed="rId5"/>
                <a:stretch>
                  <a:fillRect l="-716" b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AA69825D-EDC9-FC67-E211-78F964E8F0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5389916"/>
                  </p:ext>
                </p:extLst>
              </p:nvPr>
            </p:nvGraphicFramePr>
            <p:xfrm>
              <a:off x="38872" y="4412206"/>
              <a:ext cx="11785056" cy="853694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462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842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fr-FR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A.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b="0" i="1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15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32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fr-FR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B.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b="0" i="1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20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40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fr-FR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C.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b="0" i="1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25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40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r>
                            <a:rPr lang="fr-FR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D.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200" b="0" i="1" u="none" strike="noStrike" cap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10</m:t>
                                  </m:r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fr-FR" sz="2200" b="0" i="0" u="none" strike="noStrike" cap="none">
                                      <a:solidFill>
                                        <a:schemeClr val="tx1"/>
                                      </a:solidFill>
                                      <a:latin typeface="UTM Avo" panose="0204060305050602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24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200" b="0" i="0" u="none" strike="noStrike" cap="none" dirty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+mn-ea"/>
                              <a:cs typeface="+mn-cs"/>
                              <a:sym typeface="Arial"/>
                            </a:rPr>
                            <a:t>.</a:t>
                          </a:r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AA69825D-EDC9-FC67-E211-78F964E8F0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5389916"/>
                  </p:ext>
                </p:extLst>
              </p:nvPr>
            </p:nvGraphicFramePr>
            <p:xfrm>
              <a:off x="38872" y="4412206"/>
              <a:ext cx="11785056" cy="853694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94626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94626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85369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r="-299587" b="-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00207" r="-200207" b="-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99793" r="-99793" b="-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0960" marR="60960" marT="30480" marB="30480" anchor="ctr">
                        <a:lnL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9525" cap="flat" cmpd="sng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300414" b="-42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7EF65C8B-C5EF-A51D-554A-E7926C41EEDE}"/>
              </a:ext>
            </a:extLst>
          </p:cNvPr>
          <p:cNvSpPr/>
          <p:nvPr/>
        </p:nvSpPr>
        <p:spPr>
          <a:xfrm>
            <a:off x="3585609" y="3210712"/>
            <a:ext cx="458406" cy="45840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345D017-4E69-7578-A5D7-85107FAB457F}"/>
              </a:ext>
            </a:extLst>
          </p:cNvPr>
          <p:cNvSpPr/>
          <p:nvPr/>
        </p:nvSpPr>
        <p:spPr>
          <a:xfrm>
            <a:off x="1012743" y="4774993"/>
            <a:ext cx="460586" cy="4605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BED55933-A450-0F96-4BAD-2C2177D6C314}"/>
              </a:ext>
            </a:extLst>
          </p:cNvPr>
          <p:cNvSpPr/>
          <p:nvPr/>
        </p:nvSpPr>
        <p:spPr>
          <a:xfrm>
            <a:off x="4335282" y="2460257"/>
            <a:ext cx="473331" cy="473331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FF76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2400" dirty="0"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9D342818-4D28-5E3D-7C92-0F2641190059}"/>
              </a:ext>
            </a:extLst>
          </p:cNvPr>
          <p:cNvSpPr/>
          <p:nvPr/>
        </p:nvSpPr>
        <p:spPr>
          <a:xfrm>
            <a:off x="7764962" y="2467413"/>
            <a:ext cx="473331" cy="473331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FF76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09630">
              <a:buClrTx/>
              <a:defRPr/>
            </a:pPr>
            <a:r>
              <a:rPr lang="en-US" sz="2400" dirty="0"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683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 animBg="1"/>
      <p:bldP spid="22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>
          <a:extLst>
            <a:ext uri="{FF2B5EF4-FFF2-40B4-BE49-F238E27FC236}">
              <a16:creationId xmlns:a16="http://schemas.microsoft.com/office/drawing/2014/main" id="{72DF3E37-DBFB-D9FB-948A-ED2BAFC8D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B86702-BF2A-00CA-0298-B957EB659BAF}"/>
              </a:ext>
            </a:extLst>
          </p:cNvPr>
          <p:cNvSpPr/>
          <p:nvPr/>
        </p:nvSpPr>
        <p:spPr>
          <a:xfrm>
            <a:off x="6651057" y="3965608"/>
            <a:ext cx="5540943" cy="2892392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D03B674-85F4-876E-72D6-A318E99F96F9}"/>
              </a:ext>
            </a:extLst>
          </p:cNvPr>
          <p:cNvSpPr/>
          <p:nvPr/>
        </p:nvSpPr>
        <p:spPr>
          <a:xfrm>
            <a:off x="675606" y="17619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D5C683-E776-8BAA-7A06-AC16BFDDE5CE}"/>
              </a:ext>
            </a:extLst>
          </p:cNvPr>
          <p:cNvSpPr txBox="1"/>
          <p:nvPr/>
        </p:nvSpPr>
        <p:spPr>
          <a:xfrm>
            <a:off x="1385333" y="1653056"/>
            <a:ext cx="10241316" cy="534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467"/>
              </a:spcBef>
              <a:spcAft>
                <a:spcPts val="467"/>
              </a:spcAft>
            </a:pP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Chọn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đáp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án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 </a:t>
            </a:r>
            <a:r>
              <a:rPr lang="fr-FR" sz="2200" b="1" dirty="0" err="1">
                <a:latin typeface="UTM Avo" panose="02040603050506020204" pitchFamily="18" charset="0"/>
                <a:ea typeface="Calibri"/>
                <a:cs typeface="Times New Roman"/>
              </a:rPr>
              <a:t>đúng</a:t>
            </a:r>
            <a:r>
              <a:rPr lang="fr-FR" sz="2200" b="1" dirty="0">
                <a:latin typeface="UTM Avo" panose="02040603050506020204" pitchFamily="18" charset="0"/>
                <a:ea typeface="Calibri"/>
                <a:cs typeface="Times New Roman"/>
              </a:rPr>
              <a:t>:</a:t>
            </a:r>
            <a:endParaRPr lang="en-US" sz="2200" b="1" dirty="0">
              <a:latin typeface="UTM Avo" panose="02040603050506020204" pitchFamily="18" charset="0"/>
              <a:ea typeface="Calibri"/>
              <a:cs typeface="Times New Roman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2F670C-36B2-D256-D93D-4770D548FE84}"/>
              </a:ext>
            </a:extLst>
          </p:cNvPr>
          <p:cNvSpPr/>
          <p:nvPr/>
        </p:nvSpPr>
        <p:spPr>
          <a:xfrm>
            <a:off x="570565" y="2179451"/>
            <a:ext cx="2924475" cy="154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 charset="0"/>
              </a:rPr>
              <a:t>k) Trong các hình dưới đây, hình nào là hình bình hành?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F6420B-ADDC-E6F8-F9DE-97DF39C24625}"/>
              </a:ext>
            </a:extLst>
          </p:cNvPr>
          <p:cNvSpPr/>
          <p:nvPr/>
        </p:nvSpPr>
        <p:spPr>
          <a:xfrm>
            <a:off x="570565" y="4129314"/>
            <a:ext cx="2641067" cy="1543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UTM Avo" panose="02040603050506020204" pitchFamily="18" charset="0"/>
              </a:rPr>
              <a:t>l)</a:t>
            </a:r>
            <a:r>
              <a:rPr lang="vi-VN" sz="2200" dirty="0">
                <a:latin typeface="UTM Avo" panose="02040603050506020204" pitchFamily="18" charset="0"/>
              </a:rPr>
              <a:t> Trong các hình dưới đây, hình nào là hình </a:t>
            </a:r>
            <a:r>
              <a:rPr lang="en-US" sz="2200" dirty="0" err="1">
                <a:latin typeface="UTM Avo" panose="02040603050506020204" pitchFamily="18" charset="0"/>
              </a:rPr>
              <a:t>thoi</a:t>
            </a:r>
            <a:r>
              <a:rPr lang="vi-VN" sz="22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925BAD-62ED-02A7-879B-59B6C8A52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271" y="1607744"/>
            <a:ext cx="7988569" cy="226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D4FA8D-86AF-8305-180D-3BA9B72F2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480" y="4014394"/>
            <a:ext cx="8817245" cy="245839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034DFFC-CC84-55BD-4E92-89011026D018}"/>
              </a:ext>
            </a:extLst>
          </p:cNvPr>
          <p:cNvSpPr/>
          <p:nvPr/>
        </p:nvSpPr>
        <p:spPr>
          <a:xfrm>
            <a:off x="3584876" y="3381539"/>
            <a:ext cx="458406" cy="45840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432B5D0-4E7E-B036-A95A-14A0EE590DE7}"/>
              </a:ext>
            </a:extLst>
          </p:cNvPr>
          <p:cNvSpPr/>
          <p:nvPr/>
        </p:nvSpPr>
        <p:spPr>
          <a:xfrm>
            <a:off x="9788180" y="5984504"/>
            <a:ext cx="460586" cy="4605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88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805</Words>
  <Application>Microsoft Office PowerPoint</Application>
  <PresentationFormat>Widescreen</PresentationFormat>
  <Paragraphs>113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Cambria Math</vt:lpstr>
      <vt:lpstr>等线</vt:lpstr>
      <vt:lpstr>UTM Avo</vt:lpstr>
      <vt:lpstr>Arial</vt:lpstr>
      <vt:lpstr>Calibri Light</vt:lpstr>
      <vt:lpstr>Calibri</vt:lpstr>
      <vt:lpstr>1_Office Theme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</cp:revision>
  <dcterms:created xsi:type="dcterms:W3CDTF">2023-10-24T04:45:10Z</dcterms:created>
  <dcterms:modified xsi:type="dcterms:W3CDTF">2024-02-20T03:51:07Z</dcterms:modified>
</cp:coreProperties>
</file>