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notesMasterIdLst>
    <p:notesMasterId r:id="rId21"/>
  </p:notesMasterIdLst>
  <p:sldIdLst>
    <p:sldId id="256" r:id="rId4"/>
    <p:sldId id="313" r:id="rId5"/>
    <p:sldId id="312" r:id="rId6"/>
    <p:sldId id="431" r:id="rId7"/>
    <p:sldId id="432" r:id="rId8"/>
    <p:sldId id="433" r:id="rId9"/>
    <p:sldId id="434" r:id="rId10"/>
    <p:sldId id="442" r:id="rId11"/>
    <p:sldId id="435" r:id="rId12"/>
    <p:sldId id="443" r:id="rId13"/>
    <p:sldId id="436" r:id="rId14"/>
    <p:sldId id="438" r:id="rId15"/>
    <p:sldId id="444" r:id="rId16"/>
    <p:sldId id="263" r:id="rId17"/>
    <p:sldId id="270" r:id="rId18"/>
    <p:sldId id="279" r:id="rId19"/>
    <p:sldId id="336" r:id="rId20"/>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E5"/>
    <a:srgbClr val="FFFAF7"/>
    <a:srgbClr val="DBF1EA"/>
    <a:srgbClr val="FFCCCC"/>
    <a:srgbClr val="333289"/>
    <a:srgbClr val="FFD944"/>
    <a:srgbClr val="310A0D"/>
    <a:srgbClr val="123C12"/>
    <a:srgbClr val="FF7C8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557" autoAdjust="0"/>
  </p:normalViewPr>
  <p:slideViewPr>
    <p:cSldViewPr snapToGrid="0">
      <p:cViewPr varScale="1">
        <p:scale>
          <a:sx n="66" d="100"/>
          <a:sy n="66" d="100"/>
        </p:scale>
        <p:origin x="66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9C56-6DAA-494A-B0B7-71F262502AD6}" type="datetimeFigureOut">
              <a:rPr lang="en-US" smtClean="0"/>
              <a:t>4/3/2026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2B2F3-1DE3-42E0-A402-B4826F0D7F2F}" type="slidenum">
              <a:rPr lang="en-US" smtClean="0"/>
              <a:t>‹#›</a:t>
            </a:fld>
            <a:endParaRPr lang="en-US"/>
          </a:p>
        </p:txBody>
      </p:sp>
    </p:spTree>
    <p:extLst>
      <p:ext uri="{BB962C8B-B14F-4D97-AF65-F5344CB8AC3E}">
        <p14:creationId xmlns:p14="http://schemas.microsoft.com/office/powerpoint/2010/main" val="300103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4/3/2026</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4/3/2026</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4/3/2026</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4/3/2026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4/3/2026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4/3/2026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4/3/2026</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4/3/2026</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84594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4/3/2026</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52043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4/3/2026</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790493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4/3/2026</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44936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4/3/2026</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26976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4/3/2026</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98833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4/3/2026</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52788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4/3/2026</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4/3/2026</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358017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4/3/2026</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08162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4/3/2026</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800464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4/3/2026</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59467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4/3/2026</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4/3/2026</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4/3/2026</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4/3/2026</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4/3/2026</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4/3/2026</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UTM Avo" panose="02040603050506020204" pitchFamily="18" charset="0"/>
              </a:defRPr>
            </a:lvl1pPr>
          </a:lstStyle>
          <a:p>
            <a:fld id="{9B35F583-0148-4553-964E-C48E0D09F0A7}" type="datetimeFigureOut">
              <a:rPr lang="en-US" smtClean="0"/>
              <a:pPr/>
              <a:t>4/3/2026</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UTM Avo" panose="02040603050506020204" pitchFamily="18" charset="0"/>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UTM Avo" panose="02040603050506020204" pitchFamily="18" charset="0"/>
              </a:defRPr>
            </a:lvl1pPr>
          </a:lstStyle>
          <a:p>
            <a:fld id="{E5E96640-AC40-4FB1-869D-32BD2614E6D2}" type="slidenum">
              <a:rPr lang="en-US" smtClean="0"/>
              <a:pPr/>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UTM Avo" panose="02040603050506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TM Avo" panose="02040603050506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TM Avo" panose="02040603050506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TM Avo" panose="02040603050506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4/3/2026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B8E471B-AE77-BA89-2C2C-3C1B3FFC444A}"/>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4/3/2026</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4878610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hoc10.vn/doc-sach/tieng-viet-4-tap-2/1/388/80/" TargetMode="External"/><Relationship Id="rId2" Type="http://schemas.openxmlformats.org/officeDocument/2006/relationships/image" Target="../media/image2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7.png"/><Relationship Id="rId2" Type="http://schemas.openxmlformats.org/officeDocument/2006/relationships/slideLayout" Target="../slideLayouts/slideLayout23.xml"/><Relationship Id="rId1" Type="http://schemas.openxmlformats.org/officeDocument/2006/relationships/tags" Target="../tags/tag1.xml"/><Relationship Id="rId6" Type="http://schemas.microsoft.com/office/2007/relationships/hdphoto" Target="../media/hdphoto2.wdp"/><Relationship Id="rId5" Type="http://schemas.openxmlformats.org/officeDocument/2006/relationships/image" Target="../media/image26.png"/><Relationship Id="rId4" Type="http://schemas.openxmlformats.org/officeDocument/2006/relationships/hyperlink" Target="https://www.facebook.com/groups/hoc10donghanhcunggiaovientieuhoc"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80/"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2/1/388/80/"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A7158-F256-0F37-DC68-7D8AA6BFCB04}"/>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id="{824A85AF-B5D2-9AE2-F443-FFA2E121B5BA}"/>
              </a:ext>
            </a:extLst>
          </p:cNvPr>
          <p:cNvSpPr/>
          <p:nvPr/>
        </p:nvSpPr>
        <p:spPr>
          <a:xfrm>
            <a:off x="10994960"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a:t>
            </a:r>
            <a:r>
              <a:rPr lang="en-US" sz="2400" kern="0" dirty="0">
                <a:solidFill>
                  <a:srgbClr val="FFFFFF"/>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sym typeface="Arial"/>
              </a:rPr>
              <a:t>2</a:t>
            </a:r>
            <a:endPar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endParaRPr>
          </a:p>
        </p:txBody>
      </p:sp>
      <p:sp>
        <p:nvSpPr>
          <p:cNvPr id="10" name="Google Shape;54;p1">
            <a:extLst>
              <a:ext uri="{FF2B5EF4-FFF2-40B4-BE49-F238E27FC236}">
                <a16:creationId xmlns:a16="http://schemas.microsoft.com/office/drawing/2014/main" id="{E2DA8A9E-0953-ED8C-7BAC-84F79CDCD854}"/>
              </a:ext>
            </a:extLst>
          </p:cNvPr>
          <p:cNvSpPr txBox="1">
            <a:spLocks/>
          </p:cNvSpPr>
          <p:nvPr/>
        </p:nvSpPr>
        <p:spPr>
          <a:xfrm>
            <a:off x="0" y="2324413"/>
            <a:ext cx="12192000" cy="220917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48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48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a:t>
            </a:r>
            <a:r>
              <a:rPr lang="en-US" sz="4800" b="1" kern="0" dirty="0">
                <a:solidFill>
                  <a:srgbClr val="002060"/>
                </a:solidFill>
                <a:latin typeface="UTM Avo" panose="02040603050506020204" pitchFamily="18" charset="0"/>
              </a:rPr>
              <a:t>29</a:t>
            </a:r>
            <a:endParaRPr kumimoji="0" lang="en-US" sz="48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endParaRP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48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Trao đổi: Em đọc sách báo</a:t>
            </a:r>
            <a:endParaRPr kumimoji="0" lang="vi-VN" sz="4800" b="1" i="0" u="none" strike="noStrike" kern="0" cap="none" spc="0" normalizeH="0" baseline="0" noProof="0" dirty="0">
              <a:ln>
                <a:noFill/>
              </a:ln>
              <a:solidFill>
                <a:srgbClr val="FF0000"/>
              </a:solidFill>
              <a:effectLst/>
              <a:uLnTx/>
              <a:uFillTx/>
              <a:latin typeface="UTM Avo" panose="02040603050506020204" pitchFamily="18" charset="0"/>
              <a:cs typeface="Calibri"/>
              <a:sym typeface="Calibri"/>
            </a:endParaRP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051F4C9-A097-250C-63AA-0ABA5AA50D97}"/>
            </a:ext>
          </a:extLst>
        </p:cNvPr>
        <p:cNvGrpSpPr/>
        <p:nvPr/>
      </p:nvGrpSpPr>
      <p:grpSpPr>
        <a:xfrm>
          <a:off x="0" y="0"/>
          <a:ext cx="0" cy="0"/>
          <a:chOff x="0" y="0"/>
          <a:chExt cx="0" cy="0"/>
        </a:xfrm>
      </p:grpSpPr>
      <p:sp>
        <p:nvSpPr>
          <p:cNvPr id="4" name="Google Shape;147;p8">
            <a:extLst>
              <a:ext uri="{FF2B5EF4-FFF2-40B4-BE49-F238E27FC236}">
                <a16:creationId xmlns:a16="http://schemas.microsoft.com/office/drawing/2014/main" id="{D1E0B6D4-9BFB-3822-EB77-C246E8C03C4D}"/>
              </a:ext>
            </a:extLst>
          </p:cNvPr>
          <p:cNvSpPr/>
          <p:nvPr/>
        </p:nvSpPr>
        <p:spPr>
          <a:xfrm>
            <a:off x="5082" y="1760609"/>
            <a:ext cx="3163146" cy="632099"/>
          </a:xfrm>
          <a:prstGeom prst="homePlate">
            <a:avLst>
              <a:gd name="adj"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2800" b="1" kern="0">
                <a:solidFill>
                  <a:srgbClr val="FFFFFF"/>
                </a:solidFill>
                <a:latin typeface="UTM Avo" panose="02040603050506020204" pitchFamily="18" charset="0"/>
                <a:cs typeface="Arial"/>
                <a:sym typeface="Arial"/>
              </a:rPr>
              <a:t>Nhiệm vụ 2</a:t>
            </a:r>
            <a:endParaRPr lang="en-US" sz="2800" b="1" kern="0" dirty="0" err="1">
              <a:solidFill>
                <a:srgbClr val="FFFFFF"/>
              </a:solidFill>
              <a:latin typeface="UTM Avo" panose="02040603050506020204" pitchFamily="18" charset="0"/>
              <a:cs typeface="Arial"/>
              <a:sym typeface="Arial"/>
            </a:endParaRPr>
          </a:p>
        </p:txBody>
      </p:sp>
      <p:sp>
        <p:nvSpPr>
          <p:cNvPr id="5" name="Google Shape;148;p8">
            <a:extLst>
              <a:ext uri="{FF2B5EF4-FFF2-40B4-BE49-F238E27FC236}">
                <a16:creationId xmlns:a16="http://schemas.microsoft.com/office/drawing/2014/main" id="{2A423315-3FF2-B3C4-88E2-7C53DFD2031A}"/>
              </a:ext>
            </a:extLst>
          </p:cNvPr>
          <p:cNvSpPr/>
          <p:nvPr/>
        </p:nvSpPr>
        <p:spPr>
          <a:xfrm>
            <a:off x="3746500" y="1607576"/>
            <a:ext cx="5937941" cy="785132"/>
          </a:xfrm>
          <a:prstGeom prst="roundRect">
            <a:avLst>
              <a:gd name="adj" fmla="val 50000"/>
            </a:avLst>
          </a:prstGeom>
          <a:solidFill>
            <a:srgbClr val="5A93CF"/>
          </a:solidFill>
          <a:ln w="38100" cap="flat" cmpd="sng">
            <a:solidFill>
              <a:srgbClr val="5A93C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vi-VN" sz="2800" b="1" kern="0">
                <a:solidFill>
                  <a:srgbClr val="FFFFFF"/>
                </a:solidFill>
                <a:latin typeface="UTM Avo" panose="02040603050506020204" pitchFamily="18" charset="0"/>
                <a:cs typeface="Arial"/>
                <a:sym typeface="Arial"/>
              </a:rPr>
              <a:t>TRAO ĐỔI TRƯỚC LỚP</a:t>
            </a:r>
            <a:endParaRPr lang="vi-VN" sz="2800" b="1" kern="0" dirty="0">
              <a:solidFill>
                <a:srgbClr val="FFFFFF"/>
              </a:solidFill>
              <a:latin typeface="UTM Avo" panose="02040603050506020204" pitchFamily="18" charset="0"/>
              <a:cs typeface="Arial"/>
              <a:sym typeface="Arial"/>
            </a:endParaRPr>
          </a:p>
        </p:txBody>
      </p:sp>
      <p:sp>
        <p:nvSpPr>
          <p:cNvPr id="7" name="Google Shape;159;p9">
            <a:extLst>
              <a:ext uri="{FF2B5EF4-FFF2-40B4-BE49-F238E27FC236}">
                <a16:creationId xmlns:a16="http://schemas.microsoft.com/office/drawing/2014/main" id="{872307AC-A3B0-B379-8468-83020B4683F0}"/>
              </a:ext>
            </a:extLst>
          </p:cNvPr>
          <p:cNvSpPr/>
          <p:nvPr/>
        </p:nvSpPr>
        <p:spPr>
          <a:xfrm>
            <a:off x="406399" y="3124200"/>
            <a:ext cx="11430000" cy="2558749"/>
          </a:xfrm>
          <a:prstGeom prst="roundRect">
            <a:avLst>
              <a:gd name="adj" fmla="val 6036"/>
            </a:avLst>
          </a:prstGeom>
          <a:solidFill>
            <a:srgbClr val="FFFFFF"/>
          </a:solidFill>
          <a:ln w="38100" cap="flat" cmpd="sng">
            <a:solidFill>
              <a:srgbClr val="5A93CF"/>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Trao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đổi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về</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câu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chuyện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thơ</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văn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báo</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mà</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bạn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em</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giới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thiệu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endParaRPr kumimoji="0"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 Em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thích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nhân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vật</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hoặc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chi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tiết</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hình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ảnh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nào</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trong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câu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chuyện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thơ</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văn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báo</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đó</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Vì</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sao</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endParaRPr kumimoji="0"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b. Em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học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được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điều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gì</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qua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câu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chuyện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thơ</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văn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báo</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đó</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endParaRPr kumimoji="0"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pic>
        <p:nvPicPr>
          <p:cNvPr id="10" name="Google Shape;160;p9">
            <a:extLst>
              <a:ext uri="{FF2B5EF4-FFF2-40B4-BE49-F238E27FC236}">
                <a16:creationId xmlns:a16="http://schemas.microsoft.com/office/drawing/2014/main" id="{DA43A723-B6D7-FFF0-E22A-8D605543BC96}"/>
              </a:ext>
            </a:extLst>
          </p:cNvPr>
          <p:cNvPicPr preferRelativeResize="0"/>
          <p:nvPr/>
        </p:nvPicPr>
        <p:blipFill rotWithShape="1">
          <a:blip r:embed="rId3">
            <a:alphaModFix/>
          </a:blip>
          <a:srcRect/>
          <a:stretch/>
        </p:blipFill>
        <p:spPr>
          <a:xfrm>
            <a:off x="10008713" y="1607576"/>
            <a:ext cx="1311103" cy="939298"/>
          </a:xfrm>
          <a:prstGeom prst="rect">
            <a:avLst/>
          </a:prstGeom>
          <a:noFill/>
          <a:ln>
            <a:noFill/>
          </a:ln>
        </p:spPr>
      </p:pic>
    </p:spTree>
    <p:extLst>
      <p:ext uri="{BB962C8B-B14F-4D97-AF65-F5344CB8AC3E}">
        <p14:creationId xmlns:p14="http://schemas.microsoft.com/office/powerpoint/2010/main" val="150038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F258DE4-4167-394F-9915-70416DFE2518}"/>
            </a:ext>
          </a:extLst>
        </p:cNvPr>
        <p:cNvGrpSpPr/>
        <p:nvPr/>
      </p:nvGrpSpPr>
      <p:grpSpPr>
        <a:xfrm>
          <a:off x="0" y="0"/>
          <a:ext cx="0" cy="0"/>
          <a:chOff x="0" y="0"/>
          <a:chExt cx="0" cy="0"/>
        </a:xfrm>
      </p:grpSpPr>
      <p:sp>
        <p:nvSpPr>
          <p:cNvPr id="6" name="Google Shape;166;p10">
            <a:extLst>
              <a:ext uri="{FF2B5EF4-FFF2-40B4-BE49-F238E27FC236}">
                <a16:creationId xmlns:a16="http://schemas.microsoft.com/office/drawing/2014/main" id="{35AB7C56-00AB-D91A-4ED9-854EF05D9DF6}"/>
              </a:ext>
            </a:extLst>
          </p:cNvPr>
          <p:cNvSpPr/>
          <p:nvPr/>
        </p:nvSpPr>
        <p:spPr>
          <a:xfrm rot="-3006410">
            <a:off x="303618" y="3068539"/>
            <a:ext cx="1679271" cy="980274"/>
          </a:xfrm>
          <a:custGeom>
            <a:avLst/>
            <a:gdLst/>
            <a:ahLst/>
            <a:cxnLst/>
            <a:rect l="l" t="t" r="r" b="b"/>
            <a:pathLst>
              <a:path w="3087797" h="1802501" extrusionOk="0">
                <a:moveTo>
                  <a:pt x="0" y="0"/>
                </a:moveTo>
                <a:lnTo>
                  <a:pt x="3087797" y="0"/>
                </a:lnTo>
                <a:lnTo>
                  <a:pt x="3087797" y="1802501"/>
                </a:lnTo>
                <a:lnTo>
                  <a:pt x="0" y="180250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grpSp>
        <p:nvGrpSpPr>
          <p:cNvPr id="9" name="Google Shape;168;p10">
            <a:extLst>
              <a:ext uri="{FF2B5EF4-FFF2-40B4-BE49-F238E27FC236}">
                <a16:creationId xmlns:a16="http://schemas.microsoft.com/office/drawing/2014/main" id="{DE110AB0-BD7B-C420-15AC-36361577E5EE}"/>
              </a:ext>
            </a:extLst>
          </p:cNvPr>
          <p:cNvGrpSpPr/>
          <p:nvPr/>
        </p:nvGrpSpPr>
        <p:grpSpPr>
          <a:xfrm>
            <a:off x="5499100" y="653759"/>
            <a:ext cx="2059607" cy="1535021"/>
            <a:chOff x="7287568" y="419100"/>
            <a:chExt cx="3758293" cy="3104276"/>
          </a:xfrm>
        </p:grpSpPr>
        <p:pic>
          <p:nvPicPr>
            <p:cNvPr id="10" name="Google Shape;169;p10">
              <a:extLst>
                <a:ext uri="{FF2B5EF4-FFF2-40B4-BE49-F238E27FC236}">
                  <a16:creationId xmlns:a16="http://schemas.microsoft.com/office/drawing/2014/main" id="{E7793DCB-04C2-7CB0-3E19-B587365E08E6}"/>
                </a:ext>
              </a:extLst>
            </p:cNvPr>
            <p:cNvPicPr preferRelativeResize="0"/>
            <p:nvPr/>
          </p:nvPicPr>
          <p:blipFill rotWithShape="1">
            <a:blip r:embed="rId4">
              <a:alphaModFix/>
            </a:blip>
            <a:srcRect/>
            <a:stretch/>
          </p:blipFill>
          <p:spPr>
            <a:xfrm>
              <a:off x="7287568" y="419100"/>
              <a:ext cx="3758293" cy="3104276"/>
            </a:xfrm>
            <a:prstGeom prst="rect">
              <a:avLst/>
            </a:prstGeom>
            <a:noFill/>
            <a:ln>
              <a:noFill/>
            </a:ln>
          </p:spPr>
        </p:pic>
        <p:sp>
          <p:nvSpPr>
            <p:cNvPr id="11" name="Google Shape;170;p10">
              <a:extLst>
                <a:ext uri="{FF2B5EF4-FFF2-40B4-BE49-F238E27FC236}">
                  <a16:creationId xmlns:a16="http://schemas.microsoft.com/office/drawing/2014/main" id="{42270B16-7D09-34DB-A714-1926E477193C}"/>
                </a:ext>
              </a:extLst>
            </p:cNvPr>
            <p:cNvSpPr/>
            <p:nvPr/>
          </p:nvSpPr>
          <p:spPr>
            <a:xfrm>
              <a:off x="7562846" y="1285438"/>
              <a:ext cx="3162303" cy="1371600"/>
            </a:xfrm>
            <a:prstGeom prst="roundRect">
              <a:avLst>
                <a:gd name="adj" fmla="val 16667"/>
              </a:avLst>
            </a:prstGeom>
            <a:noFill/>
            <a:ln>
              <a:noFill/>
            </a:ln>
          </p:spPr>
          <p:txBody>
            <a:bodyPr spcFirstLastPara="1" wrap="square" lIns="91425" tIns="45700" rIns="91425" bIns="45700" anchor="ctr" anchorCtr="0">
              <a:noAutofit/>
            </a:bodyPr>
            <a:lstStyle/>
            <a:p>
              <a:pPr algn="ctr">
                <a:lnSpc>
                  <a:spcPct val="150000"/>
                </a:lnSpc>
                <a:buClr>
                  <a:srgbClr val="000000"/>
                </a:buClr>
                <a:buFont typeface="Arial"/>
                <a:buNone/>
              </a:pPr>
              <a:r>
                <a:rPr lang="en-US" sz="2800" b="1" kern="0" dirty="0">
                  <a:solidFill>
                    <a:srgbClr val="C00000"/>
                  </a:solidFill>
                  <a:latin typeface="UTM Avo" panose="02040603050506020204" pitchFamily="18" charset="0"/>
                  <a:cs typeface="Arial"/>
                  <a:sym typeface="Arial"/>
                </a:rPr>
                <a:t>LƯU Ý </a:t>
              </a:r>
              <a:endParaRPr sz="1100" kern="0" dirty="0">
                <a:solidFill>
                  <a:srgbClr val="000000"/>
                </a:solidFill>
                <a:latin typeface="UTM Avo" panose="02040603050506020204" pitchFamily="18" charset="0"/>
                <a:cs typeface="Arial"/>
                <a:sym typeface="Arial"/>
              </a:endParaRPr>
            </a:p>
          </p:txBody>
        </p:sp>
      </p:grpSp>
      <p:sp>
        <p:nvSpPr>
          <p:cNvPr id="12" name="Google Shape;171;p10">
            <a:extLst>
              <a:ext uri="{FF2B5EF4-FFF2-40B4-BE49-F238E27FC236}">
                <a16:creationId xmlns:a16="http://schemas.microsoft.com/office/drawing/2014/main" id="{C8B47E30-0044-420B-C826-5D8F5CE69945}"/>
              </a:ext>
            </a:extLst>
          </p:cNvPr>
          <p:cNvSpPr/>
          <p:nvPr/>
        </p:nvSpPr>
        <p:spPr>
          <a:xfrm>
            <a:off x="1955892" y="2458919"/>
            <a:ext cx="5943415" cy="2019146"/>
          </a:xfrm>
          <a:prstGeom prst="roundRect">
            <a:avLst>
              <a:gd name="adj" fmla="val 6036"/>
            </a:avLst>
          </a:prstGeom>
          <a:solidFill>
            <a:srgbClr val="FFFFFF"/>
          </a:solidFill>
          <a:ln w="38100" cap="flat" cmpd="sng">
            <a:solidFill>
              <a:srgbClr val="5A93CF"/>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Em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thích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nhân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vật</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hoặc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chi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tiết</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hình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ảnh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nào</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trong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câu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chuyện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thơ</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văn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báo</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đó</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Vì</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sao</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endParaRPr kumimoji="0" sz="12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 name="Google Shape;172;p10">
            <a:extLst>
              <a:ext uri="{FF2B5EF4-FFF2-40B4-BE49-F238E27FC236}">
                <a16:creationId xmlns:a16="http://schemas.microsoft.com/office/drawing/2014/main" id="{27D7ACBD-3649-BBFA-3D8D-238830478DB3}"/>
              </a:ext>
            </a:extLst>
          </p:cNvPr>
          <p:cNvSpPr/>
          <p:nvPr/>
        </p:nvSpPr>
        <p:spPr>
          <a:xfrm>
            <a:off x="4407085" y="4654838"/>
            <a:ext cx="5943414" cy="1502523"/>
          </a:xfrm>
          <a:prstGeom prst="roundRect">
            <a:avLst>
              <a:gd name="adj" fmla="val 12798"/>
            </a:avLst>
          </a:prstGeom>
          <a:solidFill>
            <a:srgbClr val="FFFFFF"/>
          </a:solidFill>
          <a:ln w="38100" cap="flat" cmpd="sng">
            <a:solidFill>
              <a:srgbClr val="FAA2AF"/>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Em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học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được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điều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gì</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qua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câu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chuyện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thơ</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văn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báo</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đó</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endParaRPr kumimoji="0" sz="12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pic>
        <p:nvPicPr>
          <p:cNvPr id="14" name="Google Shape;173;p10">
            <a:extLst>
              <a:ext uri="{FF2B5EF4-FFF2-40B4-BE49-F238E27FC236}">
                <a16:creationId xmlns:a16="http://schemas.microsoft.com/office/drawing/2014/main" id="{EBF4B02E-56AE-D922-4EC3-53DC9915FA70}"/>
              </a:ext>
            </a:extLst>
          </p:cNvPr>
          <p:cNvPicPr preferRelativeResize="0"/>
          <p:nvPr/>
        </p:nvPicPr>
        <p:blipFill rotWithShape="1">
          <a:blip r:embed="rId5">
            <a:alphaModFix/>
          </a:blip>
          <a:srcRect/>
          <a:stretch/>
        </p:blipFill>
        <p:spPr>
          <a:xfrm>
            <a:off x="7709564" y="700639"/>
            <a:ext cx="1104900" cy="1200824"/>
          </a:xfrm>
          <a:prstGeom prst="rect">
            <a:avLst/>
          </a:prstGeom>
          <a:noFill/>
          <a:ln>
            <a:noFill/>
          </a:ln>
        </p:spPr>
      </p:pic>
      <p:sp>
        <p:nvSpPr>
          <p:cNvPr id="7" name="Google Shape;167;p10">
            <a:extLst>
              <a:ext uri="{FF2B5EF4-FFF2-40B4-BE49-F238E27FC236}">
                <a16:creationId xmlns:a16="http://schemas.microsoft.com/office/drawing/2014/main" id="{A3C9AF92-3074-70F8-65D4-ECBF569B53F2}"/>
              </a:ext>
            </a:extLst>
          </p:cNvPr>
          <p:cNvSpPr/>
          <p:nvPr/>
        </p:nvSpPr>
        <p:spPr>
          <a:xfrm>
            <a:off x="10540287" y="4517233"/>
            <a:ext cx="1193369" cy="1337108"/>
          </a:xfrm>
          <a:custGeom>
            <a:avLst/>
            <a:gdLst/>
            <a:ahLst/>
            <a:cxnLst/>
            <a:rect l="l" t="t" r="r" b="b"/>
            <a:pathLst>
              <a:path w="1874290" h="2100045" extrusionOk="0">
                <a:moveTo>
                  <a:pt x="0" y="0"/>
                </a:moveTo>
                <a:lnTo>
                  <a:pt x="1874290" y="0"/>
                </a:lnTo>
                <a:lnTo>
                  <a:pt x="1874290" y="2100045"/>
                </a:lnTo>
                <a:lnTo>
                  <a:pt x="0" y="2100045"/>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Tree>
    <p:extLst>
      <p:ext uri="{BB962C8B-B14F-4D97-AF65-F5344CB8AC3E}">
        <p14:creationId xmlns:p14="http://schemas.microsoft.com/office/powerpoint/2010/main" val="427541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38B6980-E2C7-A154-41BE-57D00A72AD26}"/>
            </a:ext>
          </a:extLst>
        </p:cNvPr>
        <p:cNvGrpSpPr/>
        <p:nvPr/>
      </p:nvGrpSpPr>
      <p:grpSpPr>
        <a:xfrm>
          <a:off x="0" y="0"/>
          <a:ext cx="0" cy="0"/>
          <a:chOff x="0" y="0"/>
          <a:chExt cx="0" cy="0"/>
        </a:xfrm>
      </p:grpSpPr>
      <p:grpSp>
        <p:nvGrpSpPr>
          <p:cNvPr id="2" name="Google Shape;181;g2b42fa3b37f_0_0">
            <a:extLst>
              <a:ext uri="{FF2B5EF4-FFF2-40B4-BE49-F238E27FC236}">
                <a16:creationId xmlns:a16="http://schemas.microsoft.com/office/drawing/2014/main" id="{FC83109C-FFE0-EF94-7873-5A4CED0B0E5E}"/>
              </a:ext>
            </a:extLst>
          </p:cNvPr>
          <p:cNvGrpSpPr/>
          <p:nvPr/>
        </p:nvGrpSpPr>
        <p:grpSpPr>
          <a:xfrm>
            <a:off x="5161916" y="-101075"/>
            <a:ext cx="1868167" cy="977776"/>
            <a:chOff x="7287568" y="419100"/>
            <a:chExt cx="3758293" cy="3104276"/>
          </a:xfrm>
        </p:grpSpPr>
        <p:pic>
          <p:nvPicPr>
            <p:cNvPr id="5" name="Google Shape;182;g2b42fa3b37f_0_0">
              <a:extLst>
                <a:ext uri="{FF2B5EF4-FFF2-40B4-BE49-F238E27FC236}">
                  <a16:creationId xmlns:a16="http://schemas.microsoft.com/office/drawing/2014/main" id="{B63856C0-4B86-C96B-AC9C-50BEDB9B8E84}"/>
                </a:ext>
              </a:extLst>
            </p:cNvPr>
            <p:cNvPicPr preferRelativeResize="0"/>
            <p:nvPr/>
          </p:nvPicPr>
          <p:blipFill rotWithShape="1">
            <a:blip r:embed="rId3">
              <a:alphaModFix/>
            </a:blip>
            <a:srcRect/>
            <a:stretch/>
          </p:blipFill>
          <p:spPr>
            <a:xfrm>
              <a:off x="7287568" y="419100"/>
              <a:ext cx="3758293" cy="3104276"/>
            </a:xfrm>
            <a:prstGeom prst="rect">
              <a:avLst/>
            </a:prstGeom>
            <a:noFill/>
            <a:ln>
              <a:noFill/>
            </a:ln>
          </p:spPr>
        </p:pic>
        <p:sp>
          <p:nvSpPr>
            <p:cNvPr id="7" name="Google Shape;183;g2b42fa3b37f_0_0">
              <a:extLst>
                <a:ext uri="{FF2B5EF4-FFF2-40B4-BE49-F238E27FC236}">
                  <a16:creationId xmlns:a16="http://schemas.microsoft.com/office/drawing/2014/main" id="{4837A8C6-9AF3-39E9-3B3D-3F8952D61BE5}"/>
                </a:ext>
              </a:extLst>
            </p:cNvPr>
            <p:cNvSpPr/>
            <p:nvPr/>
          </p:nvSpPr>
          <p:spPr>
            <a:xfrm>
              <a:off x="7562846" y="1285438"/>
              <a:ext cx="3162300" cy="1371600"/>
            </a:xfrm>
            <a:prstGeom prst="roundRect">
              <a:avLst>
                <a:gd name="adj" fmla="val 16667"/>
              </a:avLst>
            </a:prstGeom>
            <a:noFill/>
            <a:ln>
              <a:noFill/>
            </a:ln>
          </p:spPr>
          <p:txBody>
            <a:bodyPr spcFirstLastPara="1" wrap="square" lIns="91425" tIns="45700" rIns="91425" bIns="45700" anchor="ctr" anchorCtr="0">
              <a:noAutofit/>
            </a:bodyPr>
            <a:lstStyle/>
            <a:p>
              <a:pPr algn="ctr">
                <a:lnSpc>
                  <a:spcPct val="150000"/>
                </a:lnSpc>
                <a:buClr>
                  <a:srgbClr val="000000"/>
                </a:buClr>
                <a:buFont typeface="Arial"/>
                <a:buNone/>
              </a:pPr>
              <a:r>
                <a:rPr lang="en-US" sz="2400" b="1" kern="0" dirty="0">
                  <a:solidFill>
                    <a:srgbClr val="C00000"/>
                  </a:solidFill>
                  <a:latin typeface="UTM Avo" panose="02040603050506020204" pitchFamily="18" charset="0"/>
                  <a:cs typeface="Arial"/>
                  <a:sym typeface="Arial"/>
                </a:rPr>
                <a:t>GỢI Ý </a:t>
              </a:r>
              <a:endParaRPr sz="1050" kern="0" dirty="0">
                <a:solidFill>
                  <a:srgbClr val="000000"/>
                </a:solidFill>
                <a:latin typeface="UTM Avo" panose="02040603050506020204" pitchFamily="18" charset="0"/>
                <a:cs typeface="Arial"/>
                <a:sym typeface="Arial"/>
              </a:endParaRPr>
            </a:p>
          </p:txBody>
        </p:sp>
      </p:grpSp>
      <p:sp>
        <p:nvSpPr>
          <p:cNvPr id="8" name="Google Shape;184;g2b42fa3b37f_0_0">
            <a:extLst>
              <a:ext uri="{FF2B5EF4-FFF2-40B4-BE49-F238E27FC236}">
                <a16:creationId xmlns:a16="http://schemas.microsoft.com/office/drawing/2014/main" id="{2F930AFF-1955-A69D-0B7A-44D594585F2D}"/>
              </a:ext>
            </a:extLst>
          </p:cNvPr>
          <p:cNvSpPr/>
          <p:nvPr/>
        </p:nvSpPr>
        <p:spPr>
          <a:xfrm>
            <a:off x="368657" y="740495"/>
            <a:ext cx="11432100" cy="5785433"/>
          </a:xfrm>
          <a:prstGeom prst="roundRect">
            <a:avLst>
              <a:gd name="adj" fmla="val 6036"/>
            </a:avLst>
          </a:prstGeom>
          <a:solidFill>
            <a:srgbClr val="FFFFFF"/>
          </a:solidFill>
          <a:ln w="38100" cap="flat" cmpd="sng">
            <a:solidFill>
              <a:srgbClr val="5A93CF"/>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defTabSz="914400" eaLnBrk="1" fontAlgn="auto" latinLnBrk="0" hangingPunct="1">
              <a:lnSpc>
                <a:spcPct val="150000"/>
              </a:lnSpc>
              <a:spcBef>
                <a:spcPts val="600"/>
              </a:spcBef>
              <a:buClr>
                <a:srgbClr val="000000"/>
              </a:buClr>
              <a:buSzPts val="1100"/>
              <a:buFont typeface="Arial"/>
              <a:buNone/>
              <a:tabLst/>
              <a:defRPr/>
            </a:pP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Anh Lê Văn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Tám</a:t>
            </a:r>
            <a:endParaRPr kumimoji="0"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a:p>
            <a:pPr marL="0" marR="0" lvl="0" indent="0" algn="just" defTabSz="914400" eaLnBrk="1" fontAlgn="auto" latinLnBrk="0" hangingPunct="1">
              <a:lnSpc>
                <a:spcPct val="150000"/>
              </a:lnSpc>
              <a:spcBef>
                <a:spcPts val="600"/>
              </a:spcBef>
              <a:buClr>
                <a:srgbClr val="000000"/>
              </a:buClr>
              <a:buSzPts val="1100"/>
              <a:buFont typeface="Arial"/>
              <a:buNone/>
              <a:tabLst/>
              <a:defRPr/>
            </a:pP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Ngày</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23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tháng</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9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năm</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1945,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thực</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dân</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Pháp</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gây</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hấn</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ở Nam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bộ</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hòng</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cướp</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lại</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ta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một</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lần</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nữa</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Năm</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ấy</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ở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gần</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chợ</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Đa</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Kao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thành</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phố</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Sài</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Gòn</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có</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một</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em</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bé</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con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nhà</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nghèo</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phải</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đi</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bán</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lạc</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rang,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đánh</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giày</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để</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kiếm</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sống</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Tên</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em</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là</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Tám</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endParaRPr kumimoji="0"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a:p>
            <a:pPr marL="0" marR="0" lvl="0" indent="0" algn="just" defTabSz="914400" eaLnBrk="1" fontAlgn="auto" latinLnBrk="0" hangingPunct="1">
              <a:lnSpc>
                <a:spcPct val="150000"/>
              </a:lnSpc>
              <a:spcBef>
                <a:spcPts val="600"/>
              </a:spcBef>
              <a:buClr>
                <a:srgbClr val="000000"/>
              </a:buClr>
              <a:buSzPts val="1100"/>
              <a:buFont typeface="Arial"/>
              <a:buNone/>
              <a:tabLst/>
              <a:defRPr/>
            </a:pP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Lê Văn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Tám</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thường</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lân</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la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tới</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những</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nơi</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có</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quân</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Pháp</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đóng</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để</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bán</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hàng</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đánh</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giầy</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Tám</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tỏ</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ra</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hiền</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lành</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nhút</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nhát</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nên</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đã</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được</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bọn</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lính</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Pháp</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để</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đi</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qua,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đi</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lại</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và</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dần</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dần</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quen</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mặt</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em</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Tại</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Thị</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Nghè</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có</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một</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kho</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xăng</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đạn</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lớn</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của</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địch</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Hình</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ảnh</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những</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hòm</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đạn</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những</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trái</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bom</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hiện</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ra</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trong</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trí</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nhớ</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của</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Tám</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cùng</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những</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cảnh</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tàn</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phá</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giết</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chóc</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dã</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man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của</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địch</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đối</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với</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đồng</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bào</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ta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đã</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thôi</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thúc</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em</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tính</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đến</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một</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việc</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làm</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táo</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bạo</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Tám</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nảy</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ra</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ý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định</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sẽ</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phá</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kho</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xăng</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đạn</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này</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endParaRPr kumimoji="0"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Tree>
    <p:extLst>
      <p:ext uri="{BB962C8B-B14F-4D97-AF65-F5344CB8AC3E}">
        <p14:creationId xmlns:p14="http://schemas.microsoft.com/office/powerpoint/2010/main" val="268508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743FB6D-9F4A-4BA6-E72F-0B7EC22D0581}"/>
            </a:ext>
          </a:extLst>
        </p:cNvPr>
        <p:cNvGrpSpPr/>
        <p:nvPr/>
      </p:nvGrpSpPr>
      <p:grpSpPr>
        <a:xfrm>
          <a:off x="0" y="0"/>
          <a:ext cx="0" cy="0"/>
          <a:chOff x="0" y="0"/>
          <a:chExt cx="0" cy="0"/>
        </a:xfrm>
      </p:grpSpPr>
      <p:sp>
        <p:nvSpPr>
          <p:cNvPr id="8" name="Google Shape;184;g2b42fa3b37f_0_0">
            <a:extLst>
              <a:ext uri="{FF2B5EF4-FFF2-40B4-BE49-F238E27FC236}">
                <a16:creationId xmlns:a16="http://schemas.microsoft.com/office/drawing/2014/main" id="{B0DFEEEE-1C4B-B353-519F-9B72CFB3C403}"/>
              </a:ext>
            </a:extLst>
          </p:cNvPr>
          <p:cNvSpPr/>
          <p:nvPr/>
        </p:nvSpPr>
        <p:spPr>
          <a:xfrm>
            <a:off x="379949" y="596767"/>
            <a:ext cx="11432100" cy="5889734"/>
          </a:xfrm>
          <a:prstGeom prst="roundRect">
            <a:avLst>
              <a:gd name="adj" fmla="val 6036"/>
            </a:avLst>
          </a:prstGeom>
          <a:solidFill>
            <a:srgbClr val="FFFFFF"/>
          </a:solidFill>
          <a:ln w="38100" cap="flat" cmpd="sng">
            <a:solidFill>
              <a:srgbClr val="5A93CF"/>
            </a:solidFill>
            <a:prstDash val="solid"/>
            <a:round/>
            <a:headEnd type="none" w="sm" len="sm"/>
            <a:tailEnd type="none" w="sm" len="sm"/>
          </a:ln>
        </p:spPr>
        <p:txBody>
          <a:bodyPr spcFirstLastPara="1" wrap="square" lIns="91425" tIns="45700" rIns="91425" bIns="45700" anchor="ctr" anchorCtr="0">
            <a:noAutofit/>
          </a:bodyPr>
          <a:lstStyle/>
          <a:p>
            <a:pPr lvl="0" algn="just">
              <a:lnSpc>
                <a:spcPct val="150000"/>
              </a:lnSpc>
              <a:spcBef>
                <a:spcPts val="600"/>
              </a:spcBef>
              <a:buClr>
                <a:srgbClr val="000000"/>
              </a:buClr>
              <a:buSzPts val="1100"/>
              <a:defRPr/>
            </a:pPr>
            <a:r>
              <a:rPr lang="vi-VN" sz="2000" kern="0" dirty="0">
                <a:solidFill>
                  <a:srgbClr val="000000"/>
                </a:solidFill>
                <a:latin typeface="UTM Avo" panose="02040603050506020204" pitchFamily="18" charset="0"/>
                <a:cs typeface="Arial"/>
                <a:sym typeface="Arial"/>
              </a:rPr>
              <a:t> </a:t>
            </a:r>
            <a:r>
              <a:rPr lang="vi-VN" sz="2800" b="1" kern="0" dirty="0">
                <a:solidFill>
                  <a:srgbClr val="000000"/>
                </a:solidFill>
                <a:latin typeface="UTM Avo" panose="02040603050506020204" pitchFamily="18" charset="0"/>
                <a:cs typeface="Arial"/>
                <a:sym typeface="Arial"/>
              </a:rPr>
              <a:t>Sau mấy hôm dò la quan sát địch. Tám giấu dầu xăng trong người, thản nhiên khoác hòm lạc rang đến bán cho lính gác như thường lệ. Lợi dụng lúc bọn địch không để ý Tám chạy nhưng bay vào chỗ để xăng và xèo diêm. Dầu xăng trong người Tám bốc cháy và bén luôn vào thùng xăng gần nhất. Thế là cả kho xăng bốc cháy đùng đùng rồi lan tới chỗ để bom đạn. Tiếng nổ ầm trời, khói lửa mịt mù cả thành phố.</a:t>
            </a:r>
          </a:p>
          <a:p>
            <a:pPr lvl="0" algn="just">
              <a:lnSpc>
                <a:spcPct val="150000"/>
              </a:lnSpc>
              <a:spcBef>
                <a:spcPts val="600"/>
              </a:spcBef>
              <a:buClr>
                <a:srgbClr val="000000"/>
              </a:buClr>
              <a:buSzPts val="1100"/>
              <a:defRPr/>
            </a:pPr>
            <a:r>
              <a:rPr lang="vi-VN" sz="2800" b="1" kern="0" dirty="0">
                <a:solidFill>
                  <a:srgbClr val="000000"/>
                </a:solidFill>
                <a:latin typeface="UTM Avo" panose="02040603050506020204" pitchFamily="18" charset="0"/>
                <a:cs typeface="Arial"/>
                <a:sym typeface="Arial"/>
              </a:rPr>
              <a:t>     Lê Văn Tám đã anh dũng hy sinh và để lại trong trí nhớ nhân dân Thành đồng Tổ quốc hình ảnh: Em bé đuốc sống của thành phố mang tên Bác của dân tộc Việt Nam.</a:t>
            </a:r>
            <a:endParaRPr kumimoji="0" sz="28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Tree>
    <p:extLst>
      <p:ext uri="{BB962C8B-B14F-4D97-AF65-F5344CB8AC3E}">
        <p14:creationId xmlns:p14="http://schemas.microsoft.com/office/powerpoint/2010/main" val="248007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55D5945-BF34-D8BE-1C11-BC491B946EC6}"/>
              </a:ext>
            </a:extLst>
          </p:cNvPr>
          <p:cNvGrpSpPr/>
          <p:nvPr/>
        </p:nvGrpSpPr>
        <p:grpSpPr>
          <a:xfrm>
            <a:off x="10807666" y="746200"/>
            <a:ext cx="1216041" cy="1432566"/>
            <a:chOff x="930253" y="1555705"/>
            <a:chExt cx="1279160" cy="1432566"/>
          </a:xfrm>
        </p:grpSpPr>
        <p:pic>
          <p:nvPicPr>
            <p:cNvPr id="3" name="Picture 2">
              <a:hlinkClick r:id="rId3"/>
              <a:extLst>
                <a:ext uri="{FF2B5EF4-FFF2-40B4-BE49-F238E27FC236}">
                  <a16:creationId xmlns:a16="http://schemas.microsoft.com/office/drawing/2014/main" id="{5112A37F-2BA0-FAD0-AFF1-042282DB72B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591D56B9-179B-92B6-72C4-76ABDF621811}"/>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940220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656;p20">
            <a:extLst>
              <a:ext uri="{FF2B5EF4-FFF2-40B4-BE49-F238E27FC236}">
                <a16:creationId xmlns:a16="http://schemas.microsoft.com/office/drawing/2014/main" id="{7B95E557-39BF-7326-A7BB-05CF427DC60C}"/>
              </a:ext>
            </a:extLst>
          </p:cNvPr>
          <p:cNvSpPr/>
          <p:nvPr/>
        </p:nvSpPr>
        <p:spPr>
          <a:xfrm>
            <a:off x="962912" y="1965079"/>
            <a:ext cx="4812766" cy="2370664"/>
          </a:xfrm>
          <a:prstGeom prst="rect">
            <a:avLst/>
          </a:prstGeom>
          <a:solidFill>
            <a:srgbClr val="FFFFFF"/>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lvl="0" algn="ctr">
              <a:lnSpc>
                <a:spcPct val="150000"/>
              </a:lnSpc>
              <a:buClr>
                <a:srgbClr val="000000"/>
              </a:buClr>
              <a:defRPr/>
            </a:pPr>
            <a:r>
              <a:rPr lang="vi-VN" sz="2400" kern="0">
                <a:solidFill>
                  <a:schemeClr val="bg1"/>
                </a:solidFill>
                <a:latin typeface="UTM Avo" panose="02040603050506020204" pitchFamily="18" charset="0"/>
                <a:cs typeface="Arial"/>
                <a:sym typeface="Arial"/>
              </a:rPr>
              <a:t>Ôn tập kiến thức đã học</a:t>
            </a:r>
            <a:endParaRPr lang="vi-VN" sz="2400" kern="0" dirty="0">
              <a:solidFill>
                <a:schemeClr val="bg1"/>
              </a:solidFill>
              <a:latin typeface="UTM Avo" panose="02040603050506020204" pitchFamily="18" charset="0"/>
              <a:cs typeface="Arial"/>
              <a:sym typeface="Arial"/>
            </a:endParaRPr>
          </a:p>
        </p:txBody>
      </p:sp>
      <p:sp>
        <p:nvSpPr>
          <p:cNvPr id="8" name="Google Shape;657;p20">
            <a:extLst>
              <a:ext uri="{FF2B5EF4-FFF2-40B4-BE49-F238E27FC236}">
                <a16:creationId xmlns:a16="http://schemas.microsoft.com/office/drawing/2014/main" id="{793DD1C3-6BB7-C8BF-2C95-71A6ED31FCE7}"/>
              </a:ext>
            </a:extLst>
          </p:cNvPr>
          <p:cNvSpPr/>
          <p:nvPr/>
        </p:nvSpPr>
        <p:spPr>
          <a:xfrm>
            <a:off x="6416322" y="1965079"/>
            <a:ext cx="4812766" cy="2370664"/>
          </a:xfrm>
          <a:prstGeom prst="rect">
            <a:avLst/>
          </a:prstGeom>
          <a:solidFill>
            <a:srgbClr val="FFFFFF"/>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lvl="0" algn="ctr">
              <a:lnSpc>
                <a:spcPct val="150000"/>
              </a:lnSpc>
              <a:buClr>
                <a:srgbClr val="000000"/>
              </a:buClr>
            </a:pPr>
            <a:r>
              <a:rPr lang="vi-VN" sz="2400" kern="0">
                <a:solidFill>
                  <a:schemeClr val="bg1"/>
                </a:solidFill>
                <a:latin typeface="UTM Avo" panose="02040603050506020204" pitchFamily="18" charset="0"/>
                <a:cs typeface="Arial"/>
                <a:sym typeface="Arial"/>
              </a:rPr>
              <a:t>Chuẩn bị</a:t>
            </a:r>
            <a:r>
              <a:rPr lang="en-US" sz="2400" kern="0" dirty="0">
                <a:solidFill>
                  <a:schemeClr val="bg1"/>
                </a:solidFill>
                <a:latin typeface="UTM Avo" panose="02040603050506020204" pitchFamily="18" charset="0"/>
                <a:cs typeface="Arial"/>
                <a:sym typeface="Arial"/>
              </a:rPr>
              <a:t> </a:t>
            </a:r>
            <a:r>
              <a:rPr lang="vi-VN" sz="2400" kern="0">
                <a:solidFill>
                  <a:schemeClr val="bg1"/>
                </a:solidFill>
                <a:latin typeface="UTM Avo" panose="02040603050506020204" pitchFamily="18" charset="0"/>
                <a:cs typeface="Arial"/>
                <a:sym typeface="Arial"/>
              </a:rPr>
              <a:t>Bài </a:t>
            </a:r>
            <a:r>
              <a:rPr lang="vi-VN" sz="2400" kern="0" dirty="0">
                <a:solidFill>
                  <a:schemeClr val="bg1"/>
                </a:solidFill>
                <a:latin typeface="UTM Avo" panose="02040603050506020204" pitchFamily="18" charset="0"/>
                <a:cs typeface="Arial"/>
                <a:sym typeface="Arial"/>
              </a:rPr>
              <a:t>đọc 4</a:t>
            </a:r>
          </a:p>
          <a:p>
            <a:pPr lvl="0" algn="ctr">
              <a:lnSpc>
                <a:spcPct val="150000"/>
              </a:lnSpc>
              <a:buClr>
                <a:srgbClr val="000000"/>
              </a:buClr>
            </a:pPr>
            <a:r>
              <a:rPr lang="vi-VN" sz="2400" b="1" kern="0" dirty="0">
                <a:solidFill>
                  <a:schemeClr val="bg1"/>
                </a:solidFill>
                <a:latin typeface="UTM Avo" panose="02040603050506020204" pitchFamily="18" charset="0"/>
                <a:cs typeface="Arial"/>
                <a:sym typeface="Arial"/>
              </a:rPr>
              <a:t> Mùa xuân em đi trồng cây</a:t>
            </a:r>
          </a:p>
        </p:txBody>
      </p:sp>
      <p:pic>
        <p:nvPicPr>
          <p:cNvPr id="9" name="Google Shape;658;p20">
            <a:extLst>
              <a:ext uri="{FF2B5EF4-FFF2-40B4-BE49-F238E27FC236}">
                <a16:creationId xmlns:a16="http://schemas.microsoft.com/office/drawing/2014/main" id="{BBD011D8-837F-4E1B-8824-D894F3125C3D}"/>
              </a:ext>
            </a:extLst>
          </p:cNvPr>
          <p:cNvPicPr preferRelativeResize="0"/>
          <p:nvPr/>
        </p:nvPicPr>
        <p:blipFill rotWithShape="1">
          <a:blip r:embed="rId3">
            <a:alphaModFix/>
          </a:blip>
          <a:srcRect/>
          <a:stretch/>
        </p:blipFill>
        <p:spPr>
          <a:xfrm>
            <a:off x="3119738" y="4553997"/>
            <a:ext cx="5952524" cy="2269400"/>
          </a:xfrm>
          <a:prstGeom prst="rect">
            <a:avLst/>
          </a:prstGeom>
          <a:noFill/>
          <a:ln>
            <a:noFill/>
          </a:ln>
        </p:spPr>
      </p:pic>
    </p:spTree>
    <p:extLst>
      <p:ext uri="{BB962C8B-B14F-4D97-AF65-F5344CB8AC3E}">
        <p14:creationId xmlns:p14="http://schemas.microsoft.com/office/powerpoint/2010/main" val="51549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ppt_w</p:attrName>
                                        </p:attrNameLst>
                                      </p:cBhvr>
                                      <p:tavLst>
                                        <p:tav tm="0">
                                          <p:val>
                                            <p:strVal val="0"/>
                                          </p:val>
                                        </p:tav>
                                        <p:tav tm="100000">
                                          <p:val>
                                            <p:strVal val="#ppt_w"/>
                                          </p:val>
                                        </p:tav>
                                      </p:tavLst>
                                    </p:anim>
                                    <p:anim calcmode="lin" valueType="num">
                                      <p:cBhvr additive="base">
                                        <p:cTn id="8" dur="500"/>
                                        <p:tgtEl>
                                          <p:spTgt spid="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ppt_w</p:attrName>
                                        </p:attrNameLst>
                                      </p:cBhvr>
                                      <p:tavLst>
                                        <p:tav tm="0">
                                          <p:val>
                                            <p:strVal val="0"/>
                                          </p:val>
                                        </p:tav>
                                        <p:tav tm="100000">
                                          <p:val>
                                            <p:strVal val="#ppt_w"/>
                                          </p:val>
                                        </p:tav>
                                      </p:tavLst>
                                    </p:anim>
                                    <p:anim calcmode="lin" valueType="num">
                                      <p:cBhvr additive="base">
                                        <p:cTn id="12" dur="500"/>
                                        <p:tgtEl>
                                          <p:spTgt spid="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Để kết nối cộng đồng giáo viên và nhận thêm nhiều tài liệu giảng dạy,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mời quý thầy cô tham gia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theo đường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4"/>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custDataLst>
      <p:tags r:id="rId1"/>
    </p:custDataLst>
    <p:extLst>
      <p:ext uri="{BB962C8B-B14F-4D97-AF65-F5344CB8AC3E}">
        <p14:creationId xmlns:p14="http://schemas.microsoft.com/office/powerpoint/2010/main" val="247533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4D0A1F7-1EA6-97BB-4617-A2560480AA60}"/>
              </a:ext>
            </a:extLst>
          </p:cNvPr>
          <p:cNvGrpSpPr/>
          <p:nvPr/>
        </p:nvGrpSpPr>
        <p:grpSpPr>
          <a:xfrm>
            <a:off x="10807666" y="746200"/>
            <a:ext cx="1216041" cy="1432566"/>
            <a:chOff x="930253" y="1555705"/>
            <a:chExt cx="1279160" cy="1432566"/>
          </a:xfrm>
        </p:grpSpPr>
        <p:pic>
          <p:nvPicPr>
            <p:cNvPr id="6" name="Picture 5">
              <a:hlinkClick r:id="rId3"/>
              <a:extLst>
                <a:ext uri="{FF2B5EF4-FFF2-40B4-BE49-F238E27FC236}">
                  <a16:creationId xmlns:a16="http://schemas.microsoft.com/office/drawing/2014/main" id="{5F894219-EEE5-3CB8-EE17-8B2A8CEBE33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7" name="TextBox 6">
              <a:extLst>
                <a:ext uri="{FF2B5EF4-FFF2-40B4-BE49-F238E27FC236}">
                  <a16:creationId xmlns:a16="http://schemas.microsoft.com/office/drawing/2014/main" id="{494F545D-5B29-28EB-8062-F35F1B0235FC}"/>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64040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101;p2">
            <a:extLst>
              <a:ext uri="{FF2B5EF4-FFF2-40B4-BE49-F238E27FC236}">
                <a16:creationId xmlns:a16="http://schemas.microsoft.com/office/drawing/2014/main" id="{A1AA8F45-EE81-803A-B622-1155320E4F35}"/>
              </a:ext>
            </a:extLst>
          </p:cNvPr>
          <p:cNvSpPr/>
          <p:nvPr/>
        </p:nvSpPr>
        <p:spPr>
          <a:xfrm>
            <a:off x="5487349" y="2039006"/>
            <a:ext cx="6143864" cy="2433855"/>
          </a:xfrm>
          <a:prstGeom prst="roundRect">
            <a:avLst>
              <a:gd name="adj" fmla="val 6036"/>
            </a:avLst>
          </a:prstGeom>
          <a:solidFill>
            <a:srgbClr val="FFFFFF"/>
          </a:solidFill>
          <a:ln w="38100" cap="flat" cmpd="sng">
            <a:solidFill>
              <a:srgbClr val="5A93CF"/>
            </a:solidFill>
            <a:prstDash val="dash"/>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C00000"/>
                </a:solidFill>
                <a:effectLst/>
                <a:uLnTx/>
                <a:uFillTx/>
                <a:latin typeface="UTM Avo" panose="02040603050506020204" pitchFamily="18" charset="0"/>
                <a:cs typeface="Arial"/>
                <a:sym typeface="Arial"/>
              </a:rPr>
              <a:t>Em </a:t>
            </a:r>
            <a:r>
              <a:rPr kumimoji="0" lang="en-US" sz="2400" b="1" i="0" u="none" strike="noStrike" kern="0" cap="none" spc="0" normalizeH="0" baseline="0" noProof="0" dirty="0" err="1">
                <a:ln>
                  <a:noFill/>
                </a:ln>
                <a:solidFill>
                  <a:srgbClr val="C00000"/>
                </a:solidFill>
                <a:effectLst/>
                <a:uLnTx/>
                <a:uFillTx/>
                <a:latin typeface="UTM Avo" panose="02040603050506020204" pitchFamily="18" charset="0"/>
                <a:cs typeface="Arial"/>
                <a:sym typeface="Arial"/>
              </a:rPr>
              <a:t>hãy</a:t>
            </a:r>
            <a:r>
              <a:rPr kumimoji="0" lang="en-US" sz="2400" b="1" i="0" u="none" strike="noStrike" kern="0" cap="none" spc="0" normalizeH="0" baseline="0" noProof="0" dirty="0">
                <a:ln>
                  <a:noFill/>
                </a:ln>
                <a:solidFill>
                  <a:srgbClr val="C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C00000"/>
                </a:solidFill>
                <a:effectLst/>
                <a:uLnTx/>
                <a:uFillTx/>
                <a:latin typeface="UTM Avo" panose="02040603050506020204" pitchFamily="18" charset="0"/>
                <a:cs typeface="Arial"/>
                <a:sym typeface="Arial"/>
              </a:rPr>
              <a:t>trả</a:t>
            </a:r>
            <a:r>
              <a:rPr kumimoji="0" lang="en-US" sz="2400" b="1" i="0" u="none" strike="noStrike" kern="0" cap="none" spc="0" normalizeH="0" baseline="0" noProof="0" dirty="0">
                <a:ln>
                  <a:noFill/>
                </a:ln>
                <a:solidFill>
                  <a:srgbClr val="C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C00000"/>
                </a:solidFill>
                <a:effectLst/>
                <a:uLnTx/>
                <a:uFillTx/>
                <a:latin typeface="UTM Avo" panose="02040603050506020204" pitchFamily="18" charset="0"/>
                <a:cs typeface="Arial"/>
                <a:sym typeface="Arial"/>
              </a:rPr>
              <a:t>lời</a:t>
            </a:r>
            <a:r>
              <a:rPr kumimoji="0" lang="en-US" sz="2400" b="1" i="0" u="none" strike="noStrike" kern="0" cap="none" spc="0" normalizeH="0" baseline="0" noProof="0" dirty="0">
                <a:ln>
                  <a:noFill/>
                </a:ln>
                <a:solidFill>
                  <a:srgbClr val="C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C00000"/>
                </a:solidFill>
                <a:effectLst/>
                <a:uLnTx/>
                <a:uFillTx/>
                <a:latin typeface="UTM Avo" panose="02040603050506020204" pitchFamily="18" charset="0"/>
                <a:cs typeface="Arial"/>
                <a:sym typeface="Arial"/>
              </a:rPr>
              <a:t>câu</a:t>
            </a:r>
            <a:r>
              <a:rPr kumimoji="0" lang="en-US" sz="2400" b="1" i="0" u="none" strike="noStrike" kern="0" cap="none" spc="0" normalizeH="0" baseline="0" noProof="0" dirty="0">
                <a:ln>
                  <a:noFill/>
                </a:ln>
                <a:solidFill>
                  <a:srgbClr val="C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C00000"/>
                </a:solidFill>
                <a:effectLst/>
                <a:uLnTx/>
                <a:uFillTx/>
                <a:latin typeface="UTM Avo" panose="02040603050506020204" pitchFamily="18" charset="0"/>
                <a:cs typeface="Arial"/>
                <a:sym typeface="Arial"/>
              </a:rPr>
              <a:t>hỏi</a:t>
            </a:r>
            <a:r>
              <a:rPr kumimoji="0" lang="en-US" sz="2400" b="1" i="0" u="none" strike="noStrike" kern="0" cap="none" spc="0" normalizeH="0" baseline="0" noProof="0" dirty="0">
                <a:ln>
                  <a:noFill/>
                </a:ln>
                <a:solidFill>
                  <a:srgbClr val="C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C00000"/>
                </a:solidFill>
                <a:effectLst/>
                <a:uLnTx/>
                <a:uFillTx/>
                <a:latin typeface="UTM Avo" panose="02040603050506020204" pitchFamily="18" charset="0"/>
                <a:cs typeface="Arial"/>
                <a:sym typeface="Arial"/>
              </a:rPr>
              <a:t>sau</a:t>
            </a:r>
            <a:r>
              <a:rPr kumimoji="0" lang="en-US" sz="2400" b="1" i="0" u="none" strike="noStrike" kern="0" cap="none" spc="0" normalizeH="0" baseline="0" noProof="0" dirty="0">
                <a:ln>
                  <a:noFill/>
                </a:ln>
                <a:solidFill>
                  <a:srgbClr val="C00000"/>
                </a:solidFill>
                <a:effectLst/>
                <a:uLnTx/>
                <a:uFillTx/>
                <a:latin typeface="UTM Avo" panose="02040603050506020204" pitchFamily="18" charset="0"/>
                <a:cs typeface="Arial"/>
                <a:sym typeface="Arial"/>
              </a:rPr>
              <a:t>: </a:t>
            </a:r>
            <a:endParaRPr kumimoji="0"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Em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biết</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thơ</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nào</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viết</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về</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tấm</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gương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trong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chiến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đấu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học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tập</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hay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rèn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luyện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của</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thiếu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Việt</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Nam?</a:t>
            </a:r>
            <a:endParaRPr kumimoji="0"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pic>
        <p:nvPicPr>
          <p:cNvPr id="7" name="Google Shape;102;p2">
            <a:extLst>
              <a:ext uri="{FF2B5EF4-FFF2-40B4-BE49-F238E27FC236}">
                <a16:creationId xmlns:a16="http://schemas.microsoft.com/office/drawing/2014/main" id="{32E6E413-22B0-CE65-DA64-39CF7AAD62FA}"/>
              </a:ext>
            </a:extLst>
          </p:cNvPr>
          <p:cNvPicPr preferRelativeResize="0"/>
          <p:nvPr/>
        </p:nvPicPr>
        <p:blipFill rotWithShape="1">
          <a:blip r:embed="rId3">
            <a:alphaModFix/>
          </a:blip>
          <a:srcRect/>
          <a:stretch/>
        </p:blipFill>
        <p:spPr>
          <a:xfrm>
            <a:off x="1271753" y="2100443"/>
            <a:ext cx="4109544" cy="4709670"/>
          </a:xfrm>
          <a:prstGeom prst="rect">
            <a:avLst/>
          </a:prstGeom>
          <a:noFill/>
          <a:ln>
            <a:noFill/>
          </a:ln>
        </p:spPr>
      </p:pic>
      <p:sp>
        <p:nvSpPr>
          <p:cNvPr id="2" name="Google Shape;99;p2">
            <a:extLst>
              <a:ext uri="{FF2B5EF4-FFF2-40B4-BE49-F238E27FC236}">
                <a16:creationId xmlns:a16="http://schemas.microsoft.com/office/drawing/2014/main" id="{2CA642E5-B2B0-244C-6538-609F13A1BA92}"/>
              </a:ext>
            </a:extLst>
          </p:cNvPr>
          <p:cNvSpPr/>
          <p:nvPr/>
        </p:nvSpPr>
        <p:spPr>
          <a:xfrm rot="2036189">
            <a:off x="10529256" y="1348713"/>
            <a:ext cx="1758706" cy="1380585"/>
          </a:xfrm>
          <a:custGeom>
            <a:avLst/>
            <a:gdLst/>
            <a:ahLst/>
            <a:cxnLst/>
            <a:rect l="l" t="t" r="r" b="b"/>
            <a:pathLst>
              <a:path w="3925763" h="3081724" extrusionOk="0">
                <a:moveTo>
                  <a:pt x="0" y="0"/>
                </a:moveTo>
                <a:lnTo>
                  <a:pt x="3925763" y="0"/>
                </a:lnTo>
                <a:lnTo>
                  <a:pt x="3925763" y="3081724"/>
                </a:lnTo>
                <a:lnTo>
                  <a:pt x="0" y="3081724"/>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Tree>
    <p:extLst>
      <p:ext uri="{BB962C8B-B14F-4D97-AF65-F5344CB8AC3E}">
        <p14:creationId xmlns:p14="http://schemas.microsoft.com/office/powerpoint/2010/main" val="391583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E0DFF6D-BD20-CF58-0450-47BD8B02C202}"/>
              </a:ext>
            </a:extLst>
          </p:cNvPr>
          <p:cNvGrpSpPr/>
          <p:nvPr/>
        </p:nvGrpSpPr>
        <p:grpSpPr>
          <a:xfrm>
            <a:off x="10807666" y="746200"/>
            <a:ext cx="1216041" cy="1432566"/>
            <a:chOff x="930253" y="1555705"/>
            <a:chExt cx="1279160" cy="1432566"/>
          </a:xfrm>
        </p:grpSpPr>
        <p:pic>
          <p:nvPicPr>
            <p:cNvPr id="3" name="Picture 2">
              <a:hlinkClick r:id="rId3"/>
              <a:extLst>
                <a:ext uri="{FF2B5EF4-FFF2-40B4-BE49-F238E27FC236}">
                  <a16:creationId xmlns:a16="http://schemas.microsoft.com/office/drawing/2014/main" id="{552EEC3C-7F6D-D262-357B-73F6F502190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5" name="TextBox 4">
              <a:extLst>
                <a:ext uri="{FF2B5EF4-FFF2-40B4-BE49-F238E27FC236}">
                  <a16:creationId xmlns:a16="http://schemas.microsoft.com/office/drawing/2014/main" id="{84C6DBE2-B134-3479-763F-222DF927BB0A}"/>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374201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12C5D13-D4B3-9916-1D31-A2961165161F}"/>
            </a:ext>
          </a:extLst>
        </p:cNvPr>
        <p:cNvGrpSpPr/>
        <p:nvPr/>
      </p:nvGrpSpPr>
      <p:grpSpPr>
        <a:xfrm>
          <a:off x="0" y="0"/>
          <a:ext cx="0" cy="0"/>
          <a:chOff x="0" y="0"/>
          <a:chExt cx="0" cy="0"/>
        </a:xfrm>
      </p:grpSpPr>
      <p:pic>
        <p:nvPicPr>
          <p:cNvPr id="6" name="Google Shape;107;p4">
            <a:extLst>
              <a:ext uri="{FF2B5EF4-FFF2-40B4-BE49-F238E27FC236}">
                <a16:creationId xmlns:a16="http://schemas.microsoft.com/office/drawing/2014/main" id="{E9A6405A-2757-8B86-75A7-B2FC114071F5}"/>
              </a:ext>
            </a:extLst>
          </p:cNvPr>
          <p:cNvPicPr preferRelativeResize="0"/>
          <p:nvPr/>
        </p:nvPicPr>
        <p:blipFill rotWithShape="1">
          <a:blip r:embed="rId3">
            <a:alphaModFix/>
          </a:blip>
          <a:srcRect/>
          <a:stretch/>
        </p:blipFill>
        <p:spPr>
          <a:xfrm>
            <a:off x="7463971" y="1019629"/>
            <a:ext cx="4269448" cy="2785936"/>
          </a:xfrm>
          <a:prstGeom prst="rect">
            <a:avLst/>
          </a:prstGeom>
          <a:noFill/>
          <a:ln>
            <a:noFill/>
          </a:ln>
        </p:spPr>
      </p:pic>
      <p:sp>
        <p:nvSpPr>
          <p:cNvPr id="9" name="Google Shape;109;p4">
            <a:extLst>
              <a:ext uri="{FF2B5EF4-FFF2-40B4-BE49-F238E27FC236}">
                <a16:creationId xmlns:a16="http://schemas.microsoft.com/office/drawing/2014/main" id="{B8F12DD2-F766-4B9A-56E3-CE55696CCF0B}"/>
              </a:ext>
            </a:extLst>
          </p:cNvPr>
          <p:cNvSpPr/>
          <p:nvPr/>
        </p:nvSpPr>
        <p:spPr>
          <a:xfrm>
            <a:off x="2260600" y="3020463"/>
            <a:ext cx="7670800" cy="1229402"/>
          </a:xfrm>
          <a:prstGeom prst="roundRect">
            <a:avLst>
              <a:gd name="adj" fmla="val 30105"/>
            </a:avLst>
          </a:prstGeom>
          <a:solidFill>
            <a:srgbClr val="FFE5E5"/>
          </a:solidFill>
          <a:ln>
            <a:noFill/>
          </a:ln>
        </p:spPr>
        <p:txBody>
          <a:bodyPr spcFirstLastPara="1" wrap="square" lIns="91425" tIns="45700" rIns="91425" bIns="45700" anchor="ctr" anchorCtr="0">
            <a:noAutofit/>
          </a:bodyPr>
          <a:lstStyle/>
          <a:p>
            <a:pPr algn="ctr">
              <a:buClr>
                <a:srgbClr val="000000"/>
              </a:buClr>
              <a:buFont typeface="Arial"/>
              <a:buNone/>
            </a:pPr>
            <a:r>
              <a:rPr lang="en-US" sz="4400" b="1" kern="0" dirty="0">
                <a:solidFill>
                  <a:srgbClr val="C0504D"/>
                </a:solidFill>
                <a:latin typeface="UTM Avo" panose="02040603050506020204" pitchFamily="18" charset="0"/>
                <a:cs typeface="Arial"/>
                <a:sym typeface="Arial"/>
              </a:rPr>
              <a:t>1. CHUẨN BỊ</a:t>
            </a:r>
            <a:endParaRPr sz="4400" b="1" kern="0" dirty="0">
              <a:solidFill>
                <a:srgbClr val="C0504D"/>
              </a:solidFill>
              <a:latin typeface="UTM Avo" panose="02040603050506020204" pitchFamily="18" charset="0"/>
              <a:cs typeface="Arial"/>
              <a:sym typeface="Arial"/>
            </a:endParaRPr>
          </a:p>
        </p:txBody>
      </p:sp>
      <p:pic>
        <p:nvPicPr>
          <p:cNvPr id="7" name="Google Shape;108;p4">
            <a:extLst>
              <a:ext uri="{FF2B5EF4-FFF2-40B4-BE49-F238E27FC236}">
                <a16:creationId xmlns:a16="http://schemas.microsoft.com/office/drawing/2014/main" id="{9D9D9243-E242-4878-AEB3-3AEAE8804175}"/>
              </a:ext>
            </a:extLst>
          </p:cNvPr>
          <p:cNvPicPr preferRelativeResize="0"/>
          <p:nvPr/>
        </p:nvPicPr>
        <p:blipFill rotWithShape="1">
          <a:blip r:embed="rId3">
            <a:alphaModFix/>
          </a:blip>
          <a:srcRect/>
          <a:stretch/>
        </p:blipFill>
        <p:spPr>
          <a:xfrm flipH="1">
            <a:off x="968829" y="4072064"/>
            <a:ext cx="3111066" cy="1796782"/>
          </a:xfrm>
          <a:prstGeom prst="rect">
            <a:avLst/>
          </a:prstGeom>
          <a:noFill/>
          <a:ln>
            <a:noFill/>
          </a:ln>
        </p:spPr>
      </p:pic>
    </p:spTree>
    <p:extLst>
      <p:ext uri="{BB962C8B-B14F-4D97-AF65-F5344CB8AC3E}">
        <p14:creationId xmlns:p14="http://schemas.microsoft.com/office/powerpoint/2010/main" val="270664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C10F4DA-0E19-A69A-D157-93A714740D5E}"/>
            </a:ext>
          </a:extLst>
        </p:cNvPr>
        <p:cNvGrpSpPr/>
        <p:nvPr/>
      </p:nvGrpSpPr>
      <p:grpSpPr>
        <a:xfrm>
          <a:off x="0" y="0"/>
          <a:ext cx="0" cy="0"/>
          <a:chOff x="0" y="0"/>
          <a:chExt cx="0" cy="0"/>
        </a:xfrm>
      </p:grpSpPr>
      <p:sp>
        <p:nvSpPr>
          <p:cNvPr id="2" name="Google Shape;114;p5">
            <a:extLst>
              <a:ext uri="{FF2B5EF4-FFF2-40B4-BE49-F238E27FC236}">
                <a16:creationId xmlns:a16="http://schemas.microsoft.com/office/drawing/2014/main" id="{20D3CAB8-3DBA-C726-65F8-34DB94BAD673}"/>
              </a:ext>
            </a:extLst>
          </p:cNvPr>
          <p:cNvSpPr/>
          <p:nvPr/>
        </p:nvSpPr>
        <p:spPr>
          <a:xfrm rot="110118">
            <a:off x="24370" y="4853353"/>
            <a:ext cx="1416800" cy="1544581"/>
          </a:xfrm>
          <a:custGeom>
            <a:avLst/>
            <a:gdLst/>
            <a:ahLst/>
            <a:cxnLst/>
            <a:rect l="l" t="t" r="r" b="b"/>
            <a:pathLst>
              <a:path w="4965321" h="6130025" extrusionOk="0">
                <a:moveTo>
                  <a:pt x="0" y="0"/>
                </a:moveTo>
                <a:lnTo>
                  <a:pt x="4965320" y="0"/>
                </a:lnTo>
                <a:lnTo>
                  <a:pt x="4965320" y="6130025"/>
                </a:lnTo>
                <a:lnTo>
                  <a:pt x="0" y="613002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
        <p:nvSpPr>
          <p:cNvPr id="3" name="Google Shape;115;p5">
            <a:extLst>
              <a:ext uri="{FF2B5EF4-FFF2-40B4-BE49-F238E27FC236}">
                <a16:creationId xmlns:a16="http://schemas.microsoft.com/office/drawing/2014/main" id="{A9524903-43E0-B923-540A-EBC7C08279EA}"/>
              </a:ext>
            </a:extLst>
          </p:cNvPr>
          <p:cNvSpPr/>
          <p:nvPr/>
        </p:nvSpPr>
        <p:spPr>
          <a:xfrm>
            <a:off x="10455806" y="762201"/>
            <a:ext cx="1541988" cy="1104527"/>
          </a:xfrm>
          <a:custGeom>
            <a:avLst/>
            <a:gdLst/>
            <a:ahLst/>
            <a:cxnLst/>
            <a:rect l="l" t="t" r="r" b="b"/>
            <a:pathLst>
              <a:path w="3207297" h="1824150" extrusionOk="0">
                <a:moveTo>
                  <a:pt x="0" y="0"/>
                </a:moveTo>
                <a:lnTo>
                  <a:pt x="3207297" y="0"/>
                </a:lnTo>
                <a:lnTo>
                  <a:pt x="3207297" y="1824150"/>
                </a:lnTo>
                <a:lnTo>
                  <a:pt x="0" y="182415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
        <p:nvSpPr>
          <p:cNvPr id="4" name="Google Shape;116;p5">
            <a:extLst>
              <a:ext uri="{FF2B5EF4-FFF2-40B4-BE49-F238E27FC236}">
                <a16:creationId xmlns:a16="http://schemas.microsoft.com/office/drawing/2014/main" id="{6AF42067-38A3-C95A-E4B1-CEC3A207930C}"/>
              </a:ext>
            </a:extLst>
          </p:cNvPr>
          <p:cNvSpPr/>
          <p:nvPr/>
        </p:nvSpPr>
        <p:spPr>
          <a:xfrm>
            <a:off x="965200" y="2222404"/>
            <a:ext cx="10261600" cy="1917643"/>
          </a:xfrm>
          <a:prstGeom prst="roundRect">
            <a:avLst>
              <a:gd name="adj" fmla="val 0"/>
            </a:avLst>
          </a:prstGeom>
          <a:noFill/>
          <a:ln>
            <a:noFill/>
          </a:ln>
        </p:spPr>
        <p:txBody>
          <a:bodyPr spcFirstLastPara="1" wrap="square" lIns="91425" tIns="45700" rIns="91425" bIns="45700" anchor="ctr" anchorCtr="0">
            <a:noAutofit/>
          </a:bodyPr>
          <a:lstStyle/>
          <a:p>
            <a:pPr algn="just">
              <a:lnSpc>
                <a:spcPct val="150000"/>
              </a:lnSpc>
              <a:buClr>
                <a:srgbClr val="000000"/>
              </a:buClr>
              <a:buFont typeface="Arial"/>
              <a:buNone/>
            </a:pPr>
            <a:r>
              <a:rPr lang="en-US" sz="2400" kern="0" dirty="0" err="1">
                <a:solidFill>
                  <a:srgbClr val="000000"/>
                </a:solidFill>
                <a:latin typeface="UTM Avo" panose="02040603050506020204" pitchFamily="18" charset="0"/>
                <a:cs typeface="Arial"/>
                <a:sym typeface="Arial"/>
              </a:rPr>
              <a:t>Giới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thiệu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một</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câu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chuyện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hoặc</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bài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thơ</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bài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báo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bài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văn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em</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đã</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đọc</a:t>
            </a:r>
            <a:r>
              <a:rPr lang="en-US" sz="2400" kern="0" dirty="0">
                <a:solidFill>
                  <a:srgbClr val="000000"/>
                </a:solidFill>
                <a:latin typeface="UTM Avo" panose="02040603050506020204" pitchFamily="18" charset="0"/>
                <a:cs typeface="Arial"/>
                <a:sym typeface="Arial"/>
              </a:rPr>
              <a:t> ở </a:t>
            </a:r>
            <a:r>
              <a:rPr lang="en-US" sz="2400" kern="0" dirty="0" err="1">
                <a:solidFill>
                  <a:srgbClr val="000000"/>
                </a:solidFill>
                <a:latin typeface="UTM Avo" panose="02040603050506020204" pitchFamily="18" charset="0"/>
                <a:cs typeface="Arial"/>
                <a:sym typeface="Arial"/>
              </a:rPr>
              <a:t>nhà</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về</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các</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phong</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trào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yêu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nước</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hoặc</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những</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tấm</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gương</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trong</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chiến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đấu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học</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tập</a:t>
            </a:r>
            <a:r>
              <a:rPr lang="en-US" sz="2400" kern="0" dirty="0">
                <a:solidFill>
                  <a:srgbClr val="000000"/>
                </a:solidFill>
                <a:latin typeface="UTM Avo" panose="02040603050506020204" pitchFamily="18" charset="0"/>
                <a:cs typeface="Arial"/>
                <a:sym typeface="Arial"/>
              </a:rPr>
              <a:t>, </a:t>
            </a:r>
            <a:r>
              <a:rPr lang="en-US" sz="2400" kern="0" err="1">
                <a:solidFill>
                  <a:srgbClr val="000000"/>
                </a:solidFill>
                <a:latin typeface="UTM Avo" panose="02040603050506020204" pitchFamily="18" charset="0"/>
                <a:cs typeface="Arial"/>
                <a:sym typeface="Arial"/>
              </a:rPr>
              <a:t>rèn</a:t>
            </a:r>
            <a:r>
              <a:rPr lang="en-US" sz="2400" kern="0">
                <a:solidFill>
                  <a:srgbClr val="000000"/>
                </a:solidFill>
                <a:latin typeface="UTM Avo" panose="02040603050506020204" pitchFamily="18" charset="0"/>
                <a:cs typeface="Arial"/>
                <a:sym typeface="Arial"/>
              </a:rPr>
              <a:t> luyện,... </a:t>
            </a:r>
            <a:r>
              <a:rPr lang="en-US" sz="2400" kern="0" dirty="0" err="1">
                <a:solidFill>
                  <a:srgbClr val="000000"/>
                </a:solidFill>
                <a:latin typeface="UTM Avo" panose="02040603050506020204" pitchFamily="18" charset="0"/>
                <a:cs typeface="Arial"/>
                <a:sym typeface="Arial"/>
              </a:rPr>
              <a:t>của</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thiếu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nhi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Việt</a:t>
            </a:r>
            <a:r>
              <a:rPr lang="en-US" sz="2400" kern="0" dirty="0">
                <a:solidFill>
                  <a:srgbClr val="000000"/>
                </a:solidFill>
                <a:latin typeface="UTM Avo" panose="02040603050506020204" pitchFamily="18" charset="0"/>
                <a:cs typeface="Arial"/>
                <a:sym typeface="Arial"/>
              </a:rPr>
              <a:t> Nam.</a:t>
            </a:r>
            <a:endParaRPr sz="1200" kern="0" dirty="0">
              <a:solidFill>
                <a:srgbClr val="000000"/>
              </a:solidFill>
              <a:latin typeface="UTM Avo" panose="02040603050506020204" pitchFamily="18" charset="0"/>
              <a:cs typeface="Arial"/>
              <a:sym typeface="Arial"/>
            </a:endParaRPr>
          </a:p>
        </p:txBody>
      </p:sp>
      <p:sp>
        <p:nvSpPr>
          <p:cNvPr id="5" name="Google Shape;117;p5">
            <a:extLst>
              <a:ext uri="{FF2B5EF4-FFF2-40B4-BE49-F238E27FC236}">
                <a16:creationId xmlns:a16="http://schemas.microsoft.com/office/drawing/2014/main" id="{A66CAAAF-70EB-14A9-64A7-D2653C2003F8}"/>
              </a:ext>
            </a:extLst>
          </p:cNvPr>
          <p:cNvSpPr/>
          <p:nvPr/>
        </p:nvSpPr>
        <p:spPr>
          <a:xfrm>
            <a:off x="4061069" y="1511052"/>
            <a:ext cx="4069862" cy="644134"/>
          </a:xfrm>
          <a:prstGeom prst="roundRect">
            <a:avLst>
              <a:gd name="adj" fmla="val 50000"/>
            </a:avLst>
          </a:prstGeom>
          <a:solidFill>
            <a:srgbClr val="5A93CF"/>
          </a:solidFill>
          <a:ln w="38100" cap="flat" cmpd="sng">
            <a:solidFill>
              <a:srgbClr val="5A93C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2800" b="1" kern="0" dirty="0" err="1">
                <a:solidFill>
                  <a:srgbClr val="FFFFFF"/>
                </a:solidFill>
                <a:latin typeface="UTM Avo" panose="02040603050506020204" pitchFamily="18" charset="0"/>
                <a:cs typeface="Arial"/>
                <a:sym typeface="Arial"/>
              </a:rPr>
              <a:t>Bài</a:t>
            </a:r>
            <a:r>
              <a:rPr lang="en-US" sz="2800" b="1" kern="0" dirty="0">
                <a:solidFill>
                  <a:srgbClr val="FFFFFF"/>
                </a:solidFill>
                <a:latin typeface="UTM Avo" panose="02040603050506020204" pitchFamily="18" charset="0"/>
                <a:cs typeface="Arial"/>
                <a:sym typeface="Arial"/>
              </a:rPr>
              <a:t> 1 SGK.80</a:t>
            </a:r>
            <a:endParaRPr sz="1200" kern="0" dirty="0">
              <a:solidFill>
                <a:srgbClr val="000000"/>
              </a:solidFill>
              <a:latin typeface="UTM Avo" panose="02040603050506020204" pitchFamily="18" charset="0"/>
              <a:cs typeface="Arial"/>
              <a:sym typeface="Arial"/>
            </a:endParaRPr>
          </a:p>
        </p:txBody>
      </p:sp>
      <p:pic>
        <p:nvPicPr>
          <p:cNvPr id="8" name="Google Shape;118;p5">
            <a:extLst>
              <a:ext uri="{FF2B5EF4-FFF2-40B4-BE49-F238E27FC236}">
                <a16:creationId xmlns:a16="http://schemas.microsoft.com/office/drawing/2014/main" id="{F0E8A84F-2EFB-D10D-9406-1E9D1EAE7C9B}"/>
              </a:ext>
            </a:extLst>
          </p:cNvPr>
          <p:cNvPicPr preferRelativeResize="0"/>
          <p:nvPr/>
        </p:nvPicPr>
        <p:blipFill rotWithShape="1">
          <a:blip r:embed="rId5">
            <a:alphaModFix/>
          </a:blip>
          <a:srcRect/>
          <a:stretch/>
        </p:blipFill>
        <p:spPr>
          <a:xfrm>
            <a:off x="4515338" y="4142541"/>
            <a:ext cx="3161324" cy="2530719"/>
          </a:xfrm>
          <a:prstGeom prst="rect">
            <a:avLst/>
          </a:prstGeom>
          <a:noFill/>
          <a:ln>
            <a:noFill/>
          </a:ln>
        </p:spPr>
      </p:pic>
    </p:spTree>
    <p:extLst>
      <p:ext uri="{BB962C8B-B14F-4D97-AF65-F5344CB8AC3E}">
        <p14:creationId xmlns:p14="http://schemas.microsoft.com/office/powerpoint/2010/main" val="212069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DA82DB4-32CB-7CA6-73D2-E38A85C44A98}"/>
            </a:ext>
          </a:extLst>
        </p:cNvPr>
        <p:cNvGrpSpPr/>
        <p:nvPr/>
      </p:nvGrpSpPr>
      <p:grpSpPr>
        <a:xfrm>
          <a:off x="0" y="0"/>
          <a:ext cx="0" cy="0"/>
          <a:chOff x="0" y="0"/>
          <a:chExt cx="0" cy="0"/>
        </a:xfrm>
      </p:grpSpPr>
      <p:sp>
        <p:nvSpPr>
          <p:cNvPr id="5" name="Google Shape;123;p6">
            <a:extLst>
              <a:ext uri="{FF2B5EF4-FFF2-40B4-BE49-F238E27FC236}">
                <a16:creationId xmlns:a16="http://schemas.microsoft.com/office/drawing/2014/main" id="{8E461D3B-169C-1ADA-488E-E47602FF0CC8}"/>
              </a:ext>
            </a:extLst>
          </p:cNvPr>
          <p:cNvSpPr/>
          <p:nvPr/>
        </p:nvSpPr>
        <p:spPr>
          <a:xfrm rot="-3006410">
            <a:off x="174313" y="2043157"/>
            <a:ext cx="1392878" cy="813092"/>
          </a:xfrm>
          <a:custGeom>
            <a:avLst/>
            <a:gdLst/>
            <a:ahLst/>
            <a:cxnLst/>
            <a:rect l="l" t="t" r="r" b="b"/>
            <a:pathLst>
              <a:path w="3087797" h="1802501" extrusionOk="0">
                <a:moveTo>
                  <a:pt x="0" y="0"/>
                </a:moveTo>
                <a:lnTo>
                  <a:pt x="3087797" y="0"/>
                </a:lnTo>
                <a:lnTo>
                  <a:pt x="3087797" y="1802501"/>
                </a:lnTo>
                <a:lnTo>
                  <a:pt x="0" y="180250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
        <p:nvSpPr>
          <p:cNvPr id="7" name="Google Shape;125;p6">
            <a:extLst>
              <a:ext uri="{FF2B5EF4-FFF2-40B4-BE49-F238E27FC236}">
                <a16:creationId xmlns:a16="http://schemas.microsoft.com/office/drawing/2014/main" id="{D694D3A2-FCFA-37B9-2475-66E9A0E4F2A1}"/>
              </a:ext>
            </a:extLst>
          </p:cNvPr>
          <p:cNvSpPr/>
          <p:nvPr/>
        </p:nvSpPr>
        <p:spPr>
          <a:xfrm>
            <a:off x="3969982" y="1701956"/>
            <a:ext cx="4609388" cy="747748"/>
          </a:xfrm>
          <a:prstGeom prst="roundRect">
            <a:avLst>
              <a:gd name="adj" fmla="val 22775"/>
            </a:avLst>
          </a:prstGeom>
          <a:solidFill>
            <a:srgbClr val="FFFFFF"/>
          </a:solidFill>
          <a:ln w="38100" cap="flat" cmpd="sng">
            <a:solidFill>
              <a:srgbClr val="5A93C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Lưu</a:t>
            </a:r>
            <a:r>
              <a:rPr kumimoji="0" lang="en-US" sz="28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ý </a:t>
            </a:r>
            <a:r>
              <a:rPr kumimoji="0" lang="en-US" sz="28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8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8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giới</a:t>
            </a:r>
            <a:r>
              <a:rPr kumimoji="0" lang="en-US" sz="28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8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thiệu</a:t>
            </a:r>
            <a:endParaRPr kumimoji="0" sz="28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 name="Google Shape;126;p6">
            <a:extLst>
              <a:ext uri="{FF2B5EF4-FFF2-40B4-BE49-F238E27FC236}">
                <a16:creationId xmlns:a16="http://schemas.microsoft.com/office/drawing/2014/main" id="{EDB43BB1-C471-BA4D-2A66-BBE2B7D42588}"/>
              </a:ext>
            </a:extLst>
          </p:cNvPr>
          <p:cNvSpPr/>
          <p:nvPr/>
        </p:nvSpPr>
        <p:spPr>
          <a:xfrm>
            <a:off x="870752" y="3518894"/>
            <a:ext cx="2246722" cy="2395483"/>
          </a:xfrm>
          <a:prstGeom prst="roundRect">
            <a:avLst>
              <a:gd name="adj" fmla="val 7960"/>
            </a:avLst>
          </a:prstGeom>
          <a:solidFill>
            <a:srgbClr val="FFFFFF"/>
          </a:solidFill>
          <a:ln w="38100" cap="flat" cmpd="sng">
            <a:solidFill>
              <a:srgbClr val="5A93C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Giới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thiệu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chuyện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gì</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thơ</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văn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gì</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endParaRPr kumimoji="0"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 name="Google Shape;127;p6">
            <a:extLst>
              <a:ext uri="{FF2B5EF4-FFF2-40B4-BE49-F238E27FC236}">
                <a16:creationId xmlns:a16="http://schemas.microsoft.com/office/drawing/2014/main" id="{58DFE68E-CCD5-21F0-5903-1425C6D62612}"/>
              </a:ext>
            </a:extLst>
          </p:cNvPr>
          <p:cNvSpPr/>
          <p:nvPr/>
        </p:nvSpPr>
        <p:spPr>
          <a:xfrm>
            <a:off x="3307262" y="3518894"/>
            <a:ext cx="4827890" cy="2395483"/>
          </a:xfrm>
          <a:prstGeom prst="roundRect">
            <a:avLst>
              <a:gd name="adj" fmla="val 7960"/>
            </a:avLst>
          </a:prstGeom>
          <a:solidFill>
            <a:srgbClr val="FFFFFF"/>
          </a:solidFill>
          <a:ln w="38100" cap="flat" cmpd="sng">
            <a:solidFill>
              <a:srgbClr val="5A93C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Chuyện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đó</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nói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về</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điều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gì</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các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phong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trào</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yêu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của</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thiếu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Việt</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Nam,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các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công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trình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err="1">
                <a:ln>
                  <a:noFill/>
                </a:ln>
                <a:solidFill>
                  <a:srgbClr val="000000"/>
                </a:solidFill>
                <a:effectLst/>
                <a:uLnTx/>
                <a:uFillTx/>
                <a:latin typeface="UTM Avo" panose="02040603050506020204" pitchFamily="18" charset="0"/>
                <a:cs typeface="Arial"/>
                <a:sym typeface="Arial"/>
              </a:rPr>
              <a:t>măng</a:t>
            </a:r>
            <a:r>
              <a:rPr kumimoji="0" lang="en-US" sz="24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t> non,…)?</a:t>
            </a:r>
            <a:endParaRPr kumimoji="0"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 name="Google Shape;128;p6">
            <a:extLst>
              <a:ext uri="{FF2B5EF4-FFF2-40B4-BE49-F238E27FC236}">
                <a16:creationId xmlns:a16="http://schemas.microsoft.com/office/drawing/2014/main" id="{9B34B7FC-E824-1B7B-01FB-7DFD7BDE7C4C}"/>
              </a:ext>
            </a:extLst>
          </p:cNvPr>
          <p:cNvSpPr/>
          <p:nvPr/>
        </p:nvSpPr>
        <p:spPr>
          <a:xfrm>
            <a:off x="8335100" y="3518894"/>
            <a:ext cx="3305252" cy="2395483"/>
          </a:xfrm>
          <a:prstGeom prst="roundRect">
            <a:avLst>
              <a:gd name="adj" fmla="val 7960"/>
            </a:avLst>
          </a:prstGeom>
          <a:solidFill>
            <a:srgbClr val="FFFFFF"/>
          </a:solidFill>
          <a:ln w="38100" cap="flat" cmpd="sng">
            <a:solidFill>
              <a:srgbClr val="5A93C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Câu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chuyện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thơ</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văn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đó</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em</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đọc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được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ở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đâu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endParaRPr kumimoji="0" sz="12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cxnSp>
        <p:nvCxnSpPr>
          <p:cNvPr id="11" name="Google Shape;129;p6">
            <a:extLst>
              <a:ext uri="{FF2B5EF4-FFF2-40B4-BE49-F238E27FC236}">
                <a16:creationId xmlns:a16="http://schemas.microsoft.com/office/drawing/2014/main" id="{492A71AC-8204-3FE8-53CA-0F68C25DB193}"/>
              </a:ext>
            </a:extLst>
          </p:cNvPr>
          <p:cNvCxnSpPr>
            <a:cxnSpLocks/>
            <a:stCxn id="7" idx="2"/>
            <a:endCxn id="8" idx="0"/>
          </p:cNvCxnSpPr>
          <p:nvPr/>
        </p:nvCxnSpPr>
        <p:spPr>
          <a:xfrm flipH="1">
            <a:off x="1994113" y="2449704"/>
            <a:ext cx="4280563" cy="1069190"/>
          </a:xfrm>
          <a:prstGeom prst="straightConnector1">
            <a:avLst/>
          </a:prstGeom>
          <a:noFill/>
          <a:ln w="38100" cap="flat" cmpd="sng">
            <a:solidFill>
              <a:srgbClr val="5A93CF"/>
            </a:solidFill>
            <a:prstDash val="solid"/>
            <a:round/>
            <a:headEnd type="none" w="sm" len="sm"/>
            <a:tailEnd type="triangle" w="med" len="med"/>
          </a:ln>
        </p:spPr>
      </p:cxnSp>
      <p:cxnSp>
        <p:nvCxnSpPr>
          <p:cNvPr id="12" name="Google Shape;130;p6">
            <a:extLst>
              <a:ext uri="{FF2B5EF4-FFF2-40B4-BE49-F238E27FC236}">
                <a16:creationId xmlns:a16="http://schemas.microsoft.com/office/drawing/2014/main" id="{A49E6DE5-F2A5-024E-ACE2-24D2144D0DE6}"/>
              </a:ext>
            </a:extLst>
          </p:cNvPr>
          <p:cNvCxnSpPr>
            <a:cxnSpLocks/>
            <a:stCxn id="7" idx="2"/>
            <a:endCxn id="9" idx="0"/>
          </p:cNvCxnSpPr>
          <p:nvPr/>
        </p:nvCxnSpPr>
        <p:spPr>
          <a:xfrm flipH="1">
            <a:off x="5721207" y="2449704"/>
            <a:ext cx="553469" cy="1069190"/>
          </a:xfrm>
          <a:prstGeom prst="straightConnector1">
            <a:avLst/>
          </a:prstGeom>
          <a:noFill/>
          <a:ln w="38100" cap="flat" cmpd="sng">
            <a:solidFill>
              <a:srgbClr val="5A93CF"/>
            </a:solidFill>
            <a:prstDash val="solid"/>
            <a:round/>
            <a:headEnd type="none" w="sm" len="sm"/>
            <a:tailEnd type="triangle" w="med" len="med"/>
          </a:ln>
        </p:spPr>
      </p:cxnSp>
      <p:cxnSp>
        <p:nvCxnSpPr>
          <p:cNvPr id="13" name="Google Shape;131;p6">
            <a:extLst>
              <a:ext uri="{FF2B5EF4-FFF2-40B4-BE49-F238E27FC236}">
                <a16:creationId xmlns:a16="http://schemas.microsoft.com/office/drawing/2014/main" id="{5134B27A-40E0-240C-1A76-5B36FA907A52}"/>
              </a:ext>
            </a:extLst>
          </p:cNvPr>
          <p:cNvCxnSpPr>
            <a:cxnSpLocks/>
            <a:stCxn id="7" idx="2"/>
            <a:endCxn id="10" idx="0"/>
          </p:cNvCxnSpPr>
          <p:nvPr/>
        </p:nvCxnSpPr>
        <p:spPr>
          <a:xfrm>
            <a:off x="6274676" y="2449704"/>
            <a:ext cx="3713050" cy="1069190"/>
          </a:xfrm>
          <a:prstGeom prst="straightConnector1">
            <a:avLst/>
          </a:prstGeom>
          <a:noFill/>
          <a:ln w="38100" cap="flat" cmpd="sng">
            <a:solidFill>
              <a:srgbClr val="5A93CF"/>
            </a:solidFill>
            <a:prstDash val="solid"/>
            <a:round/>
            <a:headEnd type="none" w="sm" len="sm"/>
            <a:tailEnd type="triangle" w="med" len="med"/>
          </a:ln>
        </p:spPr>
      </p:cxnSp>
      <p:pic>
        <p:nvPicPr>
          <p:cNvPr id="14" name="Google Shape;132;p6">
            <a:extLst>
              <a:ext uri="{FF2B5EF4-FFF2-40B4-BE49-F238E27FC236}">
                <a16:creationId xmlns:a16="http://schemas.microsoft.com/office/drawing/2014/main" id="{865EEAC1-4197-DDE8-A9BE-06FD6782019C}"/>
              </a:ext>
            </a:extLst>
          </p:cNvPr>
          <p:cNvPicPr preferRelativeResize="0"/>
          <p:nvPr/>
        </p:nvPicPr>
        <p:blipFill rotWithShape="1">
          <a:blip r:embed="rId4">
            <a:alphaModFix/>
          </a:blip>
          <a:srcRect/>
          <a:stretch/>
        </p:blipFill>
        <p:spPr>
          <a:xfrm>
            <a:off x="8878409" y="1497069"/>
            <a:ext cx="995105" cy="991487"/>
          </a:xfrm>
          <a:prstGeom prst="rect">
            <a:avLst/>
          </a:prstGeom>
          <a:noFill/>
          <a:ln>
            <a:noFill/>
          </a:ln>
        </p:spPr>
      </p:pic>
    </p:spTree>
    <p:extLst>
      <p:ext uri="{BB962C8B-B14F-4D97-AF65-F5344CB8AC3E}">
        <p14:creationId xmlns:p14="http://schemas.microsoft.com/office/powerpoint/2010/main" val="65120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D6A8537-E1DC-9AFD-6D95-2569B54C8BB4}"/>
            </a:ext>
          </a:extLst>
        </p:cNvPr>
        <p:cNvGrpSpPr/>
        <p:nvPr/>
      </p:nvGrpSpPr>
      <p:grpSpPr>
        <a:xfrm>
          <a:off x="0" y="0"/>
          <a:ext cx="0" cy="0"/>
          <a:chOff x="0" y="0"/>
          <a:chExt cx="0" cy="0"/>
        </a:xfrm>
      </p:grpSpPr>
      <p:pic>
        <p:nvPicPr>
          <p:cNvPr id="6" name="Google Shape;107;p4">
            <a:extLst>
              <a:ext uri="{FF2B5EF4-FFF2-40B4-BE49-F238E27FC236}">
                <a16:creationId xmlns:a16="http://schemas.microsoft.com/office/drawing/2014/main" id="{6383F106-D285-1B1C-D47D-E949AC5C70AB}"/>
              </a:ext>
            </a:extLst>
          </p:cNvPr>
          <p:cNvPicPr preferRelativeResize="0"/>
          <p:nvPr/>
        </p:nvPicPr>
        <p:blipFill rotWithShape="1">
          <a:blip r:embed="rId3">
            <a:alphaModFix/>
          </a:blip>
          <a:srcRect/>
          <a:stretch/>
        </p:blipFill>
        <p:spPr>
          <a:xfrm>
            <a:off x="7463971" y="1019629"/>
            <a:ext cx="4269448" cy="2785936"/>
          </a:xfrm>
          <a:prstGeom prst="rect">
            <a:avLst/>
          </a:prstGeom>
          <a:noFill/>
          <a:ln>
            <a:noFill/>
          </a:ln>
        </p:spPr>
      </p:pic>
      <p:sp>
        <p:nvSpPr>
          <p:cNvPr id="9" name="Google Shape;109;p4">
            <a:extLst>
              <a:ext uri="{FF2B5EF4-FFF2-40B4-BE49-F238E27FC236}">
                <a16:creationId xmlns:a16="http://schemas.microsoft.com/office/drawing/2014/main" id="{AC84809A-4FA8-E323-A188-16605CAE0797}"/>
              </a:ext>
            </a:extLst>
          </p:cNvPr>
          <p:cNvSpPr/>
          <p:nvPr/>
        </p:nvSpPr>
        <p:spPr>
          <a:xfrm>
            <a:off x="1498161" y="2999442"/>
            <a:ext cx="9195677" cy="1229402"/>
          </a:xfrm>
          <a:prstGeom prst="roundRect">
            <a:avLst>
              <a:gd name="adj" fmla="val 30105"/>
            </a:avLst>
          </a:prstGeom>
          <a:solidFill>
            <a:srgbClr val="FFE5E5"/>
          </a:solidFill>
          <a:ln>
            <a:noFill/>
          </a:ln>
        </p:spPr>
        <p:txBody>
          <a:bodyPr spcFirstLastPara="1" wrap="square" lIns="91425" tIns="45700" rIns="91425" bIns="45700" anchor="ctr" anchorCtr="0">
            <a:noAutofit/>
          </a:bodyPr>
          <a:lstStyle/>
          <a:p>
            <a:pPr algn="ctr">
              <a:buClr>
                <a:srgbClr val="000000"/>
              </a:buClr>
              <a:buFont typeface="Arial"/>
              <a:buNone/>
            </a:pPr>
            <a:r>
              <a:rPr lang="en-US" sz="4400" b="1" kern="0">
                <a:solidFill>
                  <a:srgbClr val="C0504D"/>
                </a:solidFill>
                <a:latin typeface="UTM Avo" panose="02040603050506020204" pitchFamily="18" charset="0"/>
                <a:cs typeface="Arial"/>
                <a:sym typeface="Arial"/>
              </a:rPr>
              <a:t>2. GIỚI THIỆU VÀ TRAO ĐỔI</a:t>
            </a:r>
            <a:endParaRPr lang="en-US" sz="4400" b="1" kern="0" dirty="0">
              <a:solidFill>
                <a:srgbClr val="C0504D"/>
              </a:solidFill>
              <a:latin typeface="UTM Avo" panose="02040603050506020204" pitchFamily="18" charset="0"/>
              <a:cs typeface="Arial"/>
              <a:sym typeface="Arial"/>
            </a:endParaRPr>
          </a:p>
        </p:txBody>
      </p:sp>
      <p:pic>
        <p:nvPicPr>
          <p:cNvPr id="7" name="Google Shape;108;p4">
            <a:extLst>
              <a:ext uri="{FF2B5EF4-FFF2-40B4-BE49-F238E27FC236}">
                <a16:creationId xmlns:a16="http://schemas.microsoft.com/office/drawing/2014/main" id="{2EC1A6D8-3657-CFA9-BA4B-8E09DCB3CA9A}"/>
              </a:ext>
            </a:extLst>
          </p:cNvPr>
          <p:cNvPicPr preferRelativeResize="0"/>
          <p:nvPr/>
        </p:nvPicPr>
        <p:blipFill rotWithShape="1">
          <a:blip r:embed="rId3">
            <a:alphaModFix/>
          </a:blip>
          <a:srcRect/>
          <a:stretch/>
        </p:blipFill>
        <p:spPr>
          <a:xfrm flipH="1">
            <a:off x="968829" y="4072064"/>
            <a:ext cx="3111066" cy="1796782"/>
          </a:xfrm>
          <a:prstGeom prst="rect">
            <a:avLst/>
          </a:prstGeom>
          <a:noFill/>
          <a:ln>
            <a:noFill/>
          </a:ln>
        </p:spPr>
      </p:pic>
    </p:spTree>
    <p:extLst>
      <p:ext uri="{BB962C8B-B14F-4D97-AF65-F5344CB8AC3E}">
        <p14:creationId xmlns:p14="http://schemas.microsoft.com/office/powerpoint/2010/main" val="26424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980E8DD-812A-09F9-A18E-C58C4E9ED963}"/>
            </a:ext>
          </a:extLst>
        </p:cNvPr>
        <p:cNvGrpSpPr/>
        <p:nvPr/>
      </p:nvGrpSpPr>
      <p:grpSpPr>
        <a:xfrm>
          <a:off x="0" y="0"/>
          <a:ext cx="0" cy="0"/>
          <a:chOff x="0" y="0"/>
          <a:chExt cx="0" cy="0"/>
        </a:xfrm>
      </p:grpSpPr>
      <p:sp>
        <p:nvSpPr>
          <p:cNvPr id="2" name="Google Shape;145;p8">
            <a:extLst>
              <a:ext uri="{FF2B5EF4-FFF2-40B4-BE49-F238E27FC236}">
                <a16:creationId xmlns:a16="http://schemas.microsoft.com/office/drawing/2014/main" id="{188BD181-2887-DDCA-A19D-1FE1A2601829}"/>
              </a:ext>
            </a:extLst>
          </p:cNvPr>
          <p:cNvSpPr/>
          <p:nvPr/>
        </p:nvSpPr>
        <p:spPr>
          <a:xfrm>
            <a:off x="1117601" y="5185492"/>
            <a:ext cx="2235199" cy="622286"/>
          </a:xfrm>
          <a:custGeom>
            <a:avLst/>
            <a:gdLst/>
            <a:ahLst/>
            <a:cxnLst/>
            <a:rect l="l" t="t" r="r" b="b"/>
            <a:pathLst>
              <a:path w="5548363" h="1800906" extrusionOk="0">
                <a:moveTo>
                  <a:pt x="0" y="0"/>
                </a:moveTo>
                <a:lnTo>
                  <a:pt x="5548363" y="0"/>
                </a:lnTo>
                <a:lnTo>
                  <a:pt x="5548363" y="1800906"/>
                </a:lnTo>
                <a:lnTo>
                  <a:pt x="0" y="180090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
        <p:nvSpPr>
          <p:cNvPr id="3" name="Google Shape;146;p8">
            <a:extLst>
              <a:ext uri="{FF2B5EF4-FFF2-40B4-BE49-F238E27FC236}">
                <a16:creationId xmlns:a16="http://schemas.microsoft.com/office/drawing/2014/main" id="{74004454-5E04-8549-C7F2-0E5AA8AB681D}"/>
              </a:ext>
            </a:extLst>
          </p:cNvPr>
          <p:cNvSpPr/>
          <p:nvPr/>
        </p:nvSpPr>
        <p:spPr>
          <a:xfrm>
            <a:off x="11009854" y="1291527"/>
            <a:ext cx="1029547" cy="1153554"/>
          </a:xfrm>
          <a:custGeom>
            <a:avLst/>
            <a:gdLst/>
            <a:ahLst/>
            <a:cxnLst/>
            <a:rect l="l" t="t" r="r" b="b"/>
            <a:pathLst>
              <a:path w="1676353" h="1878267" extrusionOk="0">
                <a:moveTo>
                  <a:pt x="0" y="0"/>
                </a:moveTo>
                <a:lnTo>
                  <a:pt x="1676353" y="0"/>
                </a:lnTo>
                <a:lnTo>
                  <a:pt x="1676353" y="1878267"/>
                </a:lnTo>
                <a:lnTo>
                  <a:pt x="0" y="18782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
        <p:nvSpPr>
          <p:cNvPr id="4" name="Google Shape;147;p8">
            <a:extLst>
              <a:ext uri="{FF2B5EF4-FFF2-40B4-BE49-F238E27FC236}">
                <a16:creationId xmlns:a16="http://schemas.microsoft.com/office/drawing/2014/main" id="{677BD583-939A-9AA9-37DC-0328AD04E9B0}"/>
              </a:ext>
            </a:extLst>
          </p:cNvPr>
          <p:cNvSpPr/>
          <p:nvPr/>
        </p:nvSpPr>
        <p:spPr>
          <a:xfrm>
            <a:off x="5082" y="1760609"/>
            <a:ext cx="3163146" cy="632099"/>
          </a:xfrm>
          <a:prstGeom prst="homePlate">
            <a:avLst>
              <a:gd name="adj"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2800" b="1" kern="0" dirty="0" err="1">
                <a:solidFill>
                  <a:srgbClr val="FFFFFF"/>
                </a:solidFill>
                <a:latin typeface="UTM Avo" panose="02040603050506020204" pitchFamily="18" charset="0"/>
                <a:cs typeface="Arial"/>
                <a:sym typeface="Arial"/>
              </a:rPr>
              <a:t>Nhiệm</a:t>
            </a:r>
            <a:r>
              <a:rPr lang="en-US" sz="2800" b="1" kern="0" dirty="0">
                <a:solidFill>
                  <a:srgbClr val="FFFFFF"/>
                </a:solidFill>
                <a:latin typeface="UTM Avo" panose="02040603050506020204" pitchFamily="18" charset="0"/>
                <a:cs typeface="Arial"/>
                <a:sym typeface="Arial"/>
              </a:rPr>
              <a:t> </a:t>
            </a:r>
            <a:r>
              <a:rPr lang="en-US" sz="2800" b="1" kern="0" dirty="0" err="1">
                <a:solidFill>
                  <a:srgbClr val="FFFFFF"/>
                </a:solidFill>
                <a:latin typeface="UTM Avo" panose="02040603050506020204" pitchFamily="18" charset="0"/>
                <a:cs typeface="Arial"/>
                <a:sym typeface="Arial"/>
              </a:rPr>
              <a:t>vụ</a:t>
            </a:r>
            <a:r>
              <a:rPr lang="en-US" sz="2800" b="1" kern="0" dirty="0">
                <a:solidFill>
                  <a:srgbClr val="FFFFFF"/>
                </a:solidFill>
                <a:latin typeface="UTM Avo" panose="02040603050506020204" pitchFamily="18" charset="0"/>
                <a:cs typeface="Arial"/>
                <a:sym typeface="Arial"/>
              </a:rPr>
              <a:t> 1</a:t>
            </a:r>
            <a:endParaRPr sz="1400" kern="0" dirty="0">
              <a:solidFill>
                <a:srgbClr val="000000"/>
              </a:solidFill>
              <a:latin typeface="UTM Avo" panose="02040603050506020204" pitchFamily="18" charset="0"/>
              <a:cs typeface="Arial"/>
              <a:sym typeface="Arial"/>
            </a:endParaRPr>
          </a:p>
        </p:txBody>
      </p:sp>
      <p:sp>
        <p:nvSpPr>
          <p:cNvPr id="5" name="Google Shape;148;p8">
            <a:extLst>
              <a:ext uri="{FF2B5EF4-FFF2-40B4-BE49-F238E27FC236}">
                <a16:creationId xmlns:a16="http://schemas.microsoft.com/office/drawing/2014/main" id="{C1FD2EF4-609A-A2CC-1323-A329422A1D59}"/>
              </a:ext>
            </a:extLst>
          </p:cNvPr>
          <p:cNvSpPr/>
          <p:nvPr/>
        </p:nvSpPr>
        <p:spPr>
          <a:xfrm>
            <a:off x="3746500" y="1607576"/>
            <a:ext cx="5937941" cy="785132"/>
          </a:xfrm>
          <a:prstGeom prst="roundRect">
            <a:avLst>
              <a:gd name="adj" fmla="val 50000"/>
            </a:avLst>
          </a:prstGeom>
          <a:solidFill>
            <a:srgbClr val="5A93CF"/>
          </a:solidFill>
          <a:ln w="38100" cap="flat" cmpd="sng">
            <a:solidFill>
              <a:srgbClr val="5A93C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2800" b="1" kern="0" dirty="0">
                <a:solidFill>
                  <a:srgbClr val="FFFFFF"/>
                </a:solidFill>
                <a:latin typeface="UTM Avo" panose="02040603050506020204" pitchFamily="18" charset="0"/>
                <a:cs typeface="Arial"/>
                <a:sym typeface="Arial"/>
              </a:rPr>
              <a:t>HOẠT ĐỘNG NHÓM ĐÔI</a:t>
            </a:r>
            <a:endParaRPr sz="1200" kern="0" dirty="0">
              <a:solidFill>
                <a:srgbClr val="000000"/>
              </a:solidFill>
              <a:latin typeface="UTM Avo" panose="02040603050506020204" pitchFamily="18" charset="0"/>
              <a:cs typeface="Arial"/>
              <a:sym typeface="Arial"/>
            </a:endParaRPr>
          </a:p>
        </p:txBody>
      </p:sp>
      <p:sp>
        <p:nvSpPr>
          <p:cNvPr id="8" name="Google Shape;149;p8">
            <a:extLst>
              <a:ext uri="{FF2B5EF4-FFF2-40B4-BE49-F238E27FC236}">
                <a16:creationId xmlns:a16="http://schemas.microsoft.com/office/drawing/2014/main" id="{5F0AEFDB-6F7A-5953-6AC4-433132C82552}"/>
              </a:ext>
            </a:extLst>
          </p:cNvPr>
          <p:cNvSpPr/>
          <p:nvPr/>
        </p:nvSpPr>
        <p:spPr>
          <a:xfrm>
            <a:off x="444606" y="2995246"/>
            <a:ext cx="5651394" cy="2116056"/>
          </a:xfrm>
          <a:prstGeom prst="roundRect">
            <a:avLst>
              <a:gd name="adj" fmla="val 0"/>
            </a:avLst>
          </a:prstGeom>
          <a:noFill/>
          <a:ln>
            <a:noFill/>
          </a:ln>
        </p:spPr>
        <p:txBody>
          <a:bodyPr spcFirstLastPara="1" wrap="square" lIns="91425" tIns="45700" rIns="91425" bIns="45700" anchor="ctr" anchorCtr="0">
            <a:noAutofit/>
          </a:bodyPr>
          <a:lstStyle/>
          <a:p>
            <a:pPr algn="ctr">
              <a:lnSpc>
                <a:spcPct val="150000"/>
              </a:lnSpc>
              <a:buClr>
                <a:srgbClr val="000000"/>
              </a:buClr>
              <a:buFont typeface="Arial"/>
              <a:buNone/>
            </a:pPr>
            <a:r>
              <a:rPr lang="en-US" sz="2400" b="1" kern="0" dirty="0">
                <a:solidFill>
                  <a:srgbClr val="C00000"/>
                </a:solidFill>
                <a:latin typeface="UTM Avo" panose="02040603050506020204" pitchFamily="18" charset="0"/>
                <a:cs typeface="Arial"/>
                <a:sym typeface="Arial"/>
              </a:rPr>
              <a:t>Em </a:t>
            </a:r>
            <a:r>
              <a:rPr lang="en-US" sz="2400" b="1" kern="0" dirty="0" err="1">
                <a:solidFill>
                  <a:srgbClr val="C00000"/>
                </a:solidFill>
                <a:latin typeface="UTM Avo" panose="02040603050506020204" pitchFamily="18" charset="0"/>
                <a:cs typeface="Arial"/>
                <a:sym typeface="Arial"/>
              </a:rPr>
              <a:t>hãy</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tiến</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hành</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trao</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đổi</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và</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thảo</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luận</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về</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câu</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chuyện</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nhân</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vật</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trong</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câu</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chuyện</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của</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mình</a:t>
            </a:r>
            <a:r>
              <a:rPr lang="en-US" sz="2400" b="1" kern="0" dirty="0">
                <a:solidFill>
                  <a:srgbClr val="C00000"/>
                </a:solidFill>
                <a:latin typeface="UTM Avo" panose="02040603050506020204" pitchFamily="18" charset="0"/>
                <a:cs typeface="Arial"/>
                <a:sym typeface="Arial"/>
              </a:rPr>
              <a:t>!</a:t>
            </a:r>
            <a:endParaRPr sz="2400" kern="0" dirty="0">
              <a:solidFill>
                <a:srgbClr val="000000"/>
              </a:solidFill>
              <a:latin typeface="UTM Avo" panose="02040603050506020204" pitchFamily="18" charset="0"/>
              <a:cs typeface="Arial"/>
              <a:sym typeface="Arial"/>
            </a:endParaRPr>
          </a:p>
        </p:txBody>
      </p:sp>
      <p:pic>
        <p:nvPicPr>
          <p:cNvPr id="9" name="Google Shape;150;p8">
            <a:extLst>
              <a:ext uri="{FF2B5EF4-FFF2-40B4-BE49-F238E27FC236}">
                <a16:creationId xmlns:a16="http://schemas.microsoft.com/office/drawing/2014/main" id="{D5C5B681-98AC-B1D4-9855-74B6B4B16E38}"/>
              </a:ext>
            </a:extLst>
          </p:cNvPr>
          <p:cNvPicPr preferRelativeResize="0"/>
          <p:nvPr/>
        </p:nvPicPr>
        <p:blipFill rotWithShape="1">
          <a:blip r:embed="rId5">
            <a:alphaModFix/>
          </a:blip>
          <a:srcRect/>
          <a:stretch/>
        </p:blipFill>
        <p:spPr>
          <a:xfrm>
            <a:off x="6184902" y="2576146"/>
            <a:ext cx="4267200" cy="3703764"/>
          </a:xfrm>
          <a:prstGeom prst="rect">
            <a:avLst/>
          </a:prstGeom>
          <a:noFill/>
          <a:ln>
            <a:noFill/>
          </a:ln>
        </p:spPr>
      </p:pic>
    </p:spTree>
    <p:extLst>
      <p:ext uri="{BB962C8B-B14F-4D97-AF65-F5344CB8AC3E}">
        <p14:creationId xmlns:p14="http://schemas.microsoft.com/office/powerpoint/2010/main" val="348879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spcFirstLastPara="1" wrap="square" lIns="121900" tIns="60933" rIns="121900" bIns="60933" anchor="t" anchorCtr="0">
        <a:spAutoFit/>
      </a:bodyPr>
      <a:lstStyle>
        <a:defPPr algn="ctr">
          <a:buClr>
            <a:srgbClr val="000000"/>
          </a:buClr>
          <a:buFont typeface="Arial"/>
          <a:buNone/>
          <a:defRPr sz="4800" b="1" kern="0" dirty="0">
            <a:solidFill>
              <a:srgbClr val="530E0E"/>
            </a:solidFill>
            <a:cs typeface="Arial"/>
            <a:sym typeface="Arial"/>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Tuần 29 - Góc sáng tạo. Lập kế hoạch nhỏ</Template>
  <TotalTime>22</TotalTime>
  <Words>733</Words>
  <Application>Microsoft Office PowerPoint</Application>
  <PresentationFormat>Widescreen</PresentationFormat>
  <Paragraphs>42</Paragraphs>
  <Slides>17</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17</vt:i4>
      </vt:variant>
    </vt:vector>
  </HeadingPairs>
  <TitlesOfParts>
    <vt:vector size="24" baseType="lpstr">
      <vt:lpstr>Calibri</vt:lpstr>
      <vt:lpstr>Calibri Light</vt:lpstr>
      <vt:lpstr>Arial</vt:lpstr>
      <vt:lpstr>UTM Avo</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2114120010-CAO THỊ PHƯƠNG VINH</dc:creator>
  <cp:lastModifiedBy>DELL</cp:lastModifiedBy>
  <cp:revision>9</cp:revision>
  <dcterms:created xsi:type="dcterms:W3CDTF">2024-02-24T16:25:32Z</dcterms:created>
  <dcterms:modified xsi:type="dcterms:W3CDTF">2026-04-03T01:18:02Z</dcterms:modified>
</cp:coreProperties>
</file>