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23"/>
  </p:notesMasterIdLst>
  <p:sldIdLst>
    <p:sldId id="281" r:id="rId4"/>
    <p:sldId id="259" r:id="rId5"/>
    <p:sldId id="273" r:id="rId6"/>
    <p:sldId id="257" r:id="rId7"/>
    <p:sldId id="267" r:id="rId8"/>
    <p:sldId id="282" r:id="rId9"/>
    <p:sldId id="283" r:id="rId10"/>
    <p:sldId id="274" r:id="rId11"/>
    <p:sldId id="284" r:id="rId12"/>
    <p:sldId id="285" r:id="rId13"/>
    <p:sldId id="286" r:id="rId14"/>
    <p:sldId id="287" r:id="rId15"/>
    <p:sldId id="289" r:id="rId16"/>
    <p:sldId id="290" r:id="rId17"/>
    <p:sldId id="288" r:id="rId18"/>
    <p:sldId id="263" r:id="rId19"/>
    <p:sldId id="270" r:id="rId20"/>
    <p:sldId id="279" r:id="rId21"/>
    <p:sldId id="280"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UTM Avo" panose="02040603050506020204" pitchFamily="18" charset="0"/>
      <p:regular r:id="rId30"/>
      <p:bold r:id="rId31"/>
      <p:italic r:id="rId32"/>
      <p:boldItalic r:id="rId33"/>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04"/>
  </p:normalViewPr>
  <p:slideViewPr>
    <p:cSldViewPr snapToGrid="0">
      <p:cViewPr varScale="1">
        <p:scale>
          <a:sx n="70" d="100"/>
          <a:sy n="70" d="100"/>
        </p:scale>
        <p:origin x="96" y="7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5BE15-B4E7-5946-990C-1DEB87E62892}" type="datetimeFigureOut">
              <a:rPr lang="en-VN" smtClean="0"/>
              <a:t>02/23/2024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0613E-6AC2-A74F-88BB-7F20F64EBE56}" type="slidenum">
              <a:rPr lang="en-VN" smtClean="0"/>
              <a:t>‹#›</a:t>
            </a:fld>
            <a:endParaRPr lang="en-VN"/>
          </a:p>
        </p:txBody>
      </p:sp>
    </p:spTree>
    <p:extLst>
      <p:ext uri="{BB962C8B-B14F-4D97-AF65-F5344CB8AC3E}">
        <p14:creationId xmlns:p14="http://schemas.microsoft.com/office/powerpoint/2010/main" val="2813351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750613E-6AC2-A74F-88BB-7F20F64EBE56}" type="slidenum">
              <a:rPr lang="en-VN" smtClean="0"/>
              <a:t>9</a:t>
            </a:fld>
            <a:endParaRPr lang="en-VN"/>
          </a:p>
        </p:txBody>
      </p:sp>
    </p:spTree>
    <p:extLst>
      <p:ext uri="{BB962C8B-B14F-4D97-AF65-F5344CB8AC3E}">
        <p14:creationId xmlns:p14="http://schemas.microsoft.com/office/powerpoint/2010/main" val="2244053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750613E-6AC2-A74F-88BB-7F20F64EBE56}" type="slidenum">
              <a:rPr lang="en-VN" smtClean="0"/>
              <a:t>14</a:t>
            </a:fld>
            <a:endParaRPr lang="en-VN"/>
          </a:p>
        </p:txBody>
      </p:sp>
    </p:spTree>
    <p:extLst>
      <p:ext uri="{BB962C8B-B14F-4D97-AF65-F5344CB8AC3E}">
        <p14:creationId xmlns:p14="http://schemas.microsoft.com/office/powerpoint/2010/main" val="2100035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2/23/2024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2/23/2024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2/23/2024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hyperlink" Target="https://hoc10.vn/doc-sach/tieng-viet-4-tap-2/1/388/123/"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23.jpg"/><Relationship Id="rId1" Type="http://schemas.openxmlformats.org/officeDocument/2006/relationships/slideLayout" Target="../slideLayouts/slideLayout23.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123/"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2/1/388/123/"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54;p1">
            <a:extLst>
              <a:ext uri="{FF2B5EF4-FFF2-40B4-BE49-F238E27FC236}">
                <a16:creationId xmlns:a16="http://schemas.microsoft.com/office/drawing/2014/main" id="{C8F29496-1A23-93BD-8B98-920D11615CB0}"/>
              </a:ext>
            </a:extLst>
          </p:cNvPr>
          <p:cNvSpPr txBox="1">
            <a:spLocks/>
          </p:cNvSpPr>
          <p:nvPr/>
        </p:nvSpPr>
        <p:spPr>
          <a:xfrm>
            <a:off x="1640958" y="2047174"/>
            <a:ext cx="8910084" cy="24842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a:ln>
                  <a:noFill/>
                </a:ln>
                <a:solidFill>
                  <a:srgbClr val="002060"/>
                </a:solidFill>
                <a:effectLst/>
                <a:uLnTx/>
                <a:uFillTx/>
                <a:latin typeface="UTM Avo" panose="02040603050506020204" pitchFamily="18"/>
                <a:sym typeface="Calibri"/>
              </a:rPr>
              <a:t>Tuần</a:t>
            </a:r>
            <a:r>
              <a:rPr kumimoji="0" lang="en-US" sz="5400" b="1" i="0" u="none" strike="noStrike" kern="0" cap="none" spc="0" normalizeH="0" baseline="0" noProof="0" dirty="0">
                <a:ln>
                  <a:noFill/>
                </a:ln>
                <a:solidFill>
                  <a:srgbClr val="002060"/>
                </a:solidFill>
                <a:effectLst/>
                <a:uLnTx/>
                <a:uFillTx/>
                <a:latin typeface="UTM Avo" panose="02040603050506020204" pitchFamily="18"/>
                <a:sym typeface="Calibri"/>
              </a:rPr>
              <a:t> 35</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Ôn tập cuối năm học</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lang="vi-VN" sz="5400" b="1" kern="0" dirty="0">
                <a:solidFill>
                  <a:srgbClr val="FF0000"/>
                </a:solidFill>
                <a:latin typeface="UTM Avo" panose="02040603050506020204" pitchFamily="18"/>
                <a:cs typeface="Arial" panose="020B0604020202020204" pitchFamily="34" charset="0"/>
              </a:rPr>
              <a:t>(Tiết 3)</a:t>
            </a:r>
            <a:endParaRPr kumimoji="0" lang="en-US"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endParaRPr>
          </a:p>
        </p:txBody>
      </p:sp>
      <p:sp>
        <p:nvSpPr>
          <p:cNvPr id="6" name="TextBox 5">
            <a:extLst>
              <a:ext uri="{FF2B5EF4-FFF2-40B4-BE49-F238E27FC236}">
                <a16:creationId xmlns:a16="http://schemas.microsoft.com/office/drawing/2014/main" id="{32F50952-C3AA-0DA7-501F-3C8841BFFE53}"/>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7" name="TextBox 6">
            <a:extLst>
              <a:ext uri="{FF2B5EF4-FFF2-40B4-BE49-F238E27FC236}">
                <a16:creationId xmlns:a16="http://schemas.microsoft.com/office/drawing/2014/main" id="{DECAFAE6-6A63-972C-89E4-39C8906555F1}"/>
              </a:ext>
            </a:extLst>
          </p:cNvPr>
          <p:cNvSpPr txBox="1"/>
          <p:nvPr/>
        </p:nvSpPr>
        <p:spPr>
          <a:xfrm>
            <a:off x="10277475" y="771178"/>
            <a:ext cx="167322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Tập</a:t>
            </a: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2</a:t>
            </a:r>
          </a:p>
        </p:txBody>
      </p:sp>
    </p:spTree>
    <p:extLst>
      <p:ext uri="{BB962C8B-B14F-4D97-AF65-F5344CB8AC3E}">
        <p14:creationId xmlns:p14="http://schemas.microsoft.com/office/powerpoint/2010/main" val="20599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F01B36-CDF9-0DDB-FC8E-ACCECA031952}"/>
              </a:ext>
            </a:extLst>
          </p:cNvPr>
          <p:cNvSpPr txBox="1"/>
          <p:nvPr/>
        </p:nvSpPr>
        <p:spPr>
          <a:xfrm>
            <a:off x="660400" y="1545336"/>
            <a:ext cx="10871200" cy="3067378"/>
          </a:xfrm>
          <a:prstGeom prst="rect">
            <a:avLst/>
          </a:prstGeom>
          <a:noFill/>
        </p:spPr>
        <p:txBody>
          <a:bodyPr wrap="square">
            <a:spAutoFit/>
          </a:bodyPr>
          <a:lstStyle/>
          <a:p>
            <a:pPr algn="just" defTabSz="609630">
              <a:lnSpc>
                <a:spcPct val="150000"/>
              </a:lnSpc>
            </a:pPr>
            <a:r>
              <a:rPr lang="vi-VN" sz="2200" dirty="0">
                <a:solidFill>
                  <a:srgbClr val="000000"/>
                </a:solidFill>
                <a:latin typeface="UTM Avo" panose="02040603050506020204" pitchFamily="18"/>
                <a:ea typeface="Calibri" panose="020F0502020204030204" pitchFamily="34" charset="0"/>
                <a:cs typeface="Arial" panose="020B0604020202020204" pitchFamily="34" charset="0"/>
              </a:rPr>
              <a:t>Như bao người ăn xin khác, khi có được món đồ giá trị thì suy nghĩ đầu tiên là đem đi bán và ông Ha-ri-xơ cũng làm như vậy. Ông đến cửa hàng trang sức để đổi chiếc nhẫn lấy tiền. Khi được nhân viên cửa hàng báo giá 4 000 đô la cho chiếc nhẫn kim cương, ông sực tỉnh với suy nghĩ: người mất chiếc nhẫn hẳn sẽ đau lòng khi không tìm thấy kỉ vật quý giá của mình. Thế là ông quyết định không bán mà ngồi chờ người phụ nữ ấy quay lại.</a:t>
            </a:r>
          </a:p>
        </p:txBody>
      </p:sp>
      <p:sp>
        <p:nvSpPr>
          <p:cNvPr id="3" name="Freeform 14">
            <a:extLst>
              <a:ext uri="{FF2B5EF4-FFF2-40B4-BE49-F238E27FC236}">
                <a16:creationId xmlns:a16="http://schemas.microsoft.com/office/drawing/2014/main" id="{519B1276-6306-A92F-1692-AA661EEA713F}"/>
              </a:ext>
            </a:extLst>
          </p:cNvPr>
          <p:cNvSpPr/>
          <p:nvPr/>
        </p:nvSpPr>
        <p:spPr>
          <a:xfrm>
            <a:off x="7297717" y="4080450"/>
            <a:ext cx="4894283" cy="2789742"/>
          </a:xfrm>
          <a:custGeom>
            <a:avLst/>
            <a:gdLst/>
            <a:ahLst/>
            <a:cxnLst/>
            <a:rect l="l" t="t" r="r" b="b"/>
            <a:pathLst>
              <a:path w="1803887" h="1028216">
                <a:moveTo>
                  <a:pt x="0" y="0"/>
                </a:moveTo>
                <a:lnTo>
                  <a:pt x="1803887" y="0"/>
                </a:lnTo>
                <a:lnTo>
                  <a:pt x="1803887" y="1028215"/>
                </a:lnTo>
                <a:lnTo>
                  <a:pt x="0" y="10282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dirty="0">
              <a:solidFill>
                <a:prstClr val="black"/>
              </a:solidFill>
              <a:latin typeface="Arial" panose="020B0604020202020204" pitchFamily="34" charset="0"/>
            </a:endParaRPr>
          </a:p>
        </p:txBody>
      </p:sp>
    </p:spTree>
    <p:extLst>
      <p:ext uri="{BB962C8B-B14F-4D97-AF65-F5344CB8AC3E}">
        <p14:creationId xmlns:p14="http://schemas.microsoft.com/office/powerpoint/2010/main" val="386501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FC7717-14A9-39AF-0967-F8247E51763E}"/>
              </a:ext>
            </a:extLst>
          </p:cNvPr>
          <p:cNvSpPr txBox="1"/>
          <p:nvPr/>
        </p:nvSpPr>
        <p:spPr>
          <a:xfrm>
            <a:off x="711200" y="4363395"/>
            <a:ext cx="10972800" cy="2239844"/>
          </a:xfrm>
          <a:prstGeom prst="rect">
            <a:avLst/>
          </a:prstGeom>
          <a:noFill/>
        </p:spPr>
        <p:txBody>
          <a:bodyPr wrap="square">
            <a:spAutoFit/>
          </a:bodyPr>
          <a:lstStyle/>
          <a:p>
            <a:pPr algn="just" defTabSz="609630">
              <a:lnSpc>
                <a:spcPct val="150000"/>
              </a:lnSpc>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Cảm kích trước tấm lòng nhân ái của ông, cô Đa-linh và chồng quyết định lập quỹ trên một trang mạng với mục đích kêu gọi người dân đóng góp tiền để giúp ông Ha-ri-xơ có một chỗ ở. Chỉ trong thời gian ngắn, số tiền đóng góp đã lên tới 185 000 đô la.</a:t>
            </a:r>
            <a:endParaRPr lang="vi-VN" sz="2400" dirty="0">
              <a:solidFill>
                <a:prstClr val="black"/>
              </a:solidFill>
              <a:latin typeface="UTM Avo" panose="02040603050506020204" pitchFamily="18"/>
              <a:cs typeface="Arial" panose="020B0604020202020204" pitchFamily="34" charset="0"/>
            </a:endParaRPr>
          </a:p>
        </p:txBody>
      </p:sp>
      <p:pic>
        <p:nvPicPr>
          <p:cNvPr id="3" name="Picture 2">
            <a:extLst>
              <a:ext uri="{FF2B5EF4-FFF2-40B4-BE49-F238E27FC236}">
                <a16:creationId xmlns:a16="http://schemas.microsoft.com/office/drawing/2014/main" id="{5F3AB3C8-5251-08E1-96C9-7B5BFA4B64C3}"/>
              </a:ext>
            </a:extLst>
          </p:cNvPr>
          <p:cNvPicPr>
            <a:picLocks noChangeAspect="1"/>
          </p:cNvPicPr>
          <p:nvPr/>
        </p:nvPicPr>
        <p:blipFill rotWithShape="1">
          <a:blip r:embed="rId3">
            <a:extLst>
              <a:ext uri="{28A0092B-C50C-407E-A947-70E740481C1C}">
                <a14:useLocalDpi xmlns:a14="http://schemas.microsoft.com/office/drawing/2010/main" val="0"/>
              </a:ext>
            </a:extLst>
          </a:blip>
          <a:srcRect l="16305" t="21852" r="17272" b="32963"/>
          <a:stretch/>
        </p:blipFill>
        <p:spPr>
          <a:xfrm>
            <a:off x="3470656" y="1547493"/>
            <a:ext cx="5250688" cy="2815902"/>
          </a:xfrm>
          <a:prstGeom prst="roundRect">
            <a:avLst/>
          </a:prstGeom>
        </p:spPr>
      </p:pic>
    </p:spTree>
    <p:extLst>
      <p:ext uri="{BB962C8B-B14F-4D97-AF65-F5344CB8AC3E}">
        <p14:creationId xmlns:p14="http://schemas.microsoft.com/office/powerpoint/2010/main" val="5637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ACB82-053F-2764-C4B3-7A78E94F3619}"/>
              </a:ext>
            </a:extLst>
          </p:cNvPr>
          <p:cNvSpPr txBox="1"/>
          <p:nvPr/>
        </p:nvSpPr>
        <p:spPr>
          <a:xfrm>
            <a:off x="482600" y="1561450"/>
            <a:ext cx="11226800" cy="3258584"/>
          </a:xfrm>
          <a:prstGeom prst="rect">
            <a:avLst/>
          </a:prstGeom>
          <a:noFill/>
        </p:spPr>
        <p:txBody>
          <a:bodyPr wrap="square">
            <a:spAutoFit/>
          </a:bodyPr>
          <a:lstStyle/>
          <a:p>
            <a:pPr algn="just" defTabSz="609630">
              <a:lnSpc>
                <a:spcPct val="150000"/>
              </a:lnSpc>
            </a:pP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Câu chuyện “cổ tích” với một kết thúc có hậu giữa ông già ăn xin và người phụ nữ nhanh chóng lan rộng trên mạng. Không ngờ thông tin ấy lại là chìa khoá để em gái ông tìm lại được người anh trai thất lạc 16 năm mà bà nghĩ đã chết từ lâu.</a:t>
            </a:r>
            <a:endParaRPr lang="vi-VN" sz="2000" dirty="0">
              <a:solidFill>
                <a:prstClr val="black"/>
              </a:solidFill>
              <a:latin typeface="UTM Avo" panose="02040603050506020204" pitchFamily="18"/>
              <a:cs typeface="Arial" panose="020B0604020202020204" pitchFamily="34" charset="0"/>
            </a:endParaRPr>
          </a:p>
          <a:p>
            <a:pPr algn="just" defTabSz="609630">
              <a:lnSpc>
                <a:spcPct val="150000"/>
              </a:lnSpc>
            </a:pP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Ông Ha-ri-xơ nghẹn ngào chia sẻ khi gặp lại người thân tại trường quay của Hãng truyền hình NBC (Mỹ): “Đây là phần thưởng quý giá nhất mà tôi nhận được.”. Ông đã khóc trong niềm vui đón nhận món quả quá đỗi bất ngờ này vì ông không ngờ rằng “ông đã được đền đáp xứng đáng hơn ông nghĩ”.</a:t>
            </a:r>
            <a:endParaRPr lang="vi-VN" sz="2000" dirty="0">
              <a:solidFill>
                <a:prstClr val="black"/>
              </a:solidFill>
              <a:latin typeface="UTM Avo" panose="02040603050506020204" pitchFamily="18"/>
              <a:cs typeface="Arial" panose="020B0604020202020204" pitchFamily="34" charset="0"/>
            </a:endParaRPr>
          </a:p>
        </p:txBody>
      </p:sp>
      <p:sp>
        <p:nvSpPr>
          <p:cNvPr id="3" name="Freeform 14">
            <a:extLst>
              <a:ext uri="{FF2B5EF4-FFF2-40B4-BE49-F238E27FC236}">
                <a16:creationId xmlns:a16="http://schemas.microsoft.com/office/drawing/2014/main" id="{87E13C5C-6FEB-C489-AF20-22455F0E4FF5}"/>
              </a:ext>
            </a:extLst>
          </p:cNvPr>
          <p:cNvSpPr>
            <a:spLocks noChangeAspect="1"/>
          </p:cNvSpPr>
          <p:nvPr/>
        </p:nvSpPr>
        <p:spPr>
          <a:xfrm>
            <a:off x="7626751" y="4379191"/>
            <a:ext cx="4370177" cy="2491001"/>
          </a:xfrm>
          <a:custGeom>
            <a:avLst/>
            <a:gdLst/>
            <a:ahLst/>
            <a:cxnLst/>
            <a:rect l="l" t="t" r="r" b="b"/>
            <a:pathLst>
              <a:path w="1803887" h="1028216">
                <a:moveTo>
                  <a:pt x="0" y="0"/>
                </a:moveTo>
                <a:lnTo>
                  <a:pt x="1803887" y="0"/>
                </a:lnTo>
                <a:lnTo>
                  <a:pt x="1803887" y="1028215"/>
                </a:lnTo>
                <a:lnTo>
                  <a:pt x="0" y="10282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dirty="0">
              <a:solidFill>
                <a:prstClr val="black"/>
              </a:solidFill>
              <a:latin typeface="Arial" panose="020B0604020202020204" pitchFamily="34" charset="0"/>
            </a:endParaRPr>
          </a:p>
        </p:txBody>
      </p:sp>
    </p:spTree>
    <p:extLst>
      <p:ext uri="{BB962C8B-B14F-4D97-AF65-F5344CB8AC3E}">
        <p14:creationId xmlns:p14="http://schemas.microsoft.com/office/powerpoint/2010/main" val="148883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E4624FA1-8437-658D-F519-EE0F4F84386D}"/>
              </a:ext>
            </a:extLst>
          </p:cNvPr>
          <p:cNvSpPr txBox="1"/>
          <p:nvPr/>
        </p:nvSpPr>
        <p:spPr>
          <a:xfrm>
            <a:off x="1676400" y="1668463"/>
            <a:ext cx="8839200" cy="400110"/>
          </a:xfrm>
          <a:prstGeom prst="rect">
            <a:avLst/>
          </a:prstGeom>
        </p:spPr>
        <p:txBody>
          <a:bodyPr wrap="square" lIns="0" tIns="0" rIns="0" bIns="0" rtlCol="0" anchor="t">
            <a:spAutoFit/>
          </a:bodyPr>
          <a:lstStyle/>
          <a:p>
            <a:pPr algn="ctr" defTabSz="609630"/>
            <a:r>
              <a:rPr lang="vi-VN" sz="2600" dirty="0">
                <a:solidFill>
                  <a:srgbClr val="000000"/>
                </a:solidFill>
                <a:latin typeface="UTM Avo" panose="02040603050506020204" pitchFamily="18"/>
                <a:ea typeface="Calibri" panose="020F0502020204030204" pitchFamily="34" charset="0"/>
                <a:cs typeface="Arial" panose="020B0604020202020204" pitchFamily="34" charset="0"/>
              </a:rPr>
              <a:t>Trao đổi về câu chuyện </a:t>
            </a:r>
            <a:r>
              <a:rPr lang="vi-VN" sz="2600" b="1" dirty="0">
                <a:solidFill>
                  <a:srgbClr val="000000"/>
                </a:solidFill>
                <a:latin typeface="UTM Avo" panose="02040603050506020204" pitchFamily="18"/>
                <a:ea typeface="Calibri" panose="020F0502020204030204" pitchFamily="34" charset="0"/>
                <a:cs typeface="Arial" panose="020B0604020202020204" pitchFamily="34" charset="0"/>
              </a:rPr>
              <a:t>Hơn cả phép mầu</a:t>
            </a:r>
            <a:endParaRPr lang="vi-VN" sz="2600" b="1" dirty="0">
              <a:solidFill>
                <a:prstClr val="black"/>
              </a:solidFill>
              <a:latin typeface="UTM Avo" panose="02040603050506020204" pitchFamily="18"/>
              <a:cs typeface="Arial" panose="020B0604020202020204" pitchFamily="34" charset="0"/>
            </a:endParaRPr>
          </a:p>
        </p:txBody>
      </p:sp>
      <p:grpSp>
        <p:nvGrpSpPr>
          <p:cNvPr id="5" name="Group 4">
            <a:extLst>
              <a:ext uri="{FF2B5EF4-FFF2-40B4-BE49-F238E27FC236}">
                <a16:creationId xmlns:a16="http://schemas.microsoft.com/office/drawing/2014/main" id="{740741F2-F97C-9607-6F8D-D7B27226436D}"/>
              </a:ext>
            </a:extLst>
          </p:cNvPr>
          <p:cNvGrpSpPr/>
          <p:nvPr/>
        </p:nvGrpSpPr>
        <p:grpSpPr>
          <a:xfrm>
            <a:off x="1066800" y="2319050"/>
            <a:ext cx="10752163" cy="2073595"/>
            <a:chOff x="1904998" y="4832696"/>
            <a:chExt cx="16128244" cy="3110393"/>
          </a:xfrm>
        </p:grpSpPr>
        <p:sp>
          <p:nvSpPr>
            <p:cNvPr id="6" name="Flowchart: Process 1">
              <a:extLst>
                <a:ext uri="{FF2B5EF4-FFF2-40B4-BE49-F238E27FC236}">
                  <a16:creationId xmlns:a16="http://schemas.microsoft.com/office/drawing/2014/main" id="{B1B006B4-6B3C-4BCD-5C98-597267C96165}"/>
                </a:ext>
              </a:extLst>
            </p:cNvPr>
            <p:cNvSpPr/>
            <p:nvPr/>
          </p:nvSpPr>
          <p:spPr>
            <a:xfrm>
              <a:off x="1904998" y="4832696"/>
              <a:ext cx="15087599" cy="3110393"/>
            </a:xfrm>
            <a:prstGeom prst="flowChartProcess">
              <a:avLst/>
            </a:prstGeom>
            <a:ln>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vi-VN" sz="2600" dirty="0">
                <a:solidFill>
                  <a:prstClr val="black"/>
                </a:solidFill>
                <a:latin typeface="UTM Avo" panose="02040603050506020204" pitchFamily="18"/>
              </a:endParaRPr>
            </a:p>
          </p:txBody>
        </p:sp>
        <p:sp>
          <p:nvSpPr>
            <p:cNvPr id="7" name="TextBox 6">
              <a:extLst>
                <a:ext uri="{FF2B5EF4-FFF2-40B4-BE49-F238E27FC236}">
                  <a16:creationId xmlns:a16="http://schemas.microsoft.com/office/drawing/2014/main" id="{25F354DF-5949-72F6-42F2-36991E4ABE22}"/>
                </a:ext>
              </a:extLst>
            </p:cNvPr>
            <p:cNvSpPr txBox="1"/>
            <p:nvPr/>
          </p:nvSpPr>
          <p:spPr>
            <a:xfrm>
              <a:off x="2209797" y="5482114"/>
              <a:ext cx="15823445" cy="1811555"/>
            </a:xfrm>
            <a:prstGeom prst="rect">
              <a:avLst/>
            </a:prstGeom>
            <a:noFill/>
          </p:spPr>
          <p:txBody>
            <a:bodyPr wrap="square" rtlCol="0">
              <a:spAutoFit/>
            </a:bodyPr>
            <a:lstStyle/>
            <a:p>
              <a:pPr marL="304815" indent="-304815" algn="just" defTabSz="609630">
                <a:lnSpc>
                  <a:spcPct val="150000"/>
                </a:lnSpc>
                <a:buFontTx/>
                <a:buAutoNum type="alphaLcPeriod"/>
              </a:pPr>
              <a:r>
                <a:rPr lang="en-US" sz="2600">
                  <a:solidFill>
                    <a:srgbClr val="000000"/>
                  </a:solidFill>
                  <a:latin typeface="UTM Avo" panose="02040603050506020204" pitchFamily="18"/>
                  <a:ea typeface="Calibri" panose="020F0502020204030204" pitchFamily="34" charset="0"/>
                  <a:cs typeface="Arial" panose="020B0604020202020204" pitchFamily="34" charset="0"/>
                </a:rPr>
                <a:t> </a:t>
              </a:r>
              <a:r>
                <a:rPr lang="vi-VN" sz="2600">
                  <a:solidFill>
                    <a:srgbClr val="000000"/>
                  </a:solidFill>
                  <a:latin typeface="UTM Avo" panose="02040603050506020204" pitchFamily="18"/>
                  <a:ea typeface="Calibri" panose="020F0502020204030204" pitchFamily="34" charset="0"/>
                  <a:cs typeface="Arial" panose="020B0604020202020204" pitchFamily="34" charset="0"/>
                </a:rPr>
                <a:t>Vì </a:t>
              </a:r>
              <a:r>
                <a:rPr lang="vi-VN" sz="2600" dirty="0">
                  <a:solidFill>
                    <a:srgbClr val="000000"/>
                  </a:solidFill>
                  <a:latin typeface="UTM Avo" panose="02040603050506020204" pitchFamily="18"/>
                  <a:ea typeface="Calibri" panose="020F0502020204030204" pitchFamily="34" charset="0"/>
                  <a:cs typeface="Arial" panose="020B0604020202020204" pitchFamily="34" charset="0"/>
                </a:rPr>
                <a:t>sao câu chuyện được đặt tên là "Hơn cả phép mầu”?</a:t>
              </a:r>
              <a:endParaRPr lang="vi-VN" sz="2600" dirty="0">
                <a:solidFill>
                  <a:prstClr val="black"/>
                </a:solidFill>
                <a:latin typeface="UTM Avo" panose="02040603050506020204" pitchFamily="18"/>
                <a:cs typeface="Arial" panose="020B0604020202020204" pitchFamily="34" charset="0"/>
              </a:endParaRPr>
            </a:p>
            <a:p>
              <a:pPr marL="304815" indent="-304815" algn="just" defTabSz="609630">
                <a:lnSpc>
                  <a:spcPct val="150000"/>
                </a:lnSpc>
                <a:buFontTx/>
                <a:buAutoNum type="alphaLcPeriod"/>
              </a:pPr>
              <a:r>
                <a:rPr lang="en-US" sz="2600">
                  <a:solidFill>
                    <a:srgbClr val="000000"/>
                  </a:solidFill>
                  <a:latin typeface="UTM Avo" panose="02040603050506020204" pitchFamily="18"/>
                  <a:ea typeface="Calibri" panose="020F0502020204030204" pitchFamily="34" charset="0"/>
                  <a:cs typeface="Arial" panose="020B0604020202020204" pitchFamily="34" charset="0"/>
                </a:rPr>
                <a:t> </a:t>
              </a:r>
              <a:r>
                <a:rPr lang="vi-VN" sz="2600">
                  <a:solidFill>
                    <a:srgbClr val="000000"/>
                  </a:solidFill>
                  <a:latin typeface="UTM Avo" panose="02040603050506020204" pitchFamily="18"/>
                  <a:ea typeface="Calibri" panose="020F0502020204030204" pitchFamily="34" charset="0"/>
                  <a:cs typeface="Arial" panose="020B0604020202020204" pitchFamily="34" charset="0"/>
                </a:rPr>
                <a:t>Chọn </a:t>
              </a:r>
              <a:r>
                <a:rPr lang="vi-VN" sz="2600" dirty="0">
                  <a:solidFill>
                    <a:srgbClr val="000000"/>
                  </a:solidFill>
                  <a:latin typeface="UTM Avo" panose="02040603050506020204" pitchFamily="18"/>
                  <a:ea typeface="Calibri" panose="020F0502020204030204" pitchFamily="34" charset="0"/>
                  <a:cs typeface="Arial" panose="020B0604020202020204" pitchFamily="34" charset="0"/>
                </a:rPr>
                <a:t>một tên khác cho câu chuyện.</a:t>
              </a:r>
              <a:endParaRPr lang="vi-VN" sz="2600" dirty="0">
                <a:solidFill>
                  <a:prstClr val="black"/>
                </a:solidFill>
                <a:latin typeface="UTM Avo" panose="02040603050506020204" pitchFamily="18"/>
                <a:cs typeface="Arial" panose="020B0604020202020204" pitchFamily="34" charset="0"/>
              </a:endParaRPr>
            </a:p>
          </p:txBody>
        </p:sp>
      </p:grpSp>
      <p:sp>
        <p:nvSpPr>
          <p:cNvPr id="8" name="Freeform 107">
            <a:extLst>
              <a:ext uri="{FF2B5EF4-FFF2-40B4-BE49-F238E27FC236}">
                <a16:creationId xmlns:a16="http://schemas.microsoft.com/office/drawing/2014/main" id="{8767DDE6-C36E-C405-C0BC-C17F0BFFB68E}"/>
              </a:ext>
            </a:extLst>
          </p:cNvPr>
          <p:cNvSpPr/>
          <p:nvPr/>
        </p:nvSpPr>
        <p:spPr>
          <a:xfrm>
            <a:off x="1939638" y="4572000"/>
            <a:ext cx="8312720" cy="2286000"/>
          </a:xfrm>
          <a:custGeom>
            <a:avLst/>
            <a:gdLst/>
            <a:ahLst/>
            <a:cxnLst/>
            <a:rect l="l" t="t" r="r" b="b"/>
            <a:pathLst>
              <a:path w="2565766" h="705586">
                <a:moveTo>
                  <a:pt x="0" y="0"/>
                </a:moveTo>
                <a:lnTo>
                  <a:pt x="2565766" y="0"/>
                </a:lnTo>
                <a:lnTo>
                  <a:pt x="2565766" y="705586"/>
                </a:lnTo>
                <a:lnTo>
                  <a:pt x="0" y="7055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600">
              <a:solidFill>
                <a:prstClr val="black"/>
              </a:solidFill>
              <a:latin typeface="UTM Avo" panose="02040603050506020204" pitchFamily="18"/>
            </a:endParaRPr>
          </a:p>
        </p:txBody>
      </p:sp>
    </p:spTree>
    <p:extLst>
      <p:ext uri="{BB962C8B-B14F-4D97-AF65-F5344CB8AC3E}">
        <p14:creationId xmlns:p14="http://schemas.microsoft.com/office/powerpoint/2010/main" val="111149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87BF7F-C6DF-8619-5B99-F3209D11075E}"/>
              </a:ext>
            </a:extLst>
          </p:cNvPr>
          <p:cNvGrpSpPr/>
          <p:nvPr/>
        </p:nvGrpSpPr>
        <p:grpSpPr>
          <a:xfrm>
            <a:off x="1270000" y="2483699"/>
            <a:ext cx="9652000" cy="2385423"/>
            <a:chOff x="1905000" y="4229100"/>
            <a:chExt cx="14478000" cy="3578136"/>
          </a:xfrm>
        </p:grpSpPr>
        <p:sp>
          <p:nvSpPr>
            <p:cNvPr id="4" name="Flowchart: Process 1">
              <a:extLst>
                <a:ext uri="{FF2B5EF4-FFF2-40B4-BE49-F238E27FC236}">
                  <a16:creationId xmlns:a16="http://schemas.microsoft.com/office/drawing/2014/main" id="{42150427-0A63-3859-B243-EC6547F0C73D}"/>
                </a:ext>
              </a:extLst>
            </p:cNvPr>
            <p:cNvSpPr/>
            <p:nvPr/>
          </p:nvSpPr>
          <p:spPr>
            <a:xfrm>
              <a:off x="1905000" y="4229100"/>
              <a:ext cx="14478000" cy="3578136"/>
            </a:xfrm>
            <a:prstGeom prst="flowChartProcess">
              <a:avLst/>
            </a:prstGeom>
            <a:ln>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vi-VN" sz="2600" dirty="0">
                <a:solidFill>
                  <a:prstClr val="black"/>
                </a:solidFill>
                <a:latin typeface="UTM Avo" panose="02040603050506020204" pitchFamily="18"/>
              </a:endParaRPr>
            </a:p>
          </p:txBody>
        </p:sp>
        <p:sp>
          <p:nvSpPr>
            <p:cNvPr id="5" name="TextBox 4">
              <a:extLst>
                <a:ext uri="{FF2B5EF4-FFF2-40B4-BE49-F238E27FC236}">
                  <a16:creationId xmlns:a16="http://schemas.microsoft.com/office/drawing/2014/main" id="{D34FE656-5E79-B5F5-FF43-21FAA724C0A4}"/>
                </a:ext>
              </a:extLst>
            </p:cNvPr>
            <p:cNvSpPr txBox="1"/>
            <p:nvPr/>
          </p:nvSpPr>
          <p:spPr>
            <a:xfrm>
              <a:off x="2269671" y="4818497"/>
              <a:ext cx="13748657" cy="2794998"/>
            </a:xfrm>
            <a:prstGeom prst="rect">
              <a:avLst/>
            </a:prstGeom>
            <a:noFill/>
          </p:spPr>
          <p:txBody>
            <a:bodyPr wrap="square" rtlCol="0">
              <a:spAutoFit/>
            </a:bodyPr>
            <a:lstStyle/>
            <a:p>
              <a:pPr marL="304815" indent="-304815" algn="just" defTabSz="609630">
                <a:lnSpc>
                  <a:spcPct val="150000"/>
                </a:lnSpc>
                <a:buFontTx/>
                <a:buAutoNum type="alphaLcPeriod"/>
              </a:pP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Chuyện</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được</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đặt</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tên</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là</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Hơn</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cả</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phép</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mầu</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vì</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những</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điều</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tốt</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đẹp</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đến</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với</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ông</a:t>
              </a:r>
              <a:r>
                <a:rPr lang="en-US" sz="2600" dirty="0">
                  <a:solidFill>
                    <a:prstClr val="black"/>
                  </a:solidFill>
                  <a:latin typeface="UTM Avo" panose="02040603050506020204" pitchFamily="18"/>
                  <a:cs typeface="Arial" panose="020B0604020202020204" pitchFamily="34" charset="0"/>
                </a:rPr>
                <a:t> Ha-</a:t>
              </a:r>
              <a:r>
                <a:rPr lang="en-US" sz="2600" dirty="0" err="1">
                  <a:solidFill>
                    <a:prstClr val="black"/>
                  </a:solidFill>
                  <a:latin typeface="UTM Avo" panose="02040603050506020204" pitchFamily="18"/>
                  <a:cs typeface="Arial" panose="020B0604020202020204" pitchFamily="34" charset="0"/>
                </a:rPr>
                <a:t>ri</a:t>
              </a:r>
              <a:r>
                <a:rPr lang="en-US" sz="2600" dirty="0">
                  <a:solidFill>
                    <a:prstClr val="black"/>
                  </a:solidFill>
                  <a:latin typeface="UTM Avo" panose="02040603050506020204" pitchFamily="18"/>
                  <a:cs typeface="Arial" panose="020B0604020202020204" pitchFamily="34" charset="0"/>
                </a:rPr>
                <a:t>-</a:t>
              </a:r>
              <a:r>
                <a:rPr lang="en-US" sz="2600" dirty="0" err="1">
                  <a:solidFill>
                    <a:prstClr val="black"/>
                  </a:solidFill>
                  <a:latin typeface="UTM Avo" panose="02040603050506020204" pitchFamily="18"/>
                  <a:cs typeface="Arial" panose="020B0604020202020204" pitchFamily="34" charset="0"/>
                </a:rPr>
                <a:t>xơ</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quá</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kì</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diệu</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ngoài</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sức</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tưởng</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tượng</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của</a:t>
              </a:r>
              <a:r>
                <a:rPr lang="en-US" sz="2600" dirty="0">
                  <a:solidFill>
                    <a:prstClr val="black"/>
                  </a:solidFill>
                  <a:latin typeface="UTM Avo" panose="02040603050506020204" pitchFamily="18"/>
                  <a:cs typeface="Arial" panose="020B0604020202020204" pitchFamily="34" charset="0"/>
                </a:rPr>
                <a:t> con </a:t>
              </a:r>
              <a:r>
                <a:rPr lang="en-US" sz="2600" dirty="0" err="1">
                  <a:solidFill>
                    <a:prstClr val="black"/>
                  </a:solidFill>
                  <a:latin typeface="UTM Avo" panose="02040603050506020204" pitchFamily="18"/>
                  <a:cs typeface="Arial" panose="020B0604020202020204" pitchFamily="34" charset="0"/>
                </a:rPr>
                <a:t>người</a:t>
              </a:r>
              <a:r>
                <a:rPr lang="en-US" sz="2600" dirty="0">
                  <a:solidFill>
                    <a:prstClr val="black"/>
                  </a:solidFill>
                  <a:latin typeface="UTM Avo" panose="02040603050506020204" pitchFamily="18"/>
                  <a:cs typeface="Arial" panose="020B0604020202020204" pitchFamily="34" charset="0"/>
                </a:rPr>
                <a:t>.</a:t>
              </a:r>
              <a:endParaRPr lang="vi-VN" sz="2600" dirty="0">
                <a:solidFill>
                  <a:prstClr val="black"/>
                </a:solidFill>
                <a:latin typeface="UTM Avo" panose="02040603050506020204" pitchFamily="18"/>
                <a:cs typeface="Arial" panose="020B0604020202020204" pitchFamily="34" charset="0"/>
              </a:endParaRPr>
            </a:p>
          </p:txBody>
        </p:sp>
      </p:grpSp>
      <p:sp>
        <p:nvSpPr>
          <p:cNvPr id="6" name="Flowchart: Terminator 5">
            <a:extLst>
              <a:ext uri="{FF2B5EF4-FFF2-40B4-BE49-F238E27FC236}">
                <a16:creationId xmlns:a16="http://schemas.microsoft.com/office/drawing/2014/main" id="{049110FE-B95F-FB72-2B1B-1343BCD72654}"/>
              </a:ext>
            </a:extLst>
          </p:cNvPr>
          <p:cNvSpPr/>
          <p:nvPr/>
        </p:nvSpPr>
        <p:spPr>
          <a:xfrm>
            <a:off x="4876800" y="2077299"/>
            <a:ext cx="2438400" cy="812800"/>
          </a:xfrm>
          <a:prstGeom prst="flowChartTerminator">
            <a:avLst/>
          </a:prstGeom>
          <a:solidFill>
            <a:schemeClr val="tx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2600" b="1" dirty="0">
                <a:solidFill>
                  <a:srgbClr val="C0504D"/>
                </a:solidFill>
                <a:latin typeface="UTM Avo" panose="02040603050506020204" pitchFamily="18"/>
                <a:cs typeface="Arial" panose="020B0604020202020204" pitchFamily="34" charset="0"/>
              </a:rPr>
              <a:t>Gợi ý</a:t>
            </a:r>
          </a:p>
        </p:txBody>
      </p:sp>
      <p:sp>
        <p:nvSpPr>
          <p:cNvPr id="7" name="Freeform 107">
            <a:extLst>
              <a:ext uri="{FF2B5EF4-FFF2-40B4-BE49-F238E27FC236}">
                <a16:creationId xmlns:a16="http://schemas.microsoft.com/office/drawing/2014/main" id="{AE1F2351-8BE6-9425-B79F-92768A975BFD}"/>
              </a:ext>
            </a:extLst>
          </p:cNvPr>
          <p:cNvSpPr>
            <a:spLocks noChangeAspect="1"/>
          </p:cNvSpPr>
          <p:nvPr/>
        </p:nvSpPr>
        <p:spPr>
          <a:xfrm>
            <a:off x="2582123" y="4925366"/>
            <a:ext cx="7027752" cy="1932634"/>
          </a:xfrm>
          <a:custGeom>
            <a:avLst/>
            <a:gdLst/>
            <a:ahLst/>
            <a:cxnLst/>
            <a:rect l="l" t="t" r="r" b="b"/>
            <a:pathLst>
              <a:path w="2565766" h="705586">
                <a:moveTo>
                  <a:pt x="0" y="0"/>
                </a:moveTo>
                <a:lnTo>
                  <a:pt x="2565766" y="0"/>
                </a:lnTo>
                <a:lnTo>
                  <a:pt x="2565766" y="705586"/>
                </a:lnTo>
                <a:lnTo>
                  <a:pt x="0" y="705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2600">
              <a:solidFill>
                <a:prstClr val="black"/>
              </a:solidFill>
              <a:latin typeface="UTM Avo" panose="02040603050506020204" pitchFamily="18"/>
            </a:endParaRPr>
          </a:p>
        </p:txBody>
      </p:sp>
      <p:sp>
        <p:nvSpPr>
          <p:cNvPr id="8" name="TextBox 2">
            <a:extLst>
              <a:ext uri="{FF2B5EF4-FFF2-40B4-BE49-F238E27FC236}">
                <a16:creationId xmlns:a16="http://schemas.microsoft.com/office/drawing/2014/main" id="{43ADBDBB-DB81-9A8D-A95C-81D38316445D}"/>
              </a:ext>
            </a:extLst>
          </p:cNvPr>
          <p:cNvSpPr txBox="1"/>
          <p:nvPr/>
        </p:nvSpPr>
        <p:spPr>
          <a:xfrm>
            <a:off x="1676399" y="1620945"/>
            <a:ext cx="8839200" cy="400110"/>
          </a:xfrm>
          <a:prstGeom prst="rect">
            <a:avLst/>
          </a:prstGeom>
        </p:spPr>
        <p:txBody>
          <a:bodyPr wrap="square" lIns="0" tIns="0" rIns="0" bIns="0" rtlCol="0" anchor="t">
            <a:spAutoFit/>
          </a:bodyPr>
          <a:lstStyle/>
          <a:p>
            <a:pPr algn="ctr" defTabSz="609630"/>
            <a:r>
              <a:rPr lang="vi-VN" sz="2600" dirty="0">
                <a:solidFill>
                  <a:srgbClr val="000000"/>
                </a:solidFill>
                <a:latin typeface="UTM Avo" panose="02040603050506020204" pitchFamily="18"/>
                <a:ea typeface="Calibri" panose="020F0502020204030204" pitchFamily="34" charset="0"/>
                <a:cs typeface="Arial" panose="020B0604020202020204" pitchFamily="34" charset="0"/>
              </a:rPr>
              <a:t>Trao đổi về câu chuyện </a:t>
            </a:r>
            <a:r>
              <a:rPr lang="vi-VN" sz="2600" b="1" dirty="0">
                <a:solidFill>
                  <a:srgbClr val="000000"/>
                </a:solidFill>
                <a:latin typeface="UTM Avo" panose="02040603050506020204" pitchFamily="18"/>
                <a:ea typeface="Calibri" panose="020F0502020204030204" pitchFamily="34" charset="0"/>
                <a:cs typeface="Arial" panose="020B0604020202020204" pitchFamily="34" charset="0"/>
              </a:rPr>
              <a:t>Hơn cả phép mầu</a:t>
            </a:r>
            <a:endParaRPr lang="vi-VN" sz="2600" b="1" dirty="0">
              <a:solidFill>
                <a:prstClr val="black"/>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385977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0A36880-FA85-2F4F-6232-92F305235E8E}"/>
              </a:ext>
            </a:extLst>
          </p:cNvPr>
          <p:cNvGrpSpPr/>
          <p:nvPr/>
        </p:nvGrpSpPr>
        <p:grpSpPr>
          <a:xfrm>
            <a:off x="1270000" y="2666492"/>
            <a:ext cx="9652000" cy="1793240"/>
            <a:chOff x="1905000" y="4229102"/>
            <a:chExt cx="14478000" cy="2689861"/>
          </a:xfrm>
        </p:grpSpPr>
        <p:sp>
          <p:nvSpPr>
            <p:cNvPr id="4" name="Flowchart: Process 1">
              <a:extLst>
                <a:ext uri="{FF2B5EF4-FFF2-40B4-BE49-F238E27FC236}">
                  <a16:creationId xmlns:a16="http://schemas.microsoft.com/office/drawing/2014/main" id="{B90DC0EE-3C90-0293-A6E2-C0CBC18DE6ED}"/>
                </a:ext>
              </a:extLst>
            </p:cNvPr>
            <p:cNvSpPr/>
            <p:nvPr/>
          </p:nvSpPr>
          <p:spPr>
            <a:xfrm>
              <a:off x="1905000" y="4229102"/>
              <a:ext cx="14478000" cy="2689861"/>
            </a:xfrm>
            <a:prstGeom prst="flowChartProcess">
              <a:avLst/>
            </a:prstGeom>
            <a:ln>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vi-VN" sz="2600" dirty="0">
                <a:solidFill>
                  <a:prstClr val="black"/>
                </a:solidFill>
                <a:latin typeface="UTM Avo" panose="02040603050506020204" pitchFamily="18"/>
              </a:endParaRPr>
            </a:p>
          </p:txBody>
        </p:sp>
        <p:sp>
          <p:nvSpPr>
            <p:cNvPr id="5" name="TextBox 4">
              <a:extLst>
                <a:ext uri="{FF2B5EF4-FFF2-40B4-BE49-F238E27FC236}">
                  <a16:creationId xmlns:a16="http://schemas.microsoft.com/office/drawing/2014/main" id="{9AF481F7-46FC-2E5D-86B1-D34664EF3FAD}"/>
                </a:ext>
              </a:extLst>
            </p:cNvPr>
            <p:cNvSpPr txBox="1"/>
            <p:nvPr/>
          </p:nvSpPr>
          <p:spPr>
            <a:xfrm>
              <a:off x="2269671" y="5085720"/>
              <a:ext cx="13748657" cy="911309"/>
            </a:xfrm>
            <a:prstGeom prst="rect">
              <a:avLst/>
            </a:prstGeom>
            <a:noFill/>
          </p:spPr>
          <p:txBody>
            <a:bodyPr wrap="square" rtlCol="0">
              <a:spAutoFit/>
            </a:bodyPr>
            <a:lstStyle/>
            <a:p>
              <a:pPr algn="ctr" defTabSz="609630">
                <a:lnSpc>
                  <a:spcPct val="150000"/>
                </a:lnSpc>
              </a:pPr>
              <a:r>
                <a:rPr lang="en-US" sz="2600" dirty="0">
                  <a:solidFill>
                    <a:prstClr val="black"/>
                  </a:solidFill>
                  <a:latin typeface="UTM Avo" panose="02040603050506020204" pitchFamily="18"/>
                  <a:cs typeface="Arial" panose="020B0604020202020204" pitchFamily="34" charset="0"/>
                </a:rPr>
                <a:t>b. HS </a:t>
              </a:r>
              <a:r>
                <a:rPr lang="en-US" sz="2600" dirty="0" err="1">
                  <a:solidFill>
                    <a:prstClr val="black"/>
                  </a:solidFill>
                  <a:latin typeface="UTM Avo" panose="02040603050506020204" pitchFamily="18"/>
                  <a:cs typeface="Arial" panose="020B0604020202020204" pitchFamily="34" charset="0"/>
                </a:rPr>
                <a:t>có</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thể</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chọn</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cả</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ba</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tên</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như</a:t>
              </a:r>
              <a:r>
                <a:rPr lang="en-US" sz="2600" dirty="0">
                  <a:solidFill>
                    <a:prstClr val="black"/>
                  </a:solidFill>
                  <a:latin typeface="UTM Avo" panose="02040603050506020204" pitchFamily="18"/>
                  <a:cs typeface="Arial" panose="020B0604020202020204" pitchFamily="34" charset="0"/>
                </a:rPr>
                <a:t> SGK </a:t>
              </a:r>
              <a:r>
                <a:rPr lang="en-US" sz="2600" dirty="0" err="1">
                  <a:solidFill>
                    <a:prstClr val="black"/>
                  </a:solidFill>
                  <a:latin typeface="UTM Avo" panose="02040603050506020204" pitchFamily="18"/>
                  <a:cs typeface="Arial" panose="020B0604020202020204" pitchFamily="34" charset="0"/>
                </a:rPr>
                <a:t>gợi</a:t>
              </a:r>
              <a:r>
                <a:rPr lang="en-US" sz="2600" dirty="0">
                  <a:solidFill>
                    <a:prstClr val="black"/>
                  </a:solidFill>
                  <a:latin typeface="UTM Avo" panose="02040603050506020204" pitchFamily="18"/>
                  <a:cs typeface="Arial" panose="020B0604020202020204" pitchFamily="34" charset="0"/>
                </a:rPr>
                <a:t> </a:t>
              </a:r>
              <a:r>
                <a:rPr lang="en-US" sz="2600" dirty="0" err="1">
                  <a:solidFill>
                    <a:prstClr val="black"/>
                  </a:solidFill>
                  <a:latin typeface="UTM Avo" panose="02040603050506020204" pitchFamily="18"/>
                  <a:cs typeface="Arial" panose="020B0604020202020204" pitchFamily="34" charset="0"/>
                </a:rPr>
                <a:t>ý</a:t>
              </a:r>
              <a:r>
                <a:rPr lang="en-US" sz="2600" dirty="0">
                  <a:solidFill>
                    <a:prstClr val="black"/>
                  </a:solidFill>
                  <a:latin typeface="UTM Avo" panose="02040603050506020204" pitchFamily="18"/>
                  <a:cs typeface="Arial" panose="020B0604020202020204" pitchFamily="34" charset="0"/>
                </a:rPr>
                <a:t>.</a:t>
              </a:r>
              <a:endParaRPr lang="vi-VN" sz="2600" dirty="0">
                <a:solidFill>
                  <a:prstClr val="black"/>
                </a:solidFill>
                <a:latin typeface="UTM Avo" panose="02040603050506020204" pitchFamily="18"/>
                <a:cs typeface="Arial" panose="020B0604020202020204" pitchFamily="34" charset="0"/>
              </a:endParaRPr>
            </a:p>
          </p:txBody>
        </p:sp>
      </p:grpSp>
      <p:sp>
        <p:nvSpPr>
          <p:cNvPr id="6" name="Flowchart: Terminator 5">
            <a:extLst>
              <a:ext uri="{FF2B5EF4-FFF2-40B4-BE49-F238E27FC236}">
                <a16:creationId xmlns:a16="http://schemas.microsoft.com/office/drawing/2014/main" id="{34EB499E-0748-D6A8-BF99-A5B4C8211737}"/>
              </a:ext>
            </a:extLst>
          </p:cNvPr>
          <p:cNvSpPr/>
          <p:nvPr/>
        </p:nvSpPr>
        <p:spPr>
          <a:xfrm>
            <a:off x="4876800" y="2260091"/>
            <a:ext cx="2438400" cy="812800"/>
          </a:xfrm>
          <a:prstGeom prst="flowChartTerminator">
            <a:avLst/>
          </a:prstGeom>
          <a:solidFill>
            <a:schemeClr val="tx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2600" b="1" dirty="0">
                <a:solidFill>
                  <a:srgbClr val="C0504D"/>
                </a:solidFill>
                <a:latin typeface="UTM Avo" panose="02040603050506020204" pitchFamily="18"/>
                <a:cs typeface="Arial" panose="020B0604020202020204" pitchFamily="34" charset="0"/>
              </a:rPr>
              <a:t>Gợi ý</a:t>
            </a:r>
          </a:p>
        </p:txBody>
      </p:sp>
      <p:sp>
        <p:nvSpPr>
          <p:cNvPr id="7" name="Freeform 107">
            <a:extLst>
              <a:ext uri="{FF2B5EF4-FFF2-40B4-BE49-F238E27FC236}">
                <a16:creationId xmlns:a16="http://schemas.microsoft.com/office/drawing/2014/main" id="{FE191520-7B6E-A6BD-C766-6570839B351D}"/>
              </a:ext>
            </a:extLst>
          </p:cNvPr>
          <p:cNvSpPr/>
          <p:nvPr/>
        </p:nvSpPr>
        <p:spPr>
          <a:xfrm>
            <a:off x="1939640" y="4572000"/>
            <a:ext cx="8312720" cy="2286000"/>
          </a:xfrm>
          <a:custGeom>
            <a:avLst/>
            <a:gdLst/>
            <a:ahLst/>
            <a:cxnLst/>
            <a:rect l="l" t="t" r="r" b="b"/>
            <a:pathLst>
              <a:path w="2565766" h="705586">
                <a:moveTo>
                  <a:pt x="0" y="0"/>
                </a:moveTo>
                <a:lnTo>
                  <a:pt x="2565766" y="0"/>
                </a:lnTo>
                <a:lnTo>
                  <a:pt x="2565766" y="705586"/>
                </a:lnTo>
                <a:lnTo>
                  <a:pt x="0" y="7055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600">
              <a:solidFill>
                <a:prstClr val="black"/>
              </a:solidFill>
              <a:latin typeface="UTM Avo" panose="02040603050506020204" pitchFamily="18"/>
            </a:endParaRPr>
          </a:p>
        </p:txBody>
      </p:sp>
      <p:sp>
        <p:nvSpPr>
          <p:cNvPr id="8" name="TextBox 2">
            <a:extLst>
              <a:ext uri="{FF2B5EF4-FFF2-40B4-BE49-F238E27FC236}">
                <a16:creationId xmlns:a16="http://schemas.microsoft.com/office/drawing/2014/main" id="{34A03A71-4116-5DD1-0C15-63E34ECC07DE}"/>
              </a:ext>
            </a:extLst>
          </p:cNvPr>
          <p:cNvSpPr txBox="1"/>
          <p:nvPr/>
        </p:nvSpPr>
        <p:spPr>
          <a:xfrm>
            <a:off x="1676400" y="1668463"/>
            <a:ext cx="8839200" cy="400110"/>
          </a:xfrm>
          <a:prstGeom prst="rect">
            <a:avLst/>
          </a:prstGeom>
        </p:spPr>
        <p:txBody>
          <a:bodyPr wrap="square" lIns="0" tIns="0" rIns="0" bIns="0" rtlCol="0" anchor="t">
            <a:spAutoFit/>
          </a:bodyPr>
          <a:lstStyle/>
          <a:p>
            <a:pPr algn="ctr" defTabSz="609630"/>
            <a:r>
              <a:rPr lang="vi-VN" sz="2600" dirty="0">
                <a:solidFill>
                  <a:srgbClr val="000000"/>
                </a:solidFill>
                <a:latin typeface="UTM Avo" panose="02040603050506020204" pitchFamily="18"/>
                <a:ea typeface="Calibri" panose="020F0502020204030204" pitchFamily="34" charset="0"/>
                <a:cs typeface="Arial" panose="020B0604020202020204" pitchFamily="34" charset="0"/>
              </a:rPr>
              <a:t>Trao đổi về câu chuyện </a:t>
            </a:r>
            <a:r>
              <a:rPr lang="vi-VN" sz="2600" b="1" dirty="0">
                <a:solidFill>
                  <a:srgbClr val="000000"/>
                </a:solidFill>
                <a:latin typeface="UTM Avo" panose="02040603050506020204" pitchFamily="18"/>
                <a:ea typeface="Calibri" panose="020F0502020204030204" pitchFamily="34" charset="0"/>
                <a:cs typeface="Arial" panose="020B0604020202020204" pitchFamily="34" charset="0"/>
              </a:rPr>
              <a:t>Hơn cả phép mầu</a:t>
            </a:r>
            <a:endParaRPr lang="vi-VN" sz="2600" b="1" dirty="0">
              <a:solidFill>
                <a:prstClr val="black"/>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3557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42AEF12E-23FF-2D97-6111-A478753014E9}"/>
              </a:ext>
            </a:extLst>
          </p:cNvPr>
          <p:cNvPicPr>
            <a:picLocks noChangeAspect="1"/>
          </p:cNvPicPr>
          <p:nvPr/>
        </p:nvPicPr>
        <p:blipFill>
          <a:blip r:embed="rId4"/>
          <a:stretch>
            <a:fillRect/>
          </a:stretch>
        </p:blipFill>
        <p:spPr>
          <a:xfrm>
            <a:off x="4540059" y="3025119"/>
            <a:ext cx="3111881" cy="1721648"/>
          </a:xfrm>
          <a:prstGeom prst="rect">
            <a:avLst/>
          </a:prstGeom>
        </p:spPr>
      </p:pic>
    </p:spTree>
    <p:extLst>
      <p:ext uri="{BB962C8B-B14F-4D97-AF65-F5344CB8AC3E}">
        <p14:creationId xmlns:p14="http://schemas.microsoft.com/office/powerpoint/2010/main" val="94022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831D105-5C9F-C60A-A0C2-F9202C67E0FA}"/>
              </a:ext>
            </a:extLst>
          </p:cNvPr>
          <p:cNvSpPr>
            <a:spLocks noChangeAspect="1"/>
          </p:cNvSpPr>
          <p:nvPr/>
        </p:nvSpPr>
        <p:spPr>
          <a:xfrm flipH="1">
            <a:off x="596977" y="1674160"/>
            <a:ext cx="4731610" cy="5074112"/>
          </a:xfrm>
          <a:custGeom>
            <a:avLst/>
            <a:gdLst/>
            <a:ahLst/>
            <a:cxnLst/>
            <a:rect l="l" t="t" r="r" b="b"/>
            <a:pathLst>
              <a:path w="9088949" h="9746862">
                <a:moveTo>
                  <a:pt x="9088949" y="0"/>
                </a:moveTo>
                <a:lnTo>
                  <a:pt x="0" y="0"/>
                </a:lnTo>
                <a:lnTo>
                  <a:pt x="0" y="9746862"/>
                </a:lnTo>
                <a:lnTo>
                  <a:pt x="9088949" y="9746862"/>
                </a:lnTo>
                <a:lnTo>
                  <a:pt x="9088949" y="0"/>
                </a:lnTo>
                <a:close/>
              </a:path>
            </a:pathLst>
          </a:custGeom>
          <a:blipFill>
            <a:blip r:embed="rId3"/>
            <a:stretch>
              <a:fillRect/>
            </a:stretch>
          </a:blipFill>
        </p:spPr>
        <p:txBody>
          <a:bodyPr/>
          <a:lstStyle/>
          <a:p>
            <a:pPr defTabSz="609630"/>
            <a:endParaRPr lang="en-US" sz="1200">
              <a:solidFill>
                <a:prstClr val="black"/>
              </a:solidFill>
              <a:latin typeface="UTM Avo" panose="02040603050506020204" pitchFamily="18"/>
            </a:endParaRPr>
          </a:p>
        </p:txBody>
      </p:sp>
      <p:sp>
        <p:nvSpPr>
          <p:cNvPr id="4" name="Speech Bubble: Rectangle 6">
            <a:extLst>
              <a:ext uri="{FF2B5EF4-FFF2-40B4-BE49-F238E27FC236}">
                <a16:creationId xmlns:a16="http://schemas.microsoft.com/office/drawing/2014/main" id="{4F5F9078-56DA-C80C-FAC2-69986317519F}"/>
              </a:ext>
            </a:extLst>
          </p:cNvPr>
          <p:cNvSpPr/>
          <p:nvPr/>
        </p:nvSpPr>
        <p:spPr>
          <a:xfrm>
            <a:off x="5402296" y="2132584"/>
            <a:ext cx="6059298" cy="3097784"/>
          </a:xfrm>
          <a:prstGeom prst="wedgeRectCallou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1019" indent="-381019" algn="just" defTabSz="609630">
              <a:lnSpc>
                <a:spcPct val="150000"/>
              </a:lnSpc>
              <a:buFont typeface="Arial" panose="020B0604020202020204" pitchFamily="34" charset="0"/>
              <a:buChar char="•"/>
            </a:pPr>
            <a:r>
              <a:rPr lang="vi-VN" sz="2933" dirty="0">
                <a:solidFill>
                  <a:srgbClr val="000000"/>
                </a:solidFill>
                <a:latin typeface="UTM Avo" panose="02040603050506020204" pitchFamily="18"/>
                <a:ea typeface="Calibri" panose="020F0502020204030204" pitchFamily="34" charset="0"/>
                <a:cs typeface="Arial" panose="020B0604020202020204" pitchFamily="34" charset="0"/>
              </a:rPr>
              <a:t>Ôn lại kiến thức </a:t>
            </a:r>
            <a:r>
              <a:rPr lang="vi-VN" sz="2933">
                <a:solidFill>
                  <a:srgbClr val="000000"/>
                </a:solidFill>
                <a:latin typeface="UTM Avo" panose="02040603050506020204" pitchFamily="18"/>
                <a:ea typeface="Calibri" panose="020F0502020204030204" pitchFamily="34" charset="0"/>
                <a:cs typeface="Arial" panose="020B0604020202020204" pitchFamily="34" charset="0"/>
              </a:rPr>
              <a:t>đã học</a:t>
            </a:r>
            <a:endParaRPr lang="vi-VN" sz="2933" dirty="0">
              <a:solidFill>
                <a:srgbClr val="000000"/>
              </a:solidFill>
              <a:latin typeface="UTM Avo" panose="02040603050506020204" pitchFamily="18"/>
              <a:ea typeface="Calibri" panose="020F0502020204030204" pitchFamily="34" charset="0"/>
              <a:cs typeface="Arial" panose="020B0604020202020204" pitchFamily="34" charset="0"/>
            </a:endParaRPr>
          </a:p>
          <a:p>
            <a:pPr marL="381019" indent="-381019" algn="just" defTabSz="609630">
              <a:lnSpc>
                <a:spcPct val="150000"/>
              </a:lnSpc>
              <a:buFont typeface="Arial" panose="020B0604020202020204" pitchFamily="34" charset="0"/>
              <a:buChar char="•"/>
            </a:pPr>
            <a:r>
              <a:rPr lang="vi-VN" sz="2933" dirty="0">
                <a:solidFill>
                  <a:srgbClr val="000000"/>
                </a:solidFill>
                <a:latin typeface="UTM Avo" panose="02040603050506020204" pitchFamily="18"/>
                <a:ea typeface="Calibri" panose="020F0502020204030204" pitchFamily="34" charset="0"/>
                <a:cs typeface="Arial" panose="020B0604020202020204" pitchFamily="34" charset="0"/>
              </a:rPr>
              <a:t>Chuẩn bị nội dung tiết sau: </a:t>
            </a:r>
          </a:p>
          <a:p>
            <a:pPr algn="ctr" defTabSz="609630">
              <a:lnSpc>
                <a:spcPct val="150000"/>
              </a:lnSpc>
            </a:pPr>
            <a:r>
              <a:rPr lang="vi-VN" sz="2933" b="1" dirty="0">
                <a:solidFill>
                  <a:srgbClr val="000000"/>
                </a:solidFill>
                <a:latin typeface="UTM Avo" panose="02040603050506020204" pitchFamily="18"/>
                <a:ea typeface="Calibri" panose="020F0502020204030204" pitchFamily="34" charset="0"/>
                <a:cs typeface="Arial" panose="020B0604020202020204" pitchFamily="34" charset="0"/>
              </a:rPr>
              <a:t>Ôn tập cuối học kì II (Tiết 4)</a:t>
            </a:r>
            <a:endParaRPr lang="vi-VN" sz="2933" b="1" dirty="0">
              <a:solidFill>
                <a:prstClr val="white"/>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5154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22B9963-47AA-E4D3-0E27-23CDFAB7B912}"/>
              </a:ext>
            </a:extLst>
          </p:cNvPr>
          <p:cNvPicPr>
            <a:picLocks noChangeAspect="1"/>
          </p:cNvPicPr>
          <p:nvPr/>
        </p:nvPicPr>
        <p:blipFill>
          <a:blip r:embed="rId4"/>
          <a:stretch>
            <a:fillRect/>
          </a:stretch>
        </p:blipFill>
        <p:spPr>
          <a:xfrm>
            <a:off x="4540059" y="2902290"/>
            <a:ext cx="3111881" cy="1721648"/>
          </a:xfrm>
          <a:prstGeom prst="rect">
            <a:avLst/>
          </a:prstGeom>
        </p:spPr>
      </p:pic>
    </p:spTree>
    <p:extLst>
      <p:ext uri="{BB962C8B-B14F-4D97-AF65-F5344CB8AC3E}">
        <p14:creationId xmlns:p14="http://schemas.microsoft.com/office/powerpoint/2010/main" val="18204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AD6520A-E0D1-8D5A-DF82-29A3946F34CD}"/>
              </a:ext>
            </a:extLst>
          </p:cNvPr>
          <p:cNvSpPr txBox="1">
            <a:spLocks/>
          </p:cNvSpPr>
          <p:nvPr/>
        </p:nvSpPr>
        <p:spPr>
          <a:xfrm>
            <a:off x="1524000" y="1446473"/>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50000"/>
              </a:lnSpc>
              <a:buNone/>
            </a:pPr>
            <a:r>
              <a:rPr lang="en-US" b="1" dirty="0" err="1">
                <a:solidFill>
                  <a:srgbClr val="261515"/>
                </a:solidFill>
                <a:latin typeface="UTM Avo" panose="02040603050506020204" pitchFamily="18"/>
              </a:rPr>
              <a:t>Đố</a:t>
            </a:r>
            <a:r>
              <a:rPr lang="en-US" b="1" dirty="0">
                <a:solidFill>
                  <a:srgbClr val="261515"/>
                </a:solidFill>
                <a:latin typeface="UTM Avo" panose="02040603050506020204" pitchFamily="18"/>
              </a:rPr>
              <a:t> </a:t>
            </a:r>
            <a:r>
              <a:rPr lang="en-US" b="1" dirty="0" err="1">
                <a:solidFill>
                  <a:srgbClr val="261515"/>
                </a:solidFill>
                <a:latin typeface="UTM Avo" panose="02040603050506020204" pitchFamily="18"/>
              </a:rPr>
              <a:t>em</a:t>
            </a:r>
            <a:r>
              <a:rPr lang="en-US" b="1" dirty="0">
                <a:solidFill>
                  <a:srgbClr val="261515"/>
                </a:solidFill>
                <a:latin typeface="UTM Avo" panose="02040603050506020204" pitchFamily="18"/>
              </a:rPr>
              <a:t>: </a:t>
            </a:r>
            <a:r>
              <a:rPr lang="vi-VN" dirty="0">
                <a:solidFill>
                  <a:srgbClr val="261515"/>
                </a:solidFill>
                <a:latin typeface="UTM Avo" panose="02040603050506020204" pitchFamily="18"/>
              </a:rPr>
              <a:t>Bàn gì mà lại bước gần bước xa?</a:t>
            </a:r>
          </a:p>
          <a:p>
            <a:pPr algn="ctr" fontAlgn="base">
              <a:lnSpc>
                <a:spcPct val="150000"/>
              </a:lnSpc>
              <a:buFont typeface="Wingdings" pitchFamily="2" charset="2"/>
              <a:buChar char="Ø"/>
            </a:pPr>
            <a:r>
              <a:rPr lang="vi-VN" i="1" dirty="0">
                <a:solidFill>
                  <a:srgbClr val="261515"/>
                </a:solidFill>
                <a:latin typeface="UTM Avo" panose="02040603050506020204" pitchFamily="18"/>
              </a:rPr>
              <a:t>(Đáp án: Bàn chân)</a:t>
            </a:r>
            <a:endParaRPr lang="vi-VN" dirty="0">
              <a:solidFill>
                <a:srgbClr val="261515"/>
              </a:solidFill>
              <a:latin typeface="UTM Avo" panose="02040603050506020204" pitchFamily="18"/>
            </a:endParaRPr>
          </a:p>
          <a:p>
            <a:pPr>
              <a:lnSpc>
                <a:spcPct val="150000"/>
              </a:lnSpc>
            </a:pPr>
            <a:endParaRPr lang="en-US" dirty="0">
              <a:latin typeface="UTM Avo" panose="02040603050506020204" pitchFamily="18"/>
            </a:endParaRPr>
          </a:p>
        </p:txBody>
      </p:sp>
      <p:pic>
        <p:nvPicPr>
          <p:cNvPr id="6" name="Picture 2" descr="Dấu hiệu từ bàn chân cảnh báo gan rất yếu hoặc người đang 'chứa' khối u">
            <a:extLst>
              <a:ext uri="{FF2B5EF4-FFF2-40B4-BE49-F238E27FC236}">
                <a16:creationId xmlns:a16="http://schemas.microsoft.com/office/drawing/2014/main" id="{2CE8940B-01EF-3B7C-2939-911710C959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59"/>
          <a:stretch/>
        </p:blipFill>
        <p:spPr bwMode="auto">
          <a:xfrm>
            <a:off x="3240813" y="3039300"/>
            <a:ext cx="5710374" cy="3632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88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3" dur="5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4" dur="500"/>
                                        <p:tgtEl>
                                          <p:spTgt spid="5">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strVal val="#ppt_w*0.7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Tiếng việt (1)">
            <a:extLst>
              <a:ext uri="{FF2B5EF4-FFF2-40B4-BE49-F238E27FC236}">
                <a16:creationId xmlns:a16="http://schemas.microsoft.com/office/drawing/2014/main" id="{2561DA70-C5C3-4B1C-BCF1-5AE58EB49A6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pic>
        <p:nvPicPr>
          <p:cNvPr id="2" name="Picture 1">
            <a:hlinkClick r:id="rId3"/>
            <a:extLst>
              <a:ext uri="{FF2B5EF4-FFF2-40B4-BE49-F238E27FC236}">
                <a16:creationId xmlns:a16="http://schemas.microsoft.com/office/drawing/2014/main" id="{28866C8A-4638-5D06-E3E5-E45E0EB23545}"/>
              </a:ext>
            </a:extLst>
          </p:cNvPr>
          <p:cNvPicPr>
            <a:picLocks noChangeAspect="1"/>
          </p:cNvPicPr>
          <p:nvPr/>
        </p:nvPicPr>
        <p:blipFill>
          <a:blip r:embed="rId4"/>
          <a:stretch>
            <a:fillRect/>
          </a:stretch>
        </p:blipFill>
        <p:spPr>
          <a:xfrm>
            <a:off x="4540059" y="2984176"/>
            <a:ext cx="3111881" cy="1721648"/>
          </a:xfrm>
          <a:prstGeom prst="rect">
            <a:avLst/>
          </a:prstGeom>
        </p:spPr>
      </p:pic>
    </p:spTree>
    <p:extLst>
      <p:ext uri="{BB962C8B-B14F-4D97-AF65-F5344CB8AC3E}">
        <p14:creationId xmlns:p14="http://schemas.microsoft.com/office/powerpoint/2010/main" val="162163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62089AE-AAAA-4364-29D6-D4FC6A142824}"/>
              </a:ext>
            </a:extLst>
          </p:cNvPr>
          <p:cNvSpPr>
            <a:spLocks noChangeAspect="1"/>
          </p:cNvSpPr>
          <p:nvPr/>
        </p:nvSpPr>
        <p:spPr>
          <a:xfrm>
            <a:off x="7163572" y="1110484"/>
            <a:ext cx="3662924" cy="5401547"/>
          </a:xfrm>
          <a:custGeom>
            <a:avLst/>
            <a:gdLst/>
            <a:ahLst/>
            <a:cxnLst/>
            <a:rect l="l" t="t" r="r" b="b"/>
            <a:pathLst>
              <a:path w="6522801" h="9618877">
                <a:moveTo>
                  <a:pt x="6522801" y="0"/>
                </a:moveTo>
                <a:lnTo>
                  <a:pt x="0" y="0"/>
                </a:lnTo>
                <a:lnTo>
                  <a:pt x="0" y="9618878"/>
                </a:lnTo>
                <a:lnTo>
                  <a:pt x="6522801" y="9618878"/>
                </a:lnTo>
                <a:lnTo>
                  <a:pt x="6522801" y="0"/>
                </a:lnTo>
                <a:close/>
              </a:path>
            </a:pathLst>
          </a:custGeom>
          <a:blipFill>
            <a:blip r:embed="rId3"/>
            <a:stretch>
              <a:fillRect/>
            </a:stretch>
          </a:blipFill>
        </p:spPr>
        <p:txBody>
          <a:bodyPr/>
          <a:lstStyle/>
          <a:p>
            <a:pPr defTabSz="609630"/>
            <a:endParaRPr lang="en-US" sz="1200">
              <a:solidFill>
                <a:schemeClr val="bg1"/>
              </a:solidFill>
              <a:latin typeface="UTM Avo" panose="02040603050506020204" pitchFamily="18"/>
            </a:endParaRPr>
          </a:p>
        </p:txBody>
      </p:sp>
      <p:sp>
        <p:nvSpPr>
          <p:cNvPr id="3" name="Freeform 3">
            <a:extLst>
              <a:ext uri="{FF2B5EF4-FFF2-40B4-BE49-F238E27FC236}">
                <a16:creationId xmlns:a16="http://schemas.microsoft.com/office/drawing/2014/main" id="{BCAC49D9-24B9-6575-9E37-8059121F109E}"/>
              </a:ext>
            </a:extLst>
          </p:cNvPr>
          <p:cNvSpPr/>
          <p:nvPr/>
        </p:nvSpPr>
        <p:spPr>
          <a:xfrm>
            <a:off x="1174496" y="2076554"/>
            <a:ext cx="5182844" cy="3702454"/>
          </a:xfrm>
          <a:custGeom>
            <a:avLst/>
            <a:gdLst/>
            <a:ahLst/>
            <a:cxnLst/>
            <a:rect l="l" t="t" r="r" b="b"/>
            <a:pathLst>
              <a:path w="5137837" h="834467">
                <a:moveTo>
                  <a:pt x="0" y="0"/>
                </a:moveTo>
                <a:lnTo>
                  <a:pt x="5137837" y="0"/>
                </a:lnTo>
                <a:lnTo>
                  <a:pt x="5137837" y="834467"/>
                </a:lnTo>
                <a:lnTo>
                  <a:pt x="0" y="834467"/>
                </a:lnTo>
                <a:close/>
              </a:path>
            </a:pathLst>
          </a:custGeom>
          <a:solidFill>
            <a:schemeClr val="tx1"/>
          </a:solidFill>
          <a:ln w="38100" cap="sq">
            <a:solidFill>
              <a:schemeClr val="accent6">
                <a:lumMod val="40000"/>
                <a:lumOff val="60000"/>
              </a:schemeClr>
            </a:solidFill>
            <a:prstDash val="solid"/>
            <a:miter/>
          </a:ln>
        </p:spPr>
        <p:txBody>
          <a:bodyPr/>
          <a:lstStyle/>
          <a:p>
            <a:pPr defTabSz="609630"/>
            <a:endParaRPr lang="en-US" sz="1200">
              <a:solidFill>
                <a:schemeClr val="bg1"/>
              </a:solidFill>
              <a:latin typeface="UTM Avo" panose="02040603050506020204" pitchFamily="18"/>
            </a:endParaRPr>
          </a:p>
        </p:txBody>
      </p:sp>
      <p:sp>
        <p:nvSpPr>
          <p:cNvPr id="4" name="TextBox 6">
            <a:extLst>
              <a:ext uri="{FF2B5EF4-FFF2-40B4-BE49-F238E27FC236}">
                <a16:creationId xmlns:a16="http://schemas.microsoft.com/office/drawing/2014/main" id="{B0FFDE86-83FE-03C3-9CFA-9ABA544892AA}"/>
              </a:ext>
            </a:extLst>
          </p:cNvPr>
          <p:cNvSpPr txBox="1"/>
          <p:nvPr/>
        </p:nvSpPr>
        <p:spPr>
          <a:xfrm>
            <a:off x="1174496" y="2683970"/>
            <a:ext cx="5182844" cy="2655920"/>
          </a:xfrm>
          <a:prstGeom prst="rect">
            <a:avLst/>
          </a:prstGeom>
        </p:spPr>
        <p:txBody>
          <a:bodyPr wrap="square" lIns="0" tIns="0" rIns="0" bIns="0" rtlCol="0" anchor="t">
            <a:spAutoFit/>
          </a:bodyPr>
          <a:lstStyle/>
          <a:p>
            <a:pPr algn="ctr" defTabSz="609630">
              <a:lnSpc>
                <a:spcPct val="150000"/>
              </a:lnSpc>
            </a:pPr>
            <a:r>
              <a:rPr lang="vi-VN" sz="4000" b="1" dirty="0">
                <a:solidFill>
                  <a:schemeClr val="bg1"/>
                </a:solidFill>
                <a:latin typeface="UTM Avo" panose="02040603050506020204" pitchFamily="18"/>
                <a:ea typeface="Calibri" panose="020F0502020204030204" pitchFamily="34" charset="0"/>
                <a:cs typeface="Arial" panose="020B0604020202020204" pitchFamily="34" charset="0"/>
              </a:rPr>
              <a:t>Đánh giá kĩ năng </a:t>
            </a:r>
          </a:p>
          <a:p>
            <a:pPr algn="ctr" defTabSz="609630">
              <a:lnSpc>
                <a:spcPct val="150000"/>
              </a:lnSpc>
            </a:pPr>
            <a:r>
              <a:rPr lang="vi-VN" sz="4000" b="1" dirty="0">
                <a:solidFill>
                  <a:schemeClr val="bg1"/>
                </a:solidFill>
                <a:latin typeface="UTM Avo" panose="02040603050506020204" pitchFamily="18"/>
                <a:ea typeface="Calibri" panose="020F0502020204030204" pitchFamily="34" charset="0"/>
                <a:cs typeface="Arial" panose="020B0604020202020204" pitchFamily="34" charset="0"/>
              </a:rPr>
              <a:t>đọc thành tiếng, </a:t>
            </a:r>
          </a:p>
          <a:p>
            <a:pPr algn="ctr" defTabSz="609630">
              <a:lnSpc>
                <a:spcPct val="150000"/>
              </a:lnSpc>
            </a:pPr>
            <a:r>
              <a:rPr lang="vi-VN" sz="4000" b="1" dirty="0">
                <a:solidFill>
                  <a:schemeClr val="bg1"/>
                </a:solidFill>
                <a:latin typeface="UTM Avo" panose="02040603050506020204" pitchFamily="18"/>
                <a:ea typeface="Calibri" panose="020F0502020204030204" pitchFamily="34" charset="0"/>
                <a:cs typeface="Arial" panose="020B0604020202020204" pitchFamily="34" charset="0"/>
              </a:rPr>
              <a:t>học thuộc lòng</a:t>
            </a:r>
            <a:endParaRPr lang="vi-VN" sz="4000" b="1" dirty="0">
              <a:solidFill>
                <a:schemeClr val="bg1"/>
              </a:solidFill>
              <a:latin typeface="UTM Avo" panose="02040603050506020204" pitchFamily="18"/>
              <a:cs typeface="Arial" panose="020B0604020202020204" pitchFamily="34" charset="0"/>
            </a:endParaRPr>
          </a:p>
        </p:txBody>
      </p:sp>
      <p:sp>
        <p:nvSpPr>
          <p:cNvPr id="5" name="Freeform 11">
            <a:extLst>
              <a:ext uri="{FF2B5EF4-FFF2-40B4-BE49-F238E27FC236}">
                <a16:creationId xmlns:a16="http://schemas.microsoft.com/office/drawing/2014/main" id="{D196FDDA-7A7F-42CF-4B5A-DE13581D8DA7}"/>
              </a:ext>
            </a:extLst>
          </p:cNvPr>
          <p:cNvSpPr/>
          <p:nvPr/>
        </p:nvSpPr>
        <p:spPr>
          <a:xfrm>
            <a:off x="3158501" y="1469136"/>
            <a:ext cx="1214834" cy="1214834"/>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6">
              <a:lumMod val="60000"/>
              <a:lumOff val="40000"/>
            </a:schemeClr>
          </a:solidFill>
        </p:spPr>
        <p:txBody>
          <a:bodyPr anchor="ctr"/>
          <a:lstStyle/>
          <a:p>
            <a:pPr algn="ctr" defTabSz="609630"/>
            <a:r>
              <a:rPr lang="en-US" sz="4400" b="1" dirty="0">
                <a:solidFill>
                  <a:schemeClr val="bg1"/>
                </a:solidFill>
                <a:latin typeface="UTM Avo" panose="02040603050506020204" pitchFamily="18"/>
                <a:cs typeface="Arial" panose="020B0604020202020204" pitchFamily="34" charset="0"/>
              </a:rPr>
              <a:t>1</a:t>
            </a:r>
          </a:p>
        </p:txBody>
      </p:sp>
    </p:spTree>
    <p:extLst>
      <p:ext uri="{BB962C8B-B14F-4D97-AF65-F5344CB8AC3E}">
        <p14:creationId xmlns:p14="http://schemas.microsoft.com/office/powerpoint/2010/main" val="53137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C19D9021-5DB1-E0D2-D8E9-84430D1BF98F}"/>
              </a:ext>
            </a:extLst>
          </p:cNvPr>
          <p:cNvSpPr txBox="1"/>
          <p:nvPr/>
        </p:nvSpPr>
        <p:spPr>
          <a:xfrm>
            <a:off x="609601" y="1631065"/>
            <a:ext cx="10972801" cy="482055"/>
          </a:xfrm>
          <a:prstGeom prst="rect">
            <a:avLst/>
          </a:prstGeom>
        </p:spPr>
        <p:txBody>
          <a:bodyPr wrap="square" lIns="0" tIns="0" rIns="0" bIns="0" rtlCol="0" anchor="t">
            <a:spAutoFit/>
          </a:bodyPr>
          <a:lstStyle/>
          <a:p>
            <a:pPr algn="just" defTabSz="609630">
              <a:lnSpc>
                <a:spcPct val="150000"/>
              </a:lnSpc>
            </a:pPr>
            <a:r>
              <a:rPr lang="vi-VN" sz="2400" b="1" dirty="0">
                <a:solidFill>
                  <a:srgbClr val="000000"/>
                </a:solidFill>
                <a:latin typeface="UTM Avo" panose="02040603050506020204" pitchFamily="18"/>
                <a:ea typeface="Calibri" panose="020F0502020204030204" pitchFamily="34" charset="0"/>
                <a:cs typeface="Arial" panose="020B0604020202020204" pitchFamily="34" charset="0"/>
              </a:rPr>
              <a:t>Em hãy đọc thuộc lòng các khổ thơ hoặc bài thơ</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sau</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vi-VN" sz="2400" b="1" dirty="0">
              <a:solidFill>
                <a:prstClr val="black"/>
              </a:solidFill>
              <a:latin typeface="UTM Avo" panose="02040603050506020204" pitchFamily="18"/>
              <a:cs typeface="Arial" panose="020B0604020202020204" pitchFamily="34" charset="0"/>
            </a:endParaRPr>
          </a:p>
        </p:txBody>
      </p:sp>
      <p:sp>
        <p:nvSpPr>
          <p:cNvPr id="3" name="Speech Bubble: Rectangle 8">
            <a:extLst>
              <a:ext uri="{FF2B5EF4-FFF2-40B4-BE49-F238E27FC236}">
                <a16:creationId xmlns:a16="http://schemas.microsoft.com/office/drawing/2014/main" id="{872F6D3B-C355-F153-9A16-794F68CD901F}"/>
              </a:ext>
            </a:extLst>
          </p:cNvPr>
          <p:cNvSpPr/>
          <p:nvPr/>
        </p:nvSpPr>
        <p:spPr>
          <a:xfrm>
            <a:off x="609600" y="2385976"/>
            <a:ext cx="4775201" cy="953857"/>
          </a:xfrm>
          <a:prstGeom prst="wedgeRectCallout">
            <a:avLst/>
          </a:prstGeom>
          <a:solidFill>
            <a:schemeClr val="tx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2400" i="1" dirty="0">
                <a:solidFill>
                  <a:prstClr val="black"/>
                </a:solidFill>
                <a:latin typeface="UTM Avo" panose="02040603050506020204" pitchFamily="18"/>
                <a:cs typeface="Arial" panose="020B0604020202020204" pitchFamily="34" charset="0"/>
              </a:rPr>
              <a:t>Chẳng phải chuyện đùa</a:t>
            </a:r>
          </a:p>
        </p:txBody>
      </p:sp>
      <p:sp>
        <p:nvSpPr>
          <p:cNvPr id="4" name="Speech Bubble: Rectangle 9">
            <a:extLst>
              <a:ext uri="{FF2B5EF4-FFF2-40B4-BE49-F238E27FC236}">
                <a16:creationId xmlns:a16="http://schemas.microsoft.com/office/drawing/2014/main" id="{E738A009-16AA-DC82-F567-5C22A7500043}"/>
              </a:ext>
            </a:extLst>
          </p:cNvPr>
          <p:cNvSpPr/>
          <p:nvPr/>
        </p:nvSpPr>
        <p:spPr>
          <a:xfrm>
            <a:off x="6807201" y="2427752"/>
            <a:ext cx="4775201" cy="953857"/>
          </a:xfrm>
          <a:prstGeom prst="wedgeRectCallout">
            <a:avLst/>
          </a:prstGeom>
          <a:solidFill>
            <a:schemeClr val="tx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2400" i="1">
                <a:solidFill>
                  <a:prstClr val="black"/>
                </a:solidFill>
                <a:latin typeface="UTM Avo" panose="02040603050506020204" pitchFamily="18"/>
                <a:cs typeface="Arial" panose="020B0604020202020204" pitchFamily="34" charset="0"/>
              </a:rPr>
              <a:t>Chuyện cổ tích về loài người</a:t>
            </a:r>
            <a:endParaRPr lang="vi-VN" sz="2400" i="1" dirty="0">
              <a:solidFill>
                <a:prstClr val="black"/>
              </a:solidFill>
              <a:latin typeface="UTM Avo" panose="02040603050506020204" pitchFamily="18"/>
              <a:cs typeface="Arial" panose="020B0604020202020204" pitchFamily="34" charset="0"/>
            </a:endParaRPr>
          </a:p>
        </p:txBody>
      </p:sp>
      <p:pic>
        <p:nvPicPr>
          <p:cNvPr id="5" name="Picture 5">
            <a:extLst>
              <a:ext uri="{FF2B5EF4-FFF2-40B4-BE49-F238E27FC236}">
                <a16:creationId xmlns:a16="http://schemas.microsoft.com/office/drawing/2014/main" id="{CE67C6DD-A136-7A23-3BC4-53443BBC77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43712" y="4813003"/>
            <a:ext cx="7504575" cy="2044997"/>
          </a:xfrm>
          <a:prstGeom prst="rect">
            <a:avLst/>
          </a:prstGeom>
        </p:spPr>
      </p:pic>
      <p:sp>
        <p:nvSpPr>
          <p:cNvPr id="6" name="Speech Bubble: Rectangle 1">
            <a:extLst>
              <a:ext uri="{FF2B5EF4-FFF2-40B4-BE49-F238E27FC236}">
                <a16:creationId xmlns:a16="http://schemas.microsoft.com/office/drawing/2014/main" id="{9C2099A0-0133-12EC-8B18-3905859750BF}"/>
              </a:ext>
            </a:extLst>
          </p:cNvPr>
          <p:cNvSpPr/>
          <p:nvPr/>
        </p:nvSpPr>
        <p:spPr>
          <a:xfrm>
            <a:off x="3708398" y="3641265"/>
            <a:ext cx="4775201" cy="953857"/>
          </a:xfrm>
          <a:prstGeom prst="wedgeRectCallout">
            <a:avLst/>
          </a:prstGeom>
          <a:solidFill>
            <a:schemeClr val="tx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400" i="1">
                <a:solidFill>
                  <a:prstClr val="black"/>
                </a:solidFill>
                <a:latin typeface="UTM Avo" panose="02040603050506020204" pitchFamily="18"/>
                <a:cs typeface="Arial" panose="020B0604020202020204" pitchFamily="34" charset="0"/>
              </a:rPr>
              <a:t>Em bé Bảo Ninh</a:t>
            </a:r>
            <a:endParaRPr lang="vi-VN" sz="2400" i="1" dirty="0">
              <a:solidFill>
                <a:prstClr val="black"/>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61306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20E5890-A868-F265-AAC7-1F96ECC0C3CC}"/>
              </a:ext>
            </a:extLst>
          </p:cNvPr>
          <p:cNvSpPr>
            <a:spLocks noChangeAspect="1"/>
          </p:cNvSpPr>
          <p:nvPr/>
        </p:nvSpPr>
        <p:spPr>
          <a:xfrm flipH="1">
            <a:off x="5324954" y="1829007"/>
            <a:ext cx="6257446" cy="4630510"/>
          </a:xfrm>
          <a:custGeom>
            <a:avLst/>
            <a:gdLst/>
            <a:ahLst/>
            <a:cxnLst/>
            <a:rect l="l" t="t" r="r" b="b"/>
            <a:pathLst>
              <a:path w="10640277" h="7873805">
                <a:moveTo>
                  <a:pt x="10640277" y="0"/>
                </a:moveTo>
                <a:lnTo>
                  <a:pt x="0" y="0"/>
                </a:lnTo>
                <a:lnTo>
                  <a:pt x="0" y="7873805"/>
                </a:lnTo>
                <a:lnTo>
                  <a:pt x="10640277" y="7873805"/>
                </a:lnTo>
                <a:lnTo>
                  <a:pt x="10640277" y="0"/>
                </a:lnTo>
                <a:close/>
              </a:path>
            </a:pathLst>
          </a:custGeom>
          <a:blipFill>
            <a:blip r:embed="rId3"/>
            <a:stretch>
              <a:fillRect/>
            </a:stretch>
          </a:blipFill>
        </p:spPr>
        <p:txBody>
          <a:bodyPr/>
          <a:lstStyle/>
          <a:p>
            <a:pPr defTabSz="609630"/>
            <a:endParaRPr lang="en-US" sz="1200">
              <a:solidFill>
                <a:schemeClr val="bg1"/>
              </a:solidFill>
              <a:latin typeface="UTM Avo" panose="02040603050506020204" pitchFamily="18"/>
            </a:endParaRPr>
          </a:p>
        </p:txBody>
      </p:sp>
      <p:sp>
        <p:nvSpPr>
          <p:cNvPr id="3" name="Freeform 2">
            <a:extLst>
              <a:ext uri="{FF2B5EF4-FFF2-40B4-BE49-F238E27FC236}">
                <a16:creationId xmlns:a16="http://schemas.microsoft.com/office/drawing/2014/main" id="{50002BEB-36BB-C3CD-D89B-254BDCB00E72}"/>
              </a:ext>
            </a:extLst>
          </p:cNvPr>
          <p:cNvSpPr/>
          <p:nvPr/>
        </p:nvSpPr>
        <p:spPr>
          <a:xfrm>
            <a:off x="938784" y="2593848"/>
            <a:ext cx="4164356" cy="2540000"/>
          </a:xfrm>
          <a:custGeom>
            <a:avLst/>
            <a:gdLst/>
            <a:ahLst/>
            <a:cxnLst/>
            <a:rect l="l" t="t" r="r" b="b"/>
            <a:pathLst>
              <a:path w="5137837" h="834467">
                <a:moveTo>
                  <a:pt x="0" y="0"/>
                </a:moveTo>
                <a:lnTo>
                  <a:pt x="5137837" y="0"/>
                </a:lnTo>
                <a:lnTo>
                  <a:pt x="5137837" y="834467"/>
                </a:lnTo>
                <a:lnTo>
                  <a:pt x="0" y="834467"/>
                </a:lnTo>
                <a:close/>
              </a:path>
            </a:pathLst>
          </a:custGeom>
          <a:solidFill>
            <a:schemeClr val="tx1"/>
          </a:solidFill>
          <a:ln w="38100" cap="sq">
            <a:solidFill>
              <a:schemeClr val="accent6">
                <a:lumMod val="40000"/>
                <a:lumOff val="60000"/>
              </a:schemeClr>
            </a:solidFill>
            <a:prstDash val="solid"/>
            <a:miter/>
          </a:ln>
        </p:spPr>
        <p:txBody>
          <a:bodyPr/>
          <a:lstStyle/>
          <a:p>
            <a:pPr defTabSz="609630"/>
            <a:endParaRPr lang="en-US" sz="1200">
              <a:solidFill>
                <a:schemeClr val="bg1"/>
              </a:solidFill>
              <a:latin typeface="UTM Avo" panose="02040603050506020204" pitchFamily="18"/>
            </a:endParaRPr>
          </a:p>
        </p:txBody>
      </p:sp>
      <p:sp>
        <p:nvSpPr>
          <p:cNvPr id="4" name="TextBox 6">
            <a:extLst>
              <a:ext uri="{FF2B5EF4-FFF2-40B4-BE49-F238E27FC236}">
                <a16:creationId xmlns:a16="http://schemas.microsoft.com/office/drawing/2014/main" id="{45433B07-B642-2E69-6D4D-87EEA92A6FA9}"/>
              </a:ext>
            </a:extLst>
          </p:cNvPr>
          <p:cNvSpPr txBox="1"/>
          <p:nvPr/>
        </p:nvSpPr>
        <p:spPr>
          <a:xfrm>
            <a:off x="1395984" y="3556342"/>
            <a:ext cx="3249956" cy="809261"/>
          </a:xfrm>
          <a:prstGeom prst="rect">
            <a:avLst/>
          </a:prstGeom>
        </p:spPr>
        <p:txBody>
          <a:bodyPr wrap="square" lIns="0" tIns="0" rIns="0" bIns="0" rtlCol="0" anchor="t">
            <a:spAutoFit/>
          </a:bodyPr>
          <a:lstStyle/>
          <a:p>
            <a:pPr algn="ctr" defTabSz="609630">
              <a:lnSpc>
                <a:spcPct val="150000"/>
              </a:lnSpc>
            </a:pPr>
            <a:r>
              <a:rPr lang="vi-VN" sz="4000" b="1" dirty="0">
                <a:solidFill>
                  <a:schemeClr val="bg1"/>
                </a:solidFill>
                <a:latin typeface="UTM Avo" panose="02040603050506020204" pitchFamily="18"/>
                <a:ea typeface="Calibri" panose="020F0502020204030204" pitchFamily="34" charset="0"/>
                <a:cs typeface="Arial" panose="020B0604020202020204" pitchFamily="34" charset="0"/>
              </a:rPr>
              <a:t>Kể chuyện</a:t>
            </a:r>
            <a:endParaRPr lang="vi-VN" sz="4000" b="1" dirty="0">
              <a:solidFill>
                <a:schemeClr val="bg1"/>
              </a:solidFill>
              <a:latin typeface="UTM Avo" panose="02040603050506020204" pitchFamily="18"/>
              <a:cs typeface="Arial" panose="020B0604020202020204" pitchFamily="34" charset="0"/>
            </a:endParaRPr>
          </a:p>
        </p:txBody>
      </p:sp>
      <p:sp>
        <p:nvSpPr>
          <p:cNvPr id="5" name="Freeform 11">
            <a:extLst>
              <a:ext uri="{FF2B5EF4-FFF2-40B4-BE49-F238E27FC236}">
                <a16:creationId xmlns:a16="http://schemas.microsoft.com/office/drawing/2014/main" id="{E0476F65-13F2-139F-C28B-71C8FC1DB962}"/>
              </a:ext>
            </a:extLst>
          </p:cNvPr>
          <p:cNvSpPr/>
          <p:nvPr/>
        </p:nvSpPr>
        <p:spPr>
          <a:xfrm>
            <a:off x="2413545" y="1986430"/>
            <a:ext cx="1214834" cy="1214834"/>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6">
              <a:lumMod val="60000"/>
              <a:lumOff val="40000"/>
            </a:schemeClr>
          </a:solidFill>
        </p:spPr>
        <p:txBody>
          <a:bodyPr anchor="ctr"/>
          <a:lstStyle/>
          <a:p>
            <a:pPr algn="ctr" defTabSz="609630"/>
            <a:r>
              <a:rPr lang="en-US" sz="4400" b="1" dirty="0">
                <a:solidFill>
                  <a:schemeClr val="bg1"/>
                </a:solidFill>
                <a:latin typeface="UTM Avo" panose="02040603050506020204" pitchFamily="18"/>
                <a:cs typeface="Arial" panose="020B0604020202020204" pitchFamily="34" charset="0"/>
              </a:rPr>
              <a:t>2</a:t>
            </a:r>
          </a:p>
        </p:txBody>
      </p:sp>
    </p:spTree>
    <p:extLst>
      <p:ext uri="{BB962C8B-B14F-4D97-AF65-F5344CB8AC3E}">
        <p14:creationId xmlns:p14="http://schemas.microsoft.com/office/powerpoint/2010/main" val="140767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19F17B6-71E2-810A-9FAD-8554F05EEED7}"/>
              </a:ext>
            </a:extLst>
          </p:cNvPr>
          <p:cNvSpPr txBox="1"/>
          <p:nvPr/>
        </p:nvSpPr>
        <p:spPr>
          <a:xfrm>
            <a:off x="393700" y="1804249"/>
            <a:ext cx="11404600" cy="369332"/>
          </a:xfrm>
          <a:prstGeom prst="rect">
            <a:avLst/>
          </a:prstGeom>
        </p:spPr>
        <p:txBody>
          <a:bodyPr wrap="square" lIns="0" tIns="0" rIns="0" bIns="0" rtlCol="0" anchor="t">
            <a:spAutoFit/>
          </a:bodyPr>
          <a:lstStyle/>
          <a:p>
            <a:pPr algn="ctr" defTabSz="609630"/>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Quan sát gợi ý và kể lại câu chuyện </a:t>
            </a:r>
            <a:r>
              <a:rPr lang="vi-VN" sz="2400" b="1" dirty="0">
                <a:solidFill>
                  <a:srgbClr val="000000"/>
                </a:solidFill>
                <a:latin typeface="UTM Avo" panose="02040603050506020204" pitchFamily="18"/>
                <a:ea typeface="Calibri" panose="020F0502020204030204" pitchFamily="34" charset="0"/>
                <a:cs typeface="Arial" panose="020B0604020202020204" pitchFamily="34" charset="0"/>
              </a:rPr>
              <a:t>Hơn cả phép mầu</a:t>
            </a:r>
            <a:endParaRPr lang="vi-VN" sz="2400" b="1" dirty="0">
              <a:solidFill>
                <a:prstClr val="black"/>
              </a:solidFill>
              <a:latin typeface="UTM Avo" panose="02040603050506020204" pitchFamily="18"/>
              <a:cs typeface="Arial" panose="020B0604020202020204" pitchFamily="34" charset="0"/>
            </a:endParaRPr>
          </a:p>
        </p:txBody>
      </p:sp>
      <p:grpSp>
        <p:nvGrpSpPr>
          <p:cNvPr id="3" name="Group 2">
            <a:extLst>
              <a:ext uri="{FF2B5EF4-FFF2-40B4-BE49-F238E27FC236}">
                <a16:creationId xmlns:a16="http://schemas.microsoft.com/office/drawing/2014/main" id="{F50C7BCD-79EC-6C33-90E9-0D8099E065D7}"/>
              </a:ext>
            </a:extLst>
          </p:cNvPr>
          <p:cNvGrpSpPr/>
          <p:nvPr/>
        </p:nvGrpSpPr>
        <p:grpSpPr>
          <a:xfrm>
            <a:off x="228600" y="2892552"/>
            <a:ext cx="11887200" cy="3302000"/>
            <a:chOff x="342900" y="4229100"/>
            <a:chExt cx="17830800" cy="4953000"/>
          </a:xfrm>
        </p:grpSpPr>
        <p:sp>
          <p:nvSpPr>
            <p:cNvPr id="4" name="Flowchart: Process 1">
              <a:extLst>
                <a:ext uri="{FF2B5EF4-FFF2-40B4-BE49-F238E27FC236}">
                  <a16:creationId xmlns:a16="http://schemas.microsoft.com/office/drawing/2014/main" id="{8460A038-82B3-E981-6F72-022D739B58F0}"/>
                </a:ext>
              </a:extLst>
            </p:cNvPr>
            <p:cNvSpPr/>
            <p:nvPr/>
          </p:nvSpPr>
          <p:spPr>
            <a:xfrm>
              <a:off x="342900" y="4229100"/>
              <a:ext cx="17602200" cy="4953000"/>
            </a:xfrm>
            <a:prstGeom prst="flowChartProcess">
              <a:avLst/>
            </a:prstGeom>
            <a:ln>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vi-VN" sz="2400" dirty="0">
                <a:solidFill>
                  <a:prstClr val="black"/>
                </a:solidFill>
                <a:latin typeface="UTM Avo" panose="02040603050506020204" pitchFamily="18"/>
              </a:endParaRPr>
            </a:p>
          </p:txBody>
        </p:sp>
        <p:sp>
          <p:nvSpPr>
            <p:cNvPr id="5" name="TextBox 4">
              <a:extLst>
                <a:ext uri="{FF2B5EF4-FFF2-40B4-BE49-F238E27FC236}">
                  <a16:creationId xmlns:a16="http://schemas.microsoft.com/office/drawing/2014/main" id="{1D4E03BD-6BCF-BF64-A6CC-6E7EE3F67361}"/>
                </a:ext>
              </a:extLst>
            </p:cNvPr>
            <p:cNvSpPr txBox="1"/>
            <p:nvPr/>
          </p:nvSpPr>
          <p:spPr>
            <a:xfrm>
              <a:off x="342900" y="5166813"/>
              <a:ext cx="17830800" cy="3077574"/>
            </a:xfrm>
            <a:prstGeom prst="rect">
              <a:avLst/>
            </a:prstGeom>
            <a:noFill/>
          </p:spPr>
          <p:txBody>
            <a:bodyPr wrap="square" rtlCol="0">
              <a:spAutoFit/>
            </a:bodyPr>
            <a:lstStyle/>
            <a:p>
              <a:pPr marL="304815" indent="-304815" algn="just" defTabSz="609630">
                <a:lnSpc>
                  <a:spcPct val="150000"/>
                </a:lnSpc>
                <a:buFontTx/>
                <a:buAutoNum type="alphaLcPeriod"/>
              </a:pPr>
              <a:r>
                <a:rPr lang="vi-VN" sz="2200" dirty="0">
                  <a:solidFill>
                    <a:prstClr val="black"/>
                  </a:solidFill>
                  <a:latin typeface="UTM Avo" panose="02040603050506020204" pitchFamily="18"/>
                  <a:cs typeface="Arial" panose="020B0604020202020204" pitchFamily="34" charset="0"/>
                </a:rPr>
                <a:t>Ông Ha-ri-xơ phát hiện ra điều gì trong chiếc lon đựng xu lẻ của mình?</a:t>
              </a:r>
            </a:p>
            <a:p>
              <a:pPr marL="304815" indent="-304815" algn="just" defTabSz="609630">
                <a:lnSpc>
                  <a:spcPct val="150000"/>
                </a:lnSpc>
                <a:buFontTx/>
                <a:buAutoNum type="alphaLcPeriod"/>
              </a:pPr>
              <a:r>
                <a:rPr lang="vi-VN" sz="2200" dirty="0">
                  <a:solidFill>
                    <a:prstClr val="black"/>
                  </a:solidFill>
                  <a:latin typeface="UTM Avo" panose="02040603050506020204" pitchFamily="18"/>
                  <a:cs typeface="Arial" panose="020B0604020202020204" pitchFamily="34" charset="0"/>
                </a:rPr>
                <a:t>Vì sao ông không bán vật quý đó mà ngồi chờ người mất của quay lại nhận?</a:t>
              </a:r>
            </a:p>
            <a:p>
              <a:pPr marL="304815" indent="-304815" algn="just" defTabSz="609630">
                <a:lnSpc>
                  <a:spcPct val="150000"/>
                </a:lnSpc>
                <a:buFontTx/>
                <a:buAutoNum type="alphaLcPeriod"/>
              </a:pPr>
              <a:r>
                <a:rPr lang="vi-VN" sz="2200" dirty="0">
                  <a:solidFill>
                    <a:prstClr val="black"/>
                  </a:solidFill>
                  <a:latin typeface="UTM Avo" panose="02040603050506020204" pitchFamily="18"/>
                  <a:cs typeface="Arial" panose="020B0604020202020204" pitchFamily="34" charset="0"/>
                </a:rPr>
                <a:t>Vợ chồng cô Đa-linh đã đền đáp người ăn xin thật thà, nhân hậu bằng cách nào?</a:t>
              </a:r>
            </a:p>
            <a:p>
              <a:pPr marL="304815" indent="-304815" algn="just" defTabSz="609630">
                <a:lnSpc>
                  <a:spcPct val="150000"/>
                </a:lnSpc>
                <a:buFontTx/>
                <a:buAutoNum type="alphaLcPeriod"/>
              </a:pPr>
              <a:r>
                <a:rPr lang="vi-VN" sz="2200" dirty="0">
                  <a:solidFill>
                    <a:prstClr val="black"/>
                  </a:solidFill>
                  <a:latin typeface="UTM Avo" panose="02040603050506020204" pitchFamily="18"/>
                  <a:cs typeface="Arial" panose="020B0604020202020204" pitchFamily="34" charset="0"/>
                </a:rPr>
                <a:t>Tại trường quay của hãng truyền hình, ông Ha-ri-xơ đã gặp ai và ông nói gì?</a:t>
              </a:r>
            </a:p>
          </p:txBody>
        </p:sp>
      </p:grpSp>
      <p:sp>
        <p:nvSpPr>
          <p:cNvPr id="6" name="Flowchart: Terminator 5">
            <a:extLst>
              <a:ext uri="{FF2B5EF4-FFF2-40B4-BE49-F238E27FC236}">
                <a16:creationId xmlns:a16="http://schemas.microsoft.com/office/drawing/2014/main" id="{B9B85600-83E2-EFAE-9C23-B9D243799769}"/>
              </a:ext>
            </a:extLst>
          </p:cNvPr>
          <p:cNvSpPr/>
          <p:nvPr/>
        </p:nvSpPr>
        <p:spPr>
          <a:xfrm>
            <a:off x="4876800" y="2486152"/>
            <a:ext cx="2438400" cy="812800"/>
          </a:xfrm>
          <a:prstGeom prst="flowChartTerminator">
            <a:avLst/>
          </a:prstGeom>
          <a:solidFill>
            <a:schemeClr val="tx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2400" b="1" dirty="0">
                <a:solidFill>
                  <a:srgbClr val="C0504D"/>
                </a:solidFill>
                <a:latin typeface="UTM Avo" panose="02040603050506020204" pitchFamily="18"/>
                <a:cs typeface="Arial" panose="020B0604020202020204" pitchFamily="34" charset="0"/>
              </a:rPr>
              <a:t>Gợi ý</a:t>
            </a:r>
          </a:p>
        </p:txBody>
      </p:sp>
    </p:spTree>
    <p:extLst>
      <p:ext uri="{BB962C8B-B14F-4D97-AF65-F5344CB8AC3E}">
        <p14:creationId xmlns:p14="http://schemas.microsoft.com/office/powerpoint/2010/main" val="325234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129A0-8BE6-9656-CBCD-8ED643E7859B}"/>
              </a:ext>
            </a:extLst>
          </p:cNvPr>
          <p:cNvSpPr txBox="1"/>
          <p:nvPr/>
        </p:nvSpPr>
        <p:spPr>
          <a:xfrm>
            <a:off x="5242561" y="1564660"/>
            <a:ext cx="6440858" cy="4999830"/>
          </a:xfrm>
          <a:prstGeom prst="rect">
            <a:avLst/>
          </a:prstGeom>
          <a:noFill/>
        </p:spPr>
        <p:txBody>
          <a:bodyPr wrap="square">
            <a:spAutoFit/>
          </a:bodyPr>
          <a:lstStyle/>
          <a:p>
            <a:pPr algn="just" defTabSz="609630">
              <a:lnSpc>
                <a:spcPct val="150000"/>
              </a:lnSpc>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Ông Ha-ri-xơ là một người vô gia cư ở thành phố Kan-dát-xơ thuộc bang Mít-xu-ri (nước Mỹ). Một lần, ông vô tình phát hiện một chiếc nhẫn kim cương đắt giá nằm lẫn lộn trong lon chứa đồng xu lẻ mà người đi đường thường thả vào đẩy cho ông. Nhìn thoáng qua, ông đoán được đây là chiếc nhẫn cưới của một phụ nữ bị rớt vào khi dừng lại cho ông vài đồng xu.</a:t>
            </a:r>
            <a:endParaRPr lang="vi-VN" sz="2400" dirty="0">
              <a:solidFill>
                <a:prstClr val="black"/>
              </a:solidFill>
              <a:latin typeface="UTM Avo" panose="02040603050506020204" pitchFamily="18"/>
              <a:cs typeface="Arial" panose="020B0604020202020204" pitchFamily="34" charset="0"/>
            </a:endParaRPr>
          </a:p>
        </p:txBody>
      </p:sp>
      <p:pic>
        <p:nvPicPr>
          <p:cNvPr id="3" name="Picture 2" descr="Người khách ăn mày .... - GIÁO XỨ TÂN VIỆT">
            <a:extLst>
              <a:ext uri="{FF2B5EF4-FFF2-40B4-BE49-F238E27FC236}">
                <a16:creationId xmlns:a16="http://schemas.microsoft.com/office/drawing/2014/main" id="{FAF7688F-59CE-B426-345F-6D5FF1597EF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67" b="99867" l="6933" r="95867">
                        <a14:foregroundMark x1="49733" y1="17867" x2="49733" y2="21200"/>
                        <a14:foregroundMark x1="52133" y1="10267" x2="45067" y2="12933"/>
                        <a14:foregroundMark x1="43067" y1="6400" x2="35333" y2="10267"/>
                        <a14:foregroundMark x1="43867" y1="2667" x2="46533" y2="3600"/>
                        <a14:foregroundMark x1="92667" y1="47067" x2="83200" y2="45467"/>
                        <a14:foregroundMark x1="95867" y1="46667" x2="95867" y2="48533"/>
                        <a14:foregroundMark x1="49200" y1="81733" x2="66533" y2="87200"/>
                        <a14:foregroundMark x1="66533" y1="87200" x2="67067" y2="87200"/>
                        <a14:foregroundMark x1="76133" y1="93200" x2="83867" y2="94933"/>
                        <a14:foregroundMark x1="58933" y1="98400" x2="58933" y2="99867"/>
                        <a14:foregroundMark x1="6933" y1="91333" x2="6933" y2="91333"/>
                        <a14:foregroundMark x1="6933" y1="91333" x2="13733" y2="90533"/>
                      </a14:backgroundRemoval>
                    </a14:imgEffect>
                  </a14:imgLayer>
                </a14:imgProps>
              </a:ext>
              <a:ext uri="{28A0092B-C50C-407E-A947-70E740481C1C}">
                <a14:useLocalDpi xmlns:a14="http://schemas.microsoft.com/office/drawing/2010/main" val="0"/>
              </a:ext>
            </a:extLst>
          </a:blip>
          <a:srcRect/>
          <a:stretch>
            <a:fillRect/>
          </a:stretch>
        </p:blipFill>
        <p:spPr bwMode="auto">
          <a:xfrm>
            <a:off x="0" y="1864922"/>
            <a:ext cx="4992624" cy="4993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45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705</Words>
  <Application>Microsoft Office PowerPoint</Application>
  <PresentationFormat>Widescreen</PresentationFormat>
  <Paragraphs>47</Paragraphs>
  <Slides>19</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Calibri</vt:lpstr>
      <vt:lpstr>Wingdings</vt:lpstr>
      <vt:lpstr>Arial</vt:lpstr>
      <vt:lpstr>UTM Avo</vt:lpstr>
      <vt:lpstr>Calibri Light</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OnePercent</cp:lastModifiedBy>
  <cp:revision>43</cp:revision>
  <dcterms:created xsi:type="dcterms:W3CDTF">2023-10-19T01:39:18Z</dcterms:created>
  <dcterms:modified xsi:type="dcterms:W3CDTF">2024-02-23T03:29:50Z</dcterms:modified>
</cp:coreProperties>
</file>