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57" r:id="rId7"/>
    <p:sldId id="274" r:id="rId8"/>
    <p:sldId id="282" r:id="rId9"/>
    <p:sldId id="283" r:id="rId10"/>
    <p:sldId id="284" r:id="rId11"/>
    <p:sldId id="285" r:id="rId12"/>
    <p:sldId id="286" r:id="rId13"/>
    <p:sldId id="287" r:id="rId14"/>
    <p:sldId id="263" r:id="rId15"/>
    <p:sldId id="270" r:id="rId16"/>
    <p:sldId id="279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>
      <p:cViewPr varScale="1">
        <p:scale>
          <a:sx n="70" d="100"/>
          <a:sy n="70" d="100"/>
        </p:scale>
        <p:origin x="9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25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2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2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35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Ôn tập cuối năm học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vi-VN" sz="5400" b="1" kern="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(Tiết 6)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2774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8;p8">
            <a:extLst>
              <a:ext uri="{FF2B5EF4-FFF2-40B4-BE49-F238E27FC236}">
                <a16:creationId xmlns:a16="http://schemas.microsoft.com/office/drawing/2014/main" id="{64AB818B-2EAD-B165-42C0-FA191F24E9A1}"/>
              </a:ext>
            </a:extLst>
          </p:cNvPr>
          <p:cNvSpPr txBox="1"/>
          <p:nvPr/>
        </p:nvSpPr>
        <p:spPr>
          <a:xfrm>
            <a:off x="758015" y="1634090"/>
            <a:ext cx="1067597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4. Xác định chủ ngữ, vị ngữ của mỗi câu trong đoạn văn sau: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graphicFrame>
        <p:nvGraphicFramePr>
          <p:cNvPr id="4" name="Google Shape;219;p8">
            <a:extLst>
              <a:ext uri="{FF2B5EF4-FFF2-40B4-BE49-F238E27FC236}">
                <a16:creationId xmlns:a16="http://schemas.microsoft.com/office/drawing/2014/main" id="{3628F9FB-C811-C128-8B18-2DD2621AE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330904"/>
              </p:ext>
            </p:extLst>
          </p:nvPr>
        </p:nvGraphicFramePr>
        <p:xfrm>
          <a:off x="758015" y="2469073"/>
          <a:ext cx="10675969" cy="402203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4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5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b="1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  <a:sym typeface="Arial"/>
                        </a:rPr>
                        <a:t>Chủ ngữ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b="1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  <a:sym typeface="Arial"/>
                        </a:rPr>
                        <a:t>Vị ngữ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chú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đã nhận ra đồng đội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Đứa vừa quát        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thộp túi ngực chú bé, moi lấy điếu thuốc rồi ù té chạy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Chú bé                  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vờ quệt nước mắt, xoay người lại phía sau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5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Một gã đàn ông loẻo khoẻo, đeo kính râm to gần kín mặt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100" u="none" strike="noStrike" cap="none" dirty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a:t>đang lững thững bước tới...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UTM Avo" panose="02040603050506020204" pitchFamily="18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67" marR="60967" marT="30483" marB="3048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5;p9">
            <a:extLst>
              <a:ext uri="{FF2B5EF4-FFF2-40B4-BE49-F238E27FC236}">
                <a16:creationId xmlns:a16="http://schemas.microsoft.com/office/drawing/2014/main" id="{6BD60694-E996-2E07-A924-FA1047347EDC}"/>
              </a:ext>
            </a:extLst>
          </p:cNvPr>
          <p:cNvSpPr txBox="1"/>
          <p:nvPr/>
        </p:nvSpPr>
        <p:spPr>
          <a:xfrm>
            <a:off x="1016000" y="1698327"/>
            <a:ext cx="1016000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5. Dấu ngoặc kép trong bài đọc được dùng làm gì?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6" name="Google Shape;226;p9">
            <a:extLst>
              <a:ext uri="{FF2B5EF4-FFF2-40B4-BE49-F238E27FC236}">
                <a16:creationId xmlns:a16="http://schemas.microsoft.com/office/drawing/2014/main" id="{A909C46C-9192-625D-8962-C9D7C20D4A10}"/>
              </a:ext>
            </a:extLst>
          </p:cNvPr>
          <p:cNvSpPr txBox="1"/>
          <p:nvPr/>
        </p:nvSpPr>
        <p:spPr>
          <a:xfrm>
            <a:off x="1299242" y="2882153"/>
            <a:ext cx="5552662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Dấu ngoặc kép được dùng để: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Đánh dấu tên tờ báo “Ngày Mới”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Thể hiện nguyên văn lời chú bé (“quý ngài”)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227;p9">
            <a:extLst>
              <a:ext uri="{FF2B5EF4-FFF2-40B4-BE49-F238E27FC236}">
                <a16:creationId xmlns:a16="http://schemas.microsoft.com/office/drawing/2014/main" id="{47391876-FB9F-BF48-E09F-78AB9954489B}"/>
              </a:ext>
            </a:extLst>
          </p:cNvPr>
          <p:cNvSpPr/>
          <p:nvPr/>
        </p:nvSpPr>
        <p:spPr>
          <a:xfrm>
            <a:off x="7753945" y="2524760"/>
            <a:ext cx="3138813" cy="3649777"/>
          </a:xfrm>
          <a:custGeom>
            <a:avLst/>
            <a:gdLst/>
            <a:ahLst/>
            <a:cxnLst/>
            <a:rect l="l" t="t" r="r" b="b"/>
            <a:pathLst>
              <a:path w="1030795" h="1198598" extrusionOk="0">
                <a:moveTo>
                  <a:pt x="0" y="0"/>
                </a:moveTo>
                <a:lnTo>
                  <a:pt x="1030795" y="0"/>
                </a:lnTo>
                <a:lnTo>
                  <a:pt x="1030795" y="1198598"/>
                </a:lnTo>
                <a:lnTo>
                  <a:pt x="0" y="119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2400" dirty="0">
              <a:solidFill>
                <a:srgbClr val="C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8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CFDBD72-A7DF-3418-DB96-7DFFC3476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10">
            <a:extLst>
              <a:ext uri="{FF2B5EF4-FFF2-40B4-BE49-F238E27FC236}">
                <a16:creationId xmlns:a16="http://schemas.microsoft.com/office/drawing/2014/main" id="{641BFF06-0507-4988-5993-D00C0449719B}"/>
              </a:ext>
            </a:extLst>
          </p:cNvPr>
          <p:cNvSpPr>
            <a:spLocks noChangeAspect="1"/>
          </p:cNvSpPr>
          <p:nvPr/>
        </p:nvSpPr>
        <p:spPr>
          <a:xfrm flipH="1">
            <a:off x="853564" y="1767840"/>
            <a:ext cx="4464991" cy="4788194"/>
          </a:xfrm>
          <a:custGeom>
            <a:avLst/>
            <a:gdLst/>
            <a:ahLst/>
            <a:cxnLst/>
            <a:rect l="l" t="t" r="r" b="b"/>
            <a:pathLst>
              <a:path w="9088949" h="9746862" extrusionOk="0">
                <a:moveTo>
                  <a:pt x="9088949" y="0"/>
                </a:moveTo>
                <a:lnTo>
                  <a:pt x="0" y="0"/>
                </a:lnTo>
                <a:lnTo>
                  <a:pt x="0" y="9746862"/>
                </a:lnTo>
                <a:lnTo>
                  <a:pt x="9088949" y="9746862"/>
                </a:lnTo>
                <a:lnTo>
                  <a:pt x="908894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34;p10">
            <a:extLst>
              <a:ext uri="{FF2B5EF4-FFF2-40B4-BE49-F238E27FC236}">
                <a16:creationId xmlns:a16="http://schemas.microsoft.com/office/drawing/2014/main" id="{FCFA9E1F-B9A9-F910-04DF-8E134847D03C}"/>
              </a:ext>
            </a:extLst>
          </p:cNvPr>
          <p:cNvSpPr/>
          <p:nvPr/>
        </p:nvSpPr>
        <p:spPr>
          <a:xfrm>
            <a:off x="5558314" y="2022856"/>
            <a:ext cx="6402038" cy="33528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38" indent="-381038" algn="just">
              <a:lnSpc>
                <a:spcPct val="150000"/>
              </a:lnSpc>
              <a:buSzPts val="4400"/>
              <a:buFont typeface="Arial"/>
              <a:buChar char="•"/>
            </a:pPr>
            <a:r>
              <a:rPr lang="vi-VN" sz="2800" dirty="0">
                <a:solidFill>
                  <a:schemeClr val="bg1"/>
                </a:solidFill>
                <a:latin typeface="UTM Avo" panose="02040603050506020204" pitchFamily="18"/>
              </a:rPr>
              <a:t>Ôn lại kiến thức đã học</a:t>
            </a:r>
            <a:endParaRPr sz="28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38" indent="-381038" algn="just">
              <a:lnSpc>
                <a:spcPct val="150000"/>
              </a:lnSpc>
              <a:buSzPts val="4400"/>
              <a:buFont typeface="Arial"/>
              <a:buChar char="•"/>
            </a:pPr>
            <a:r>
              <a:rPr lang="vi-VN" sz="2800" dirty="0">
                <a:solidFill>
                  <a:schemeClr val="bg1"/>
                </a:solidFill>
                <a:latin typeface="UTM Avo" panose="02040603050506020204" pitchFamily="18"/>
              </a:rPr>
              <a:t>Chuẩn bị nội dung tiết sau: </a:t>
            </a:r>
          </a:p>
          <a:p>
            <a:pPr marL="360000" algn="just">
              <a:lnSpc>
                <a:spcPct val="150000"/>
              </a:lnSpc>
              <a:buSzPts val="4400"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</a:rPr>
              <a:t>Ôn tập cuối học kì II (Tiết 7)</a:t>
            </a:r>
            <a:endParaRPr sz="28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9;p1">
            <a:extLst>
              <a:ext uri="{FF2B5EF4-FFF2-40B4-BE49-F238E27FC236}">
                <a16:creationId xmlns:a16="http://schemas.microsoft.com/office/drawing/2014/main" id="{5A392DC5-4AF2-14FD-5F89-EA2595CD4A95}"/>
              </a:ext>
            </a:extLst>
          </p:cNvPr>
          <p:cNvSpPr txBox="1">
            <a:spLocks/>
          </p:cNvSpPr>
          <p:nvPr/>
        </p:nvSpPr>
        <p:spPr>
          <a:xfrm>
            <a:off x="436761" y="1541378"/>
            <a:ext cx="10017424" cy="77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vi-VN" sz="3200" b="1">
                <a:solidFill>
                  <a:schemeClr val="bg1"/>
                </a:solidFill>
                <a:latin typeface="UTM Avo" panose="02040603050506020204" pitchFamily="18"/>
              </a:rPr>
              <a:t>Đố </a:t>
            </a:r>
            <a:r>
              <a:rPr lang="vi-VN" sz="3200" b="1" dirty="0">
                <a:solidFill>
                  <a:schemeClr val="bg1"/>
                </a:solidFill>
                <a:latin typeface="UTM Avo" panose="02040603050506020204" pitchFamily="18"/>
              </a:rPr>
              <a:t>em: </a:t>
            </a:r>
            <a:r>
              <a:rPr lang="vi-VN" sz="3200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Môn thể thao nào mà người thi đấu càng lùi càng thắng?</a:t>
            </a:r>
            <a:endParaRPr lang="vi-VN" sz="32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0" indent="0">
              <a:lnSpc>
                <a:spcPct val="170000"/>
              </a:lnSpc>
              <a:spcBef>
                <a:spcPts val="395"/>
              </a:spcBef>
              <a:buSzPct val="100000"/>
            </a:pPr>
            <a:endParaRPr lang="vi-VN" sz="32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4" name="Google Shape;170;p1" descr="Hướng dẫn: Trò chơi Kéo co">
            <a:extLst>
              <a:ext uri="{FF2B5EF4-FFF2-40B4-BE49-F238E27FC236}">
                <a16:creationId xmlns:a16="http://schemas.microsoft.com/office/drawing/2014/main" id="{62288AFE-0CE3-06B4-7082-172A69C1375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418" t="6158" r="3690" b="6330"/>
          <a:stretch/>
        </p:blipFill>
        <p:spPr>
          <a:xfrm>
            <a:off x="5838513" y="3220770"/>
            <a:ext cx="4974336" cy="3312322"/>
          </a:xfrm>
          <a:prstGeom prst="roundRect">
            <a:avLst>
              <a:gd name="adj" fmla="val 10093"/>
            </a:avLst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6108A-0336-9C55-C758-5748629CDE2B}"/>
              </a:ext>
            </a:extLst>
          </p:cNvPr>
          <p:cNvSpPr txBox="1"/>
          <p:nvPr/>
        </p:nvSpPr>
        <p:spPr>
          <a:xfrm>
            <a:off x="1196272" y="4098046"/>
            <a:ext cx="4108704" cy="888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70000"/>
              </a:lnSpc>
              <a:spcBef>
                <a:spcPts val="395"/>
              </a:spcBef>
              <a:buClr>
                <a:schemeClr val="dk1"/>
              </a:buClr>
              <a:buSzPct val="100000"/>
            </a:pPr>
            <a:r>
              <a:rPr lang="vi-VN" sz="3600" i="1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(Đáp án: Kéo co)</a:t>
            </a:r>
            <a:endParaRPr lang="vi-VN" sz="3600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1)">
            <a:extLst>
              <a:ext uri="{FF2B5EF4-FFF2-40B4-BE49-F238E27FC236}">
                <a16:creationId xmlns:a16="http://schemas.microsoft.com/office/drawing/2014/main" id="{2561DA70-C5C3-4B1C-BCF1-5AE58EB49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68872B18-8A69-20BC-1D7C-36E59732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76;p3">
            <a:extLst>
              <a:ext uri="{FF2B5EF4-FFF2-40B4-BE49-F238E27FC236}">
                <a16:creationId xmlns:a16="http://schemas.microsoft.com/office/drawing/2014/main" id="{84D712CF-D2D4-9DD2-E786-9178B5AE036B}"/>
              </a:ext>
            </a:extLst>
          </p:cNvPr>
          <p:cNvGrpSpPr/>
          <p:nvPr/>
        </p:nvGrpSpPr>
        <p:grpSpPr>
          <a:xfrm>
            <a:off x="4244429" y="1249865"/>
            <a:ext cx="7061450" cy="5316857"/>
            <a:chOff x="1066800" y="1155857"/>
            <a:chExt cx="7003751" cy="7975285"/>
          </a:xfrm>
        </p:grpSpPr>
        <p:sp>
          <p:nvSpPr>
            <p:cNvPr id="8" name="Google Shape;177;p3">
              <a:extLst>
                <a:ext uri="{FF2B5EF4-FFF2-40B4-BE49-F238E27FC236}">
                  <a16:creationId xmlns:a16="http://schemas.microsoft.com/office/drawing/2014/main" id="{6CEEF884-3639-428B-D3DD-EC29B3EB2CDF}"/>
                </a:ext>
              </a:extLst>
            </p:cNvPr>
            <p:cNvSpPr/>
            <p:nvPr/>
          </p:nvSpPr>
          <p:spPr>
            <a:xfrm>
              <a:off x="1066800" y="1155857"/>
              <a:ext cx="7003751" cy="7975285"/>
            </a:xfrm>
            <a:custGeom>
              <a:avLst/>
              <a:gdLst/>
              <a:ahLst/>
              <a:cxnLst/>
              <a:rect l="l" t="t" r="r" b="b"/>
              <a:pathLst>
                <a:path w="7003751" h="7975285" extrusionOk="0">
                  <a:moveTo>
                    <a:pt x="0" y="0"/>
                  </a:moveTo>
                  <a:lnTo>
                    <a:pt x="7003750" y="0"/>
                  </a:lnTo>
                  <a:lnTo>
                    <a:pt x="7003750" y="7975286"/>
                  </a:lnTo>
                  <a:lnTo>
                    <a:pt x="0" y="79752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bg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8;p3">
              <a:extLst>
                <a:ext uri="{FF2B5EF4-FFF2-40B4-BE49-F238E27FC236}">
                  <a16:creationId xmlns:a16="http://schemas.microsoft.com/office/drawing/2014/main" id="{8DDA2F3E-BC75-A4AE-4BDE-8E93DCEFB743}"/>
                </a:ext>
              </a:extLst>
            </p:cNvPr>
            <p:cNvSpPr txBox="1"/>
            <p:nvPr/>
          </p:nvSpPr>
          <p:spPr>
            <a:xfrm>
              <a:off x="2244575" y="2329395"/>
              <a:ext cx="4621377" cy="346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334" dirty="0">
                  <a:solidFill>
                    <a:schemeClr val="bg1"/>
                  </a:solidFill>
                  <a:latin typeface="UTM Avo" panose="02040603050506020204" pitchFamily="18"/>
                </a:rPr>
                <a:t>Các em hãy đọc bài </a:t>
              </a:r>
              <a:r>
                <a:rPr lang="vi-VN" sz="3334" i="1" dirty="0">
                  <a:solidFill>
                    <a:schemeClr val="bg1"/>
                  </a:solidFill>
                  <a:latin typeface="UTM Avo" panose="02040603050506020204" pitchFamily="18"/>
                </a:rPr>
                <a:t>Chú bé bán báo </a:t>
              </a:r>
              <a:r>
                <a:rPr lang="vi-VN" sz="3334" dirty="0">
                  <a:solidFill>
                    <a:schemeClr val="bg1"/>
                  </a:solidFill>
                  <a:latin typeface="UTM Avo" panose="02040603050506020204" pitchFamily="18"/>
                </a:rPr>
                <a:t>và làm các BT </a:t>
              </a:r>
              <a:r>
                <a:rPr lang="vi-VN" sz="3334">
                  <a:solidFill>
                    <a:schemeClr val="bg1"/>
                  </a:solidFill>
                  <a:latin typeface="UTM Avo" panose="02040603050506020204" pitchFamily="18"/>
                </a:rPr>
                <a:t>trong SGK</a:t>
              </a:r>
              <a:r>
                <a:rPr lang="en-US" sz="3334">
                  <a:solidFill>
                    <a:schemeClr val="bg1"/>
                  </a:solidFill>
                  <a:latin typeface="UTM Avo" panose="02040603050506020204" pitchFamily="18"/>
                </a:rPr>
                <a:t>.</a:t>
              </a:r>
              <a:endParaRPr sz="3334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10" name="Google Shape;179;p3">
            <a:extLst>
              <a:ext uri="{FF2B5EF4-FFF2-40B4-BE49-F238E27FC236}">
                <a16:creationId xmlns:a16="http://schemas.microsoft.com/office/drawing/2014/main" id="{A6904AAA-5F3A-EF2F-3769-AAAA0935AEC0}"/>
              </a:ext>
            </a:extLst>
          </p:cNvPr>
          <p:cNvSpPr/>
          <p:nvPr/>
        </p:nvSpPr>
        <p:spPr>
          <a:xfrm>
            <a:off x="1473994" y="1628803"/>
            <a:ext cx="3421565" cy="4937919"/>
          </a:xfrm>
          <a:custGeom>
            <a:avLst/>
            <a:gdLst/>
            <a:ahLst/>
            <a:cxnLst/>
            <a:rect l="l" t="t" r="r" b="b"/>
            <a:pathLst>
              <a:path w="752976" h="1086676" extrusionOk="0">
                <a:moveTo>
                  <a:pt x="0" y="0"/>
                </a:moveTo>
                <a:lnTo>
                  <a:pt x="752976" y="0"/>
                </a:lnTo>
                <a:lnTo>
                  <a:pt x="752976" y="1086676"/>
                </a:lnTo>
                <a:lnTo>
                  <a:pt x="0" y="1086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5;p3">
            <a:extLst>
              <a:ext uri="{FF2B5EF4-FFF2-40B4-BE49-F238E27FC236}">
                <a16:creationId xmlns:a16="http://schemas.microsoft.com/office/drawing/2014/main" id="{5950B4D1-6432-C068-6593-70E0DECC851E}"/>
              </a:ext>
            </a:extLst>
          </p:cNvPr>
          <p:cNvSpPr/>
          <p:nvPr/>
        </p:nvSpPr>
        <p:spPr>
          <a:xfrm rot="345485">
            <a:off x="9818965" y="4874614"/>
            <a:ext cx="1390737" cy="1987170"/>
          </a:xfrm>
          <a:custGeom>
            <a:avLst/>
            <a:gdLst/>
            <a:ahLst/>
            <a:cxnLst/>
            <a:rect l="l" t="t" r="r" b="b"/>
            <a:pathLst>
              <a:path w="2086105" h="2980755" extrusionOk="0">
                <a:moveTo>
                  <a:pt x="0" y="0"/>
                </a:moveTo>
                <a:lnTo>
                  <a:pt x="2086105" y="0"/>
                </a:lnTo>
                <a:lnTo>
                  <a:pt x="2086105" y="2980755"/>
                </a:lnTo>
                <a:lnTo>
                  <a:pt x="0" y="2980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5;p4">
            <a:extLst>
              <a:ext uri="{FF2B5EF4-FFF2-40B4-BE49-F238E27FC236}">
                <a16:creationId xmlns:a16="http://schemas.microsoft.com/office/drawing/2014/main" id="{299F984A-0C88-5BD9-649A-B0A6A97A4F04}"/>
              </a:ext>
            </a:extLst>
          </p:cNvPr>
          <p:cNvSpPr txBox="1"/>
          <p:nvPr/>
        </p:nvSpPr>
        <p:spPr>
          <a:xfrm>
            <a:off x="914400" y="1789283"/>
            <a:ext cx="103632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1. Chú bé bán báo trong bài đọc làm nhiệm vụ gì?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186;p4">
            <a:extLst>
              <a:ext uri="{FF2B5EF4-FFF2-40B4-BE49-F238E27FC236}">
                <a16:creationId xmlns:a16="http://schemas.microsoft.com/office/drawing/2014/main" id="{678DFAFA-0892-51C5-4660-630321AE3607}"/>
              </a:ext>
            </a:extLst>
          </p:cNvPr>
          <p:cNvSpPr txBox="1"/>
          <p:nvPr/>
        </p:nvSpPr>
        <p:spPr>
          <a:xfrm>
            <a:off x="1527773" y="5074920"/>
            <a:ext cx="9136453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42900" indent="-342900" algn="just">
              <a:lnSpc>
                <a:spcPct val="150000"/>
              </a:lnSpc>
              <a:buSzPct val="130000"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Chú bé bán báo làm nhiệm vụ liên lạc (giao liên, nhận và chuyển tài liệu cho bộ đội).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5" name="Google Shape;187;p4" descr="Hình ảnh những chiến sĩ giao bưu, thông tin liên lạc một thời “nếm mật nằm  gai” | Báo Dân trí">
            <a:extLst>
              <a:ext uri="{FF2B5EF4-FFF2-40B4-BE49-F238E27FC236}">
                <a16:creationId xmlns:a16="http://schemas.microsoft.com/office/drawing/2014/main" id="{34745ECC-D058-82E2-7BBA-82AC4F44B1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848" y="2490576"/>
            <a:ext cx="3759200" cy="24011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" name="Google Shape;188;p4" descr="Hình ảnh những chiến sĩ giao bưu, thông tin liên lạc một thời “nếm mật nằm  gai” | Báo Dân trí">
            <a:extLst>
              <a:ext uri="{FF2B5EF4-FFF2-40B4-BE49-F238E27FC236}">
                <a16:creationId xmlns:a16="http://schemas.microsoft.com/office/drawing/2014/main" id="{53731CC2-5876-3AF6-F0D9-8A267573EE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6144" y="2490576"/>
            <a:ext cx="3920309" cy="24011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7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4;p5">
            <a:extLst>
              <a:ext uri="{FF2B5EF4-FFF2-40B4-BE49-F238E27FC236}">
                <a16:creationId xmlns:a16="http://schemas.microsoft.com/office/drawing/2014/main" id="{45AE9FC2-F091-32B4-A8CA-61EC8A9EA0B0}"/>
              </a:ext>
            </a:extLst>
          </p:cNvPr>
          <p:cNvSpPr txBox="1"/>
          <p:nvPr/>
        </p:nvSpPr>
        <p:spPr>
          <a:xfrm>
            <a:off x="914400" y="1623772"/>
            <a:ext cx="103632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2. Theo em, điếu thuốc lá mà ông khách đánh rơi và tờ báo bán cho khách chứa bí mật gì?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195;p5">
            <a:extLst>
              <a:ext uri="{FF2B5EF4-FFF2-40B4-BE49-F238E27FC236}">
                <a16:creationId xmlns:a16="http://schemas.microsoft.com/office/drawing/2014/main" id="{1D6E055C-4EB7-9028-D3F4-45A48E621D40}"/>
              </a:ext>
            </a:extLst>
          </p:cNvPr>
          <p:cNvSpPr txBox="1"/>
          <p:nvPr/>
        </p:nvSpPr>
        <p:spPr>
          <a:xfrm>
            <a:off x="1270000" y="5389536"/>
            <a:ext cx="9652000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Trong điếu thuốc và tờ báo có tin tức bí mật mà ông khách và cậu bé muốn chuyển đến đồng đội của mình.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96;p5">
            <a:extLst>
              <a:ext uri="{FF2B5EF4-FFF2-40B4-BE49-F238E27FC236}">
                <a16:creationId xmlns:a16="http://schemas.microsoft.com/office/drawing/2014/main" id="{2E455F4E-B3E0-5204-9171-079A6C5476E9}"/>
              </a:ext>
            </a:extLst>
          </p:cNvPr>
          <p:cNvSpPr>
            <a:spLocks noChangeAspect="1"/>
          </p:cNvSpPr>
          <p:nvPr/>
        </p:nvSpPr>
        <p:spPr>
          <a:xfrm>
            <a:off x="4322021" y="2899155"/>
            <a:ext cx="3547958" cy="2384523"/>
          </a:xfrm>
          <a:custGeom>
            <a:avLst/>
            <a:gdLst/>
            <a:ahLst/>
            <a:cxnLst/>
            <a:rect l="l" t="t" r="r" b="b"/>
            <a:pathLst>
              <a:path w="1393323" h="936429" extrusionOk="0">
                <a:moveTo>
                  <a:pt x="0" y="0"/>
                </a:moveTo>
                <a:lnTo>
                  <a:pt x="1393323" y="0"/>
                </a:lnTo>
                <a:lnTo>
                  <a:pt x="1393323" y="936429"/>
                </a:lnTo>
                <a:lnTo>
                  <a:pt x="0" y="936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240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9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6">
            <a:extLst>
              <a:ext uri="{FF2B5EF4-FFF2-40B4-BE49-F238E27FC236}">
                <a16:creationId xmlns:a16="http://schemas.microsoft.com/office/drawing/2014/main" id="{C68208D1-B80F-741B-8707-160316C5A5E5}"/>
              </a:ext>
            </a:extLst>
          </p:cNvPr>
          <p:cNvSpPr txBox="1"/>
          <p:nvPr/>
        </p:nvSpPr>
        <p:spPr>
          <a:xfrm>
            <a:off x="733949" y="1759228"/>
            <a:ext cx="10724102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3. Theo em, người đàn ông xuất hiện ở cuối câu chuyện là ai?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7" name="Google Shape;203;p6">
            <a:extLst>
              <a:ext uri="{FF2B5EF4-FFF2-40B4-BE49-F238E27FC236}">
                <a16:creationId xmlns:a16="http://schemas.microsoft.com/office/drawing/2014/main" id="{06861E83-D718-47EB-45D8-612D4E2AA0A6}"/>
              </a:ext>
            </a:extLst>
          </p:cNvPr>
          <p:cNvSpPr/>
          <p:nvPr/>
        </p:nvSpPr>
        <p:spPr>
          <a:xfrm>
            <a:off x="743631" y="4734020"/>
            <a:ext cx="620268" cy="610987"/>
          </a:xfrm>
          <a:prstGeom prst="flowChartConnector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204;p6">
            <a:extLst>
              <a:ext uri="{FF2B5EF4-FFF2-40B4-BE49-F238E27FC236}">
                <a16:creationId xmlns:a16="http://schemas.microsoft.com/office/drawing/2014/main" id="{7D143D30-582C-ACC4-8BEB-B9B2D7729239}"/>
              </a:ext>
            </a:extLst>
          </p:cNvPr>
          <p:cNvSpPr txBox="1"/>
          <p:nvPr/>
        </p:nvSpPr>
        <p:spPr>
          <a:xfrm>
            <a:off x="944798" y="3067487"/>
            <a:ext cx="7089729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a, Một đồng đội của người đàn ông mua báo.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b, Một người dân qua đường.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c, Một đồng đội của hai chú bé.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d, Kẻ địch.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205;p6">
            <a:extLst>
              <a:ext uri="{FF2B5EF4-FFF2-40B4-BE49-F238E27FC236}">
                <a16:creationId xmlns:a16="http://schemas.microsoft.com/office/drawing/2014/main" id="{E456EB9D-9514-FE01-E149-58D24FA16B18}"/>
              </a:ext>
            </a:extLst>
          </p:cNvPr>
          <p:cNvSpPr>
            <a:spLocks noChangeAspect="1"/>
          </p:cNvSpPr>
          <p:nvPr/>
        </p:nvSpPr>
        <p:spPr>
          <a:xfrm>
            <a:off x="8247803" y="2726904"/>
            <a:ext cx="3137096" cy="3512684"/>
          </a:xfrm>
          <a:custGeom>
            <a:avLst/>
            <a:gdLst/>
            <a:ahLst/>
            <a:cxnLst/>
            <a:rect l="l" t="t" r="r" b="b"/>
            <a:pathLst>
              <a:path w="1002365" h="1224263" extrusionOk="0">
                <a:moveTo>
                  <a:pt x="0" y="0"/>
                </a:moveTo>
                <a:lnTo>
                  <a:pt x="1002365" y="0"/>
                </a:lnTo>
                <a:lnTo>
                  <a:pt x="1002365" y="1224263"/>
                </a:lnTo>
                <a:lnTo>
                  <a:pt x="0" y="1224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8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7">
            <a:extLst>
              <a:ext uri="{FF2B5EF4-FFF2-40B4-BE49-F238E27FC236}">
                <a16:creationId xmlns:a16="http://schemas.microsoft.com/office/drawing/2014/main" id="{A3AC80F6-6135-0AA2-86BC-F394BCF24B77}"/>
              </a:ext>
            </a:extLst>
          </p:cNvPr>
          <p:cNvSpPr txBox="1"/>
          <p:nvPr/>
        </p:nvSpPr>
        <p:spPr>
          <a:xfrm>
            <a:off x="690959" y="2063549"/>
            <a:ext cx="10785698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</a:rPr>
              <a:t>Câu 4. Xác định chủ ngữ, vị ngữ của mỗi câu trong đoạn văn sau:</a:t>
            </a:r>
            <a:endParaRPr sz="24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4" name="Google Shape;212;p7">
            <a:extLst>
              <a:ext uri="{FF2B5EF4-FFF2-40B4-BE49-F238E27FC236}">
                <a16:creationId xmlns:a16="http://schemas.microsoft.com/office/drawing/2014/main" id="{FAD8528E-F6DE-3037-01EB-0615B9AEB530}"/>
              </a:ext>
            </a:extLst>
          </p:cNvPr>
          <p:cNvSpPr txBox="1"/>
          <p:nvPr/>
        </p:nvSpPr>
        <p:spPr>
          <a:xfrm>
            <a:off x="1142063" y="2969769"/>
            <a:ext cx="9883490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Ngỡ ngàng một giây, chú đã nhận ra đồng đội. Đứa vừa quát thộp túi ngực chú bé, moi lấy điếu thuốc rồi ù té chạy. Chú bé vờ quệt nước mắt, xoay người lại phía sau. Một gã đàn ông loẻo khoẻo, đeo kính râm to gần kín mặt đang lững thững bước tới....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62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460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UTM Avo</vt:lpstr>
      <vt:lpstr>Calibri</vt:lpstr>
      <vt:lpstr>Arial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OnePercent</cp:lastModifiedBy>
  <cp:revision>47</cp:revision>
  <dcterms:created xsi:type="dcterms:W3CDTF">2023-10-19T01:39:18Z</dcterms:created>
  <dcterms:modified xsi:type="dcterms:W3CDTF">2024-02-23T03:12:29Z</dcterms:modified>
</cp:coreProperties>
</file>