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7" r:id="rId3"/>
    <p:sldId id="256" r:id="rId4"/>
    <p:sldId id="267" r:id="rId5"/>
    <p:sldId id="260" r:id="rId6"/>
    <p:sldId id="262"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59" r:id="rId22"/>
    <p:sldId id="263" r:id="rId23"/>
    <p:sldId id="265" r:id="rId24"/>
    <p:sldId id="264" r:id="rId25"/>
    <p:sldId id="282" r:id="rId26"/>
    <p:sldId id="266"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07" autoAdjust="0"/>
    <p:restoredTop sz="94660"/>
  </p:normalViewPr>
  <p:slideViewPr>
    <p:cSldViewPr snapToGrid="0">
      <p:cViewPr varScale="1">
        <p:scale>
          <a:sx n="110" d="100"/>
          <a:sy n="110" d="100"/>
        </p:scale>
        <p:origin x="2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61541-F042-7149-B09A-F299530AFCBC}" type="datetimeFigureOut">
              <a:rPr lang="en-VN" smtClean="0"/>
              <a:t>02/26/2024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D2D68-A90D-ED4C-BA38-DF2B8603EA91}" type="slidenum">
              <a:rPr lang="en-VN" smtClean="0"/>
              <a:t>‹#›</a:t>
            </a:fld>
            <a:endParaRPr lang="en-VN"/>
          </a:p>
        </p:txBody>
      </p:sp>
    </p:spTree>
    <p:extLst>
      <p:ext uri="{BB962C8B-B14F-4D97-AF65-F5344CB8AC3E}">
        <p14:creationId xmlns:p14="http://schemas.microsoft.com/office/powerpoint/2010/main" val="65199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7614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408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2794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7116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825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9910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927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7134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185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3314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8082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051359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30.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54.sv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52.svg"/><Relationship Id="rId4" Type="http://schemas.openxmlformats.org/officeDocument/2006/relationships/image" Target="../media/image48.sv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56.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t-dong-trai-nghiem-4/1/409/91/"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hoc10.vn/doc-sach/hoat-dong-trai-nghiem-4/1/409/93/" TargetMode="External"/><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hoat-dong-trai-nghiem-4/1/409/93/" TargetMode="External"/><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70.png"/><Relationship Id="rId7" Type="http://schemas.openxmlformats.org/officeDocument/2006/relationships/image" Target="../media/image55.png"/><Relationship Id="rId2" Type="http://schemas.openxmlformats.org/officeDocument/2006/relationships/image" Target="../media/image69.jpg"/><Relationship Id="rId1" Type="http://schemas.openxmlformats.org/officeDocument/2006/relationships/slideLayout" Target="../slideLayouts/slideLayout1.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hoat-dong-trai-nghiem-4/1/409/91/"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697DE2-54B9-0D1B-99FB-23BB7CFDBEB4}"/>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a:solidFill>
                  <a:schemeClr val="bg1"/>
                </a:solidFill>
                <a:effectLst>
                  <a:outerShdw blurRad="38100" dist="38100" dir="2700000" algn="tl">
                    <a:srgbClr val="000000">
                      <a:alpha val="43137"/>
                    </a:srgbClr>
                  </a:outerShdw>
                </a:effectLst>
                <a:latin typeface="UTM Avo" panose="02040603050506020204" pitchFamily="18" charset="0"/>
              </a:rPr>
              <a:t>HĐTN </a:t>
            </a:r>
            <a:r>
              <a:rPr lang="vi-VN" sz="3600">
                <a:solidFill>
                  <a:schemeClr val="bg1"/>
                </a:solidFill>
                <a:effectLst>
                  <a:outerShdw blurRad="38100" dist="38100" dir="2700000" algn="tl">
                    <a:srgbClr val="000000">
                      <a:alpha val="43137"/>
                    </a:srgbClr>
                  </a:outerShdw>
                </a:effectLst>
                <a:latin typeface="UTM Avo" panose="02040603050506020204" pitchFamily="18" charset="0"/>
              </a:rPr>
              <a:t>4</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7" name="Title 1">
            <a:extLst>
              <a:ext uri="{FF2B5EF4-FFF2-40B4-BE49-F238E27FC236}">
                <a16:creationId xmlns:a16="http://schemas.microsoft.com/office/drawing/2014/main" id="{AB41BFE9-4365-DFFC-B575-75FCBC73EE0C}"/>
              </a:ext>
            </a:extLst>
          </p:cNvPr>
          <p:cNvSpPr txBox="1">
            <a:spLocks/>
          </p:cNvSpPr>
          <p:nvPr/>
        </p:nvSpPr>
        <p:spPr>
          <a:xfrm>
            <a:off x="9063429" y="214971"/>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4</a:t>
            </a:r>
          </a:p>
        </p:txBody>
      </p:sp>
      <p:sp>
        <p:nvSpPr>
          <p:cNvPr id="8" name="Title 1">
            <a:extLst>
              <a:ext uri="{FF2B5EF4-FFF2-40B4-BE49-F238E27FC236}">
                <a16:creationId xmlns:a16="http://schemas.microsoft.com/office/drawing/2014/main" id="{EA90616B-EC8D-57EC-0598-BCBBD08885F9}"/>
              </a:ext>
            </a:extLst>
          </p:cNvPr>
          <p:cNvSpPr txBox="1">
            <a:spLocks/>
          </p:cNvSpPr>
          <p:nvPr/>
        </p:nvSpPr>
        <p:spPr>
          <a:xfrm>
            <a:off x="0" y="2375113"/>
            <a:ext cx="12037255"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8: </a:t>
            </a:r>
          </a:p>
          <a:p>
            <a:pPr>
              <a:lnSpc>
                <a:spcPct val="100000"/>
              </a:lnSpc>
              <a:spcBef>
                <a:spcPts val="600"/>
              </a:spcBef>
            </a:pPr>
            <a:r>
              <a:rPr lang="en-US" sz="5200" b="1" dirty="0">
                <a:solidFill>
                  <a:srgbClr val="002060"/>
                </a:solidFill>
                <a:latin typeface="UTM Avo" panose="02040603050506020204" pitchFamily="18" charset="0"/>
              </a:rPr>
              <a:t>Quan </a:t>
            </a:r>
            <a:r>
              <a:rPr lang="en-US" sz="5200" b="1" dirty="0" err="1">
                <a:solidFill>
                  <a:srgbClr val="002060"/>
                </a:solidFill>
                <a:latin typeface="UTM Avo" panose="02040603050506020204" pitchFamily="18" charset="0"/>
              </a:rPr>
              <a:t>hệ</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bạn</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bè</a:t>
            </a:r>
            <a:endParaRPr lang="en-US" sz="5200" b="1" dirty="0">
              <a:solidFill>
                <a:srgbClr val="002060"/>
              </a:solidFill>
              <a:latin typeface="UTM Avo" panose="02040603050506020204" pitchFamily="18" charset="0"/>
            </a:endParaRPr>
          </a:p>
        </p:txBody>
      </p:sp>
      <p:sp>
        <p:nvSpPr>
          <p:cNvPr id="9" name="Subtitle 2">
            <a:extLst>
              <a:ext uri="{FF2B5EF4-FFF2-40B4-BE49-F238E27FC236}">
                <a16:creationId xmlns:a16="http://schemas.microsoft.com/office/drawing/2014/main" id="{07992175-C9CB-3978-4A8A-EEB82B50089C}"/>
              </a:ext>
            </a:extLst>
          </p:cNvPr>
          <p:cNvSpPr txBox="1">
            <a:spLocks/>
          </p:cNvSpPr>
          <p:nvPr/>
        </p:nvSpPr>
        <p:spPr>
          <a:xfrm>
            <a:off x="1523999" y="405799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6000" b="1" dirty="0" err="1">
                <a:solidFill>
                  <a:srgbClr val="FF0000"/>
                </a:solidFill>
                <a:latin typeface="UTM Avo" panose="02040603050506020204" pitchFamily="18" charset="0"/>
              </a:rPr>
              <a:t>Tuần</a:t>
            </a:r>
            <a:r>
              <a:rPr lang="en-US" sz="6000" b="1" dirty="0">
                <a:solidFill>
                  <a:srgbClr val="FF0000"/>
                </a:solidFill>
                <a:latin typeface="UTM Avo" panose="02040603050506020204" pitchFamily="18" charset="0"/>
              </a:rPr>
              <a:t> 32</a:t>
            </a:r>
          </a:p>
        </p:txBody>
      </p:sp>
    </p:spTree>
    <p:extLst>
      <p:ext uri="{BB962C8B-B14F-4D97-AF65-F5344CB8AC3E}">
        <p14:creationId xmlns:p14="http://schemas.microsoft.com/office/powerpoint/2010/main" val="301104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8635EB9-AA16-6B9B-2393-2F6F0F525335}"/>
              </a:ext>
            </a:extLst>
          </p:cNvPr>
          <p:cNvGrpSpPr/>
          <p:nvPr/>
        </p:nvGrpSpPr>
        <p:grpSpPr>
          <a:xfrm>
            <a:off x="263064" y="1246039"/>
            <a:ext cx="9772524" cy="1475896"/>
            <a:chOff x="457200" y="9713"/>
            <a:chExt cx="14658786" cy="2750448"/>
          </a:xfrm>
        </p:grpSpPr>
        <p:sp>
          <p:nvSpPr>
            <p:cNvPr id="16" name="Line Callout 1 (Border and Accent Bar) 3">
              <a:extLst>
                <a:ext uri="{FF2B5EF4-FFF2-40B4-BE49-F238E27FC236}">
                  <a16:creationId xmlns:a16="http://schemas.microsoft.com/office/drawing/2014/main" id="{2F4EDA74-0420-887E-FD81-05B8FD3BF44D}"/>
                </a:ext>
              </a:extLst>
            </p:cNvPr>
            <p:cNvSpPr/>
            <p:nvPr/>
          </p:nvSpPr>
          <p:spPr>
            <a:xfrm>
              <a:off x="457200" y="571499"/>
              <a:ext cx="14097000" cy="2188662"/>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1F497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Ví</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dụ</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tham</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khảo</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Đề</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xuất</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cách</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giải</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quyết</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cho</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vấn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đề</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vừa</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kể</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ở</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trên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a:cs typeface="Arial" panose="020B0604020202020204" pitchFamily="34" charset="0"/>
                </a:rPr>
                <a:t>như</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rPr>
                <a:t>:</a:t>
              </a:r>
              <a:endParaRPr kumimoji="0" lang="vi-VN" sz="2400" b="0"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endParaRPr>
            </a:p>
          </p:txBody>
        </p:sp>
        <p:pic>
          <p:nvPicPr>
            <p:cNvPr id="17" name="Picture 16" descr="Icon&#10;&#10;Description automatically generated">
              <a:extLst>
                <a:ext uri="{FF2B5EF4-FFF2-40B4-BE49-F238E27FC236}">
                  <a16:creationId xmlns:a16="http://schemas.microsoft.com/office/drawing/2014/main" id="{BC1F9473-5562-B055-99CA-DF80B8AE6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9478" y="9713"/>
              <a:ext cx="986508" cy="1123572"/>
            </a:xfrm>
            <a:prstGeom prst="rect">
              <a:avLst/>
            </a:prstGeom>
          </p:spPr>
        </p:pic>
      </p:grpSp>
      <p:sp>
        <p:nvSpPr>
          <p:cNvPr id="18" name="Freeform 6">
            <a:extLst>
              <a:ext uri="{FF2B5EF4-FFF2-40B4-BE49-F238E27FC236}">
                <a16:creationId xmlns:a16="http://schemas.microsoft.com/office/drawing/2014/main" id="{E08E47B2-3243-6678-B335-7D47FCA196CB}"/>
              </a:ext>
            </a:extLst>
          </p:cNvPr>
          <p:cNvSpPr/>
          <p:nvPr/>
        </p:nvSpPr>
        <p:spPr>
          <a:xfrm>
            <a:off x="371456" y="2887075"/>
            <a:ext cx="11449088" cy="3853694"/>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FFF5D5"/>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19" name="TextBox 18">
            <a:extLst>
              <a:ext uri="{FF2B5EF4-FFF2-40B4-BE49-F238E27FC236}">
                <a16:creationId xmlns:a16="http://schemas.microsoft.com/office/drawing/2014/main" id="{965D701E-BAB2-D86E-B5EF-7720A4185386}"/>
              </a:ext>
            </a:extLst>
          </p:cNvPr>
          <p:cNvSpPr txBox="1"/>
          <p:nvPr/>
        </p:nvSpPr>
        <p:spPr>
          <a:xfrm>
            <a:off x="702676" y="3345058"/>
            <a:ext cx="5497731" cy="2937727"/>
          </a:xfrm>
          <a:prstGeom prst="rect">
            <a:avLst/>
          </a:prstGeom>
          <a:noFill/>
        </p:spPr>
        <p:txBody>
          <a:bodyPr wrap="square">
            <a:spAutoFit/>
          </a:bodyPr>
          <a:lstStyle/>
          <a:p>
            <a:pPr marL="381019" indent="-381019" algn="just" defTabSz="609630">
              <a:lnSpc>
                <a:spcPct val="150000"/>
              </a:lnSpc>
              <a:spcBef>
                <a:spcPts val="600"/>
              </a:spcBef>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Nói chuyện thẳng thắn với nhau.</a:t>
            </a:r>
          </a:p>
          <a:p>
            <a:pPr marL="381019" indent="-381019" algn="just" defTabSz="609630">
              <a:lnSpc>
                <a:spcPct val="150000"/>
              </a:lnSpc>
              <a:spcBef>
                <a:spcPts val="600"/>
              </a:spcBef>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Giải thích lí do mình thất hứa với bạn và mong bạn tha lỗi. </a:t>
            </a:r>
          </a:p>
          <a:p>
            <a:pPr marL="381019" indent="-381019" algn="just" defTabSz="609630">
              <a:lnSpc>
                <a:spcPct val="150000"/>
              </a:lnSpc>
              <a:spcBef>
                <a:spcPts val="600"/>
              </a:spcBef>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Tran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h</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luận những ý kiến bất đồng để tìm điểm chung. </a:t>
            </a:r>
          </a:p>
        </p:txBody>
      </p:sp>
      <p:pic>
        <p:nvPicPr>
          <p:cNvPr id="20" name="Picture 2" descr="7 Phương Pháp Dẫn Dắt Câu Chuyện để Giao Tiếp Hiệu Quả">
            <a:extLst>
              <a:ext uri="{FF2B5EF4-FFF2-40B4-BE49-F238E27FC236}">
                <a16:creationId xmlns:a16="http://schemas.microsoft.com/office/drawing/2014/main" id="{BA30A217-6686-5E96-C2D6-F69134110B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1627" y="3070858"/>
            <a:ext cx="2487047" cy="1658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641962BB-CEFE-6672-B4C8-F3343FEB52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1875" y="3070858"/>
            <a:ext cx="2210511" cy="1658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3434D73E-B20A-60E2-74F7-3FC086FCC3EF}"/>
              </a:ext>
            </a:extLst>
          </p:cNvPr>
          <p:cNvPicPr>
            <a:picLocks noChangeAspect="1"/>
          </p:cNvPicPr>
          <p:nvPr/>
        </p:nvPicPr>
        <p:blipFill rotWithShape="1">
          <a:blip r:embed="rId6">
            <a:extLst>
              <a:ext uri="{28A0092B-C50C-407E-A947-70E740481C1C}">
                <a14:useLocalDpi xmlns:a14="http://schemas.microsoft.com/office/drawing/2010/main" val="0"/>
              </a:ext>
            </a:extLst>
          </a:blip>
          <a:srcRect t="17912" b="24235"/>
          <a:stretch/>
        </p:blipFill>
        <p:spPr>
          <a:xfrm>
            <a:off x="7775151" y="5003663"/>
            <a:ext cx="2630683" cy="1521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08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5" dur="500"/>
                                        <p:tgtEl>
                                          <p:spTgt spid="19">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3" dur="500"/>
                                        <p:tgtEl>
                                          <p:spTgt spid="19">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1" dur="500"/>
                                        <p:tgtEl>
                                          <p:spTgt spid="19">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8FF5EB0-C0A5-65DF-23C4-69C0C9A8A13A}"/>
              </a:ext>
            </a:extLst>
          </p:cNvPr>
          <p:cNvGrpSpPr/>
          <p:nvPr/>
        </p:nvGrpSpPr>
        <p:grpSpPr>
          <a:xfrm>
            <a:off x="3101975" y="1550504"/>
            <a:ext cx="5988050" cy="752749"/>
            <a:chOff x="3589397" y="809323"/>
            <a:chExt cx="8820150" cy="1349190"/>
          </a:xfrm>
        </p:grpSpPr>
        <p:sp>
          <p:nvSpPr>
            <p:cNvPr id="12" name="Freeform 3">
              <a:extLst>
                <a:ext uri="{FF2B5EF4-FFF2-40B4-BE49-F238E27FC236}">
                  <a16:creationId xmlns:a16="http://schemas.microsoft.com/office/drawing/2014/main" id="{07545246-8017-9934-3098-9A6C8A3B8B21}"/>
                </a:ext>
              </a:extLst>
            </p:cNvPr>
            <p:cNvSpPr/>
            <p:nvPr/>
          </p:nvSpPr>
          <p:spPr>
            <a:xfrm>
              <a:off x="3589397" y="809323"/>
              <a:ext cx="8820150" cy="134919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3">
                <a:extLst>
                  <a:ext uri="{96DAC541-7B7A-43D3-8B79-37D633B846F1}">
                    <asvg:svgBlip xmlns:asvg="http://schemas.microsoft.com/office/drawing/2016/SVG/main" r:embed="rId4"/>
                  </a:ext>
                </a:extLst>
              </a:blip>
              <a:stretch>
                <a:fillRect t="-34305" b="-32863"/>
              </a:stretch>
            </a:blip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sp>
          <p:nvSpPr>
            <p:cNvPr id="13" name="TextBox 12">
              <a:extLst>
                <a:ext uri="{FF2B5EF4-FFF2-40B4-BE49-F238E27FC236}">
                  <a16:creationId xmlns:a16="http://schemas.microsoft.com/office/drawing/2014/main" id="{430A1F7B-5820-3502-E2E4-D528B98E783F}"/>
                </a:ext>
              </a:extLst>
            </p:cNvPr>
            <p:cNvSpPr txBox="1"/>
            <p:nvPr/>
          </p:nvSpPr>
          <p:spPr>
            <a:xfrm>
              <a:off x="3789422" y="957771"/>
              <a:ext cx="8420100" cy="784829"/>
            </a:xfrm>
            <a:prstGeom prst="rect">
              <a:avLst/>
            </a:prstGeom>
            <a:noFill/>
          </p:spPr>
          <p:txBody>
            <a:bodyPr wrap="square" rtlCol="0">
              <a:spAutoFit/>
            </a:bodyPr>
            <a:lstStyle/>
            <a:p>
              <a:pPr algn="ctr" defTabSz="609630"/>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Một</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số</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ví</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dụ</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tham</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khảo</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khác</a:t>
              </a:r>
              <a:endParaRPr lang="en-US" sz="28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sp>
        <p:nvSpPr>
          <p:cNvPr id="14" name="Rectangle: Rounded Corners 13">
            <a:extLst>
              <a:ext uri="{FF2B5EF4-FFF2-40B4-BE49-F238E27FC236}">
                <a16:creationId xmlns:a16="http://schemas.microsoft.com/office/drawing/2014/main" id="{FD0124CE-9276-2F49-A405-F736A8C59091}"/>
              </a:ext>
            </a:extLst>
          </p:cNvPr>
          <p:cNvSpPr/>
          <p:nvPr/>
        </p:nvSpPr>
        <p:spPr>
          <a:xfrm>
            <a:off x="443865" y="2581566"/>
            <a:ext cx="4622800" cy="1819937"/>
          </a:xfrm>
          <a:prstGeom prst="roundRect">
            <a:avLst/>
          </a:prstGeom>
          <a:solidFill>
            <a:sysClr val="window" lastClr="FFFFFF"/>
          </a:solidFill>
          <a:ln w="25400" cap="flat" cmpd="sng" algn="ctr">
            <a:solidFill>
              <a:srgbClr val="C0504D">
                <a:lumMod val="75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Vấn</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đề</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Em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làm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mất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cây</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bút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mực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yêu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thích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err="1">
                <a:ln>
                  <a:noFill/>
                </a:ln>
                <a:solidFill>
                  <a:prstClr val="black"/>
                </a:solidFill>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bạn.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22" name="Graphic 21" descr="Back with solid fill">
            <a:extLst>
              <a:ext uri="{FF2B5EF4-FFF2-40B4-BE49-F238E27FC236}">
                <a16:creationId xmlns:a16="http://schemas.microsoft.com/office/drawing/2014/main" id="{FD8455FE-FE2A-B2BE-AAA9-6ED14F60AE91}"/>
              </a:ext>
            </a:extLst>
          </p:cNvPr>
          <p:cNvPicPr>
            <a:picLocks noChangeAspect="1"/>
          </p:cNvPicPr>
          <p:nvPr/>
        </p:nvPicPr>
        <p:blipFill>
          <a:blip r:embed="rId5">
            <a:duotone>
              <a:srgbClr val="C0504D">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8233" y="2993231"/>
            <a:ext cx="1035533" cy="871537"/>
          </a:xfrm>
          <a:prstGeom prst="rect">
            <a:avLst/>
          </a:prstGeom>
        </p:spPr>
      </p:pic>
      <p:sp>
        <p:nvSpPr>
          <p:cNvPr id="23" name="Rectangle: Rounded Corners 15">
            <a:extLst>
              <a:ext uri="{FF2B5EF4-FFF2-40B4-BE49-F238E27FC236}">
                <a16:creationId xmlns:a16="http://schemas.microsoft.com/office/drawing/2014/main" id="{ED635867-F9A3-36E4-8720-AF41A14E6D01}"/>
              </a:ext>
            </a:extLst>
          </p:cNvPr>
          <p:cNvSpPr/>
          <p:nvPr/>
        </p:nvSpPr>
        <p:spPr>
          <a:xfrm>
            <a:off x="7098664" y="2581566"/>
            <a:ext cx="4622800" cy="1819937"/>
          </a:xfrm>
          <a:prstGeom prst="roundRect">
            <a:avLst/>
          </a:prstGeom>
          <a:solidFill>
            <a:sysClr val="window" lastClr="FFFFFF"/>
          </a:solidFill>
          <a:ln w="25400" cap="flat" cmpd="sng" algn="ctr">
            <a:solidFill>
              <a:srgbClr val="C0504D">
                <a:lumMod val="75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Cách</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giải</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quyết</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Em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xin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lỗi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bạn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mua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lại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bạn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cây</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bút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err="1">
                <a:ln>
                  <a:noFill/>
                </a:ln>
                <a:solidFill>
                  <a:prstClr val="black"/>
                </a:solidFill>
                <a:effectLst/>
                <a:uLnTx/>
                <a:uFillTx/>
                <a:latin typeface="UTM Avo" panose="02040603050506020204" pitchFamily="18"/>
                <a:cs typeface="Arial" panose="020B0604020202020204" pitchFamily="34" charset="0"/>
              </a:rPr>
              <a:t>mực</a:t>
            </a:r>
            <a:r>
              <a:rPr kumimoji="0" lang="en-US"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khác.</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24" name="Group 23">
            <a:extLst>
              <a:ext uri="{FF2B5EF4-FFF2-40B4-BE49-F238E27FC236}">
                <a16:creationId xmlns:a16="http://schemas.microsoft.com/office/drawing/2014/main" id="{F449F7C3-F037-5411-A713-3FC06B73090A}"/>
              </a:ext>
            </a:extLst>
          </p:cNvPr>
          <p:cNvGrpSpPr/>
          <p:nvPr/>
        </p:nvGrpSpPr>
        <p:grpSpPr>
          <a:xfrm>
            <a:off x="4410898" y="4462463"/>
            <a:ext cx="3370202" cy="2211126"/>
            <a:chOff x="6241073" y="5952735"/>
            <a:chExt cx="5805854" cy="3809110"/>
          </a:xfrm>
        </p:grpSpPr>
        <p:pic>
          <p:nvPicPr>
            <p:cNvPr id="25" name="Picture 24" descr="A picture containing diagram&#10;&#10;Description automatically generated">
              <a:extLst>
                <a:ext uri="{FF2B5EF4-FFF2-40B4-BE49-F238E27FC236}">
                  <a16:creationId xmlns:a16="http://schemas.microsoft.com/office/drawing/2014/main" id="{BB6FE1E9-D361-9454-32E1-B728654C24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1073" y="6291790"/>
              <a:ext cx="5805854" cy="34700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 descr="Push pin ">
              <a:extLst>
                <a:ext uri="{FF2B5EF4-FFF2-40B4-BE49-F238E27FC236}">
                  <a16:creationId xmlns:a16="http://schemas.microsoft.com/office/drawing/2014/main" id="{2EB7059D-C5BF-B36E-FF50-5A6C5733417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68026">
              <a:off x="8804945" y="5952735"/>
              <a:ext cx="678109" cy="678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06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8FF5EB0-C0A5-65DF-23C4-69C0C9A8A13A}"/>
              </a:ext>
            </a:extLst>
          </p:cNvPr>
          <p:cNvGrpSpPr/>
          <p:nvPr/>
        </p:nvGrpSpPr>
        <p:grpSpPr>
          <a:xfrm>
            <a:off x="3101975" y="1550504"/>
            <a:ext cx="5988050" cy="752749"/>
            <a:chOff x="3589397" y="809323"/>
            <a:chExt cx="8820150" cy="1349190"/>
          </a:xfrm>
        </p:grpSpPr>
        <p:sp>
          <p:nvSpPr>
            <p:cNvPr id="12" name="Freeform 3">
              <a:extLst>
                <a:ext uri="{FF2B5EF4-FFF2-40B4-BE49-F238E27FC236}">
                  <a16:creationId xmlns:a16="http://schemas.microsoft.com/office/drawing/2014/main" id="{07545246-8017-9934-3098-9A6C8A3B8B21}"/>
                </a:ext>
              </a:extLst>
            </p:cNvPr>
            <p:cNvSpPr/>
            <p:nvPr/>
          </p:nvSpPr>
          <p:spPr>
            <a:xfrm>
              <a:off x="3589397" y="809323"/>
              <a:ext cx="8820150" cy="134919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3">
                <a:extLst>
                  <a:ext uri="{96DAC541-7B7A-43D3-8B79-37D633B846F1}">
                    <asvg:svgBlip xmlns:asvg="http://schemas.microsoft.com/office/drawing/2016/SVG/main" r:embed="rId4"/>
                  </a:ext>
                </a:extLst>
              </a:blip>
              <a:stretch>
                <a:fillRect t="-34305" b="-32863"/>
              </a:stretch>
            </a:blip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sp>
          <p:nvSpPr>
            <p:cNvPr id="13" name="TextBox 12">
              <a:extLst>
                <a:ext uri="{FF2B5EF4-FFF2-40B4-BE49-F238E27FC236}">
                  <a16:creationId xmlns:a16="http://schemas.microsoft.com/office/drawing/2014/main" id="{430A1F7B-5820-3502-E2E4-D528B98E783F}"/>
                </a:ext>
              </a:extLst>
            </p:cNvPr>
            <p:cNvSpPr txBox="1"/>
            <p:nvPr/>
          </p:nvSpPr>
          <p:spPr>
            <a:xfrm>
              <a:off x="3789422" y="957771"/>
              <a:ext cx="8420100" cy="784829"/>
            </a:xfrm>
            <a:prstGeom prst="rect">
              <a:avLst/>
            </a:prstGeom>
            <a:noFill/>
          </p:spPr>
          <p:txBody>
            <a:bodyPr wrap="square" rtlCol="0">
              <a:spAutoFit/>
            </a:bodyPr>
            <a:lstStyle/>
            <a:p>
              <a:pPr algn="ctr" defTabSz="609630"/>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Một</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số</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ví</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dụ</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tham</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khảo</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khác</a:t>
              </a:r>
              <a:endParaRPr lang="en-US" sz="28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sp>
        <p:nvSpPr>
          <p:cNvPr id="14" name="Rectangle: Rounded Corners 13">
            <a:extLst>
              <a:ext uri="{FF2B5EF4-FFF2-40B4-BE49-F238E27FC236}">
                <a16:creationId xmlns:a16="http://schemas.microsoft.com/office/drawing/2014/main" id="{FD0124CE-9276-2F49-A405-F736A8C59091}"/>
              </a:ext>
            </a:extLst>
          </p:cNvPr>
          <p:cNvSpPr/>
          <p:nvPr/>
        </p:nvSpPr>
        <p:spPr>
          <a:xfrm>
            <a:off x="443865" y="2581566"/>
            <a:ext cx="4622800" cy="1819937"/>
          </a:xfrm>
          <a:prstGeom prst="roundRect">
            <a:avLst/>
          </a:prstGeom>
          <a:solidFill>
            <a:sysClr val="window" lastClr="FFFFFF"/>
          </a:solidFill>
          <a:ln w="25400" cap="flat" cmpd="sng" algn="ctr">
            <a:solidFill>
              <a:srgbClr val="C0504D">
                <a:lumMod val="75000"/>
              </a:srgbClr>
            </a:solidFill>
            <a:prstDash val="solid"/>
          </a:ln>
          <a:effectLst/>
        </p:spPr>
        <p:txBody>
          <a:bodyPr rtlCol="0" anchor="ctr"/>
          <a:lstStyle/>
          <a:p>
            <a:pPr algn="ctr">
              <a:lnSpc>
                <a:spcPct val="150000"/>
              </a:lnSpc>
            </a:pPr>
            <a:r>
              <a:rPr lang="en-US" sz="2400" b="1" dirty="0" err="1">
                <a:latin typeface="UTM Avo" panose="02040603050506020204" pitchFamily="18"/>
                <a:cs typeface="Arial" panose="020B0604020202020204" pitchFamily="34" charset="0"/>
              </a:rPr>
              <a:t>Vấn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đề</a:t>
            </a:r>
            <a:r>
              <a:rPr lang="en-US" sz="2400" b="1" dirty="0">
                <a:latin typeface="UTM Avo" panose="02040603050506020204" pitchFamily="18"/>
                <a:cs typeface="Arial" panose="020B0604020202020204" pitchFamily="34" charset="0"/>
              </a:rPr>
              <a:t>: </a:t>
            </a:r>
            <a:r>
              <a:rPr lang="pt-BR" sz="2400" dirty="0">
                <a:latin typeface="UTM Avo" panose="02040603050506020204" pitchFamily="18"/>
                <a:cs typeface="Arial" panose="020B0604020202020204" pitchFamily="34" charset="0"/>
              </a:rPr>
              <a:t>Em </a:t>
            </a:r>
            <a:r>
              <a:rPr lang="pt-BR" sz="2400" dirty="0" err="1">
                <a:latin typeface="UTM Avo" panose="02040603050506020204" pitchFamily="18"/>
                <a:cs typeface="Arial" panose="020B0604020202020204" pitchFamily="34" charset="0"/>
              </a:rPr>
              <a:t>hiểu</a:t>
            </a:r>
            <a:r>
              <a:rPr lang="pt-BR" sz="2400" dirty="0">
                <a:latin typeface="UTM Avo" panose="02040603050506020204" pitchFamily="18"/>
                <a:cs typeface="Arial" panose="020B0604020202020204" pitchFamily="34" charset="0"/>
              </a:rPr>
              <a:t> </a:t>
            </a:r>
            <a:r>
              <a:rPr lang="pt-BR" sz="2400" dirty="0" err="1">
                <a:latin typeface="UTM Avo" panose="02040603050506020204" pitchFamily="18"/>
                <a:cs typeface="Arial" panose="020B0604020202020204" pitchFamily="34" charset="0"/>
              </a:rPr>
              <a:t>nhầm</a:t>
            </a:r>
            <a:r>
              <a:rPr lang="pt-BR" sz="2400" dirty="0">
                <a:latin typeface="UTM Avo" panose="02040603050506020204" pitchFamily="18"/>
                <a:cs typeface="Arial" panose="020B0604020202020204" pitchFamily="34" charset="0"/>
              </a:rPr>
              <a:t> </a:t>
            </a:r>
            <a:r>
              <a:rPr lang="pt-BR" sz="2400" dirty="0" err="1">
                <a:latin typeface="UTM Avo" panose="02040603050506020204" pitchFamily="18"/>
                <a:cs typeface="Arial" panose="020B0604020202020204" pitchFamily="34" charset="0"/>
              </a:rPr>
              <a:t>bạn</a:t>
            </a:r>
            <a:r>
              <a:rPr lang="pt-BR" sz="2400" dirty="0">
                <a:latin typeface="UTM Avo" panose="02040603050506020204" pitchFamily="18"/>
                <a:cs typeface="Arial" panose="020B0604020202020204" pitchFamily="34" charset="0"/>
              </a:rPr>
              <a:t> </a:t>
            </a:r>
            <a:r>
              <a:rPr lang="pt-BR" sz="2400" dirty="0" err="1">
                <a:latin typeface="UTM Avo" panose="02040603050506020204" pitchFamily="18"/>
                <a:cs typeface="Arial" panose="020B0604020202020204" pitchFamily="34" charset="0"/>
              </a:rPr>
              <a:t>lấy</a:t>
            </a:r>
            <a:r>
              <a:rPr lang="pt-BR" sz="2400" dirty="0">
                <a:latin typeface="UTM Avo" panose="02040603050506020204" pitchFamily="18"/>
                <a:cs typeface="Arial" panose="020B0604020202020204" pitchFamily="34" charset="0"/>
              </a:rPr>
              <a:t> </a:t>
            </a:r>
            <a:r>
              <a:rPr lang="pt-BR" sz="2400" dirty="0" err="1">
                <a:latin typeface="UTM Avo" panose="02040603050506020204" pitchFamily="18"/>
                <a:cs typeface="Arial" panose="020B0604020202020204" pitchFamily="34" charset="0"/>
              </a:rPr>
              <a:t>vở</a:t>
            </a:r>
            <a:r>
              <a:rPr lang="pt-BR" sz="2400" dirty="0">
                <a:latin typeface="UTM Avo" panose="02040603050506020204" pitchFamily="18"/>
                <a:cs typeface="Arial" panose="020B0604020202020204" pitchFamily="34" charset="0"/>
              </a:rPr>
              <a:t> </a:t>
            </a:r>
            <a:r>
              <a:rPr lang="pt-BR" sz="2400" dirty="0" err="1">
                <a:latin typeface="UTM Avo" panose="02040603050506020204" pitchFamily="18"/>
                <a:cs typeface="Arial" panose="020B0604020202020204" pitchFamily="34" charset="0"/>
              </a:rPr>
              <a:t>của</a:t>
            </a:r>
            <a:r>
              <a:rPr lang="pt-BR" sz="2400" dirty="0">
                <a:latin typeface="UTM Avo" panose="02040603050506020204" pitchFamily="18"/>
                <a:cs typeface="Arial" panose="020B0604020202020204" pitchFamily="34" charset="0"/>
              </a:rPr>
              <a:t> em.</a:t>
            </a:r>
            <a:endParaRPr lang="en-US" sz="2400" dirty="0">
              <a:latin typeface="UTM Avo" panose="02040603050506020204" pitchFamily="18"/>
              <a:cs typeface="Arial" panose="020B0604020202020204" pitchFamily="34" charset="0"/>
            </a:endParaRPr>
          </a:p>
        </p:txBody>
      </p:sp>
      <p:pic>
        <p:nvPicPr>
          <p:cNvPr id="22" name="Graphic 21" descr="Back with solid fill">
            <a:extLst>
              <a:ext uri="{FF2B5EF4-FFF2-40B4-BE49-F238E27FC236}">
                <a16:creationId xmlns:a16="http://schemas.microsoft.com/office/drawing/2014/main" id="{FD8455FE-FE2A-B2BE-AAA9-6ED14F60AE91}"/>
              </a:ext>
            </a:extLst>
          </p:cNvPr>
          <p:cNvPicPr>
            <a:picLocks noChangeAspect="1"/>
          </p:cNvPicPr>
          <p:nvPr/>
        </p:nvPicPr>
        <p:blipFill>
          <a:blip r:embed="rId5">
            <a:duotone>
              <a:srgbClr val="C0504D">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8233" y="2993231"/>
            <a:ext cx="1035533" cy="871537"/>
          </a:xfrm>
          <a:prstGeom prst="rect">
            <a:avLst/>
          </a:prstGeom>
        </p:spPr>
      </p:pic>
      <p:sp>
        <p:nvSpPr>
          <p:cNvPr id="23" name="Rectangle: Rounded Corners 15">
            <a:extLst>
              <a:ext uri="{FF2B5EF4-FFF2-40B4-BE49-F238E27FC236}">
                <a16:creationId xmlns:a16="http://schemas.microsoft.com/office/drawing/2014/main" id="{ED635867-F9A3-36E4-8720-AF41A14E6D01}"/>
              </a:ext>
            </a:extLst>
          </p:cNvPr>
          <p:cNvSpPr/>
          <p:nvPr/>
        </p:nvSpPr>
        <p:spPr>
          <a:xfrm>
            <a:off x="7098664" y="2581566"/>
            <a:ext cx="4622800" cy="1819937"/>
          </a:xfrm>
          <a:prstGeom prst="roundRect">
            <a:avLst/>
          </a:prstGeom>
          <a:solidFill>
            <a:sysClr val="window" lastClr="FFFFFF"/>
          </a:solidFill>
          <a:ln w="25400" cap="flat" cmpd="sng" algn="ctr">
            <a:solidFill>
              <a:srgbClr val="C0504D">
                <a:lumMod val="75000"/>
              </a:srgbClr>
            </a:solidFill>
            <a:prstDash val="solid"/>
          </a:ln>
          <a:effectLst/>
        </p:spPr>
        <p:txBody>
          <a:bodyPr rtlCol="0" anchor="ctr"/>
          <a:lstStyle/>
          <a:p>
            <a:pPr algn="ctr">
              <a:lnSpc>
                <a:spcPct val="150000"/>
              </a:lnSpc>
            </a:pPr>
            <a:r>
              <a:rPr lang="en-US" sz="2400" b="1" dirty="0" err="1">
                <a:latin typeface="UTM Avo" panose="02040603050506020204" pitchFamily="18"/>
                <a:cs typeface="Arial" panose="020B0604020202020204" pitchFamily="34" charset="0"/>
              </a:rPr>
              <a:t>Cách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giải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quyết</a:t>
            </a:r>
            <a:r>
              <a:rPr lang="en-US" sz="2400" b="1" dirty="0">
                <a:latin typeface="UTM Avo" panose="02040603050506020204" pitchFamily="18"/>
                <a:cs typeface="Arial" panose="020B0604020202020204" pitchFamily="34" charset="0"/>
              </a:rPr>
              <a:t>: </a:t>
            </a:r>
            <a:r>
              <a:rPr lang="en-US" sz="2400" dirty="0">
                <a:latin typeface="UTM Avo" panose="02040603050506020204" pitchFamily="18"/>
                <a:cs typeface="Arial" panose="020B0604020202020204" pitchFamily="34" charset="0"/>
              </a:rPr>
              <a:t>Em </a:t>
            </a:r>
            <a:r>
              <a:rPr lang="en-US" sz="2400" dirty="0" err="1">
                <a:latin typeface="UTM Avo" panose="02040603050506020204" pitchFamily="18"/>
                <a:cs typeface="Arial" panose="020B0604020202020204" pitchFamily="34" charset="0"/>
              </a:rPr>
              <a:t>xin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lỗi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giải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thích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lý</a:t>
            </a:r>
            <a:r>
              <a:rPr lang="en-US" sz="2400" dirty="0">
                <a:latin typeface="UTM Avo" panose="02040603050506020204" pitchFamily="18"/>
                <a:cs typeface="Arial" panose="020B0604020202020204" pitchFamily="34" charset="0"/>
              </a:rPr>
              <a:t> do </a:t>
            </a:r>
            <a:r>
              <a:rPr lang="en-US" sz="2400" dirty="0" err="1">
                <a:latin typeface="UTM Avo" panose="02040603050506020204" pitchFamily="18"/>
                <a:cs typeface="Arial" panose="020B0604020202020204" pitchFamily="34" charset="0"/>
              </a:rPr>
              <a:t>tại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hiểu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nhầm</a:t>
            </a:r>
            <a:r>
              <a:rPr lang="en-US" sz="2400" dirty="0">
                <a:latin typeface="UTM Avo" panose="02040603050506020204" pitchFamily="18"/>
                <a:cs typeface="Arial" panose="020B0604020202020204" pitchFamily="34" charset="0"/>
              </a:rPr>
              <a:t>.</a:t>
            </a:r>
          </a:p>
        </p:txBody>
      </p:sp>
      <p:grpSp>
        <p:nvGrpSpPr>
          <p:cNvPr id="2" name="Group 1">
            <a:extLst>
              <a:ext uri="{FF2B5EF4-FFF2-40B4-BE49-F238E27FC236}">
                <a16:creationId xmlns:a16="http://schemas.microsoft.com/office/drawing/2014/main" id="{A6FA7588-FD20-1A8D-0333-E3AFC260B98E}"/>
              </a:ext>
            </a:extLst>
          </p:cNvPr>
          <p:cNvGrpSpPr/>
          <p:nvPr/>
        </p:nvGrpSpPr>
        <p:grpSpPr>
          <a:xfrm>
            <a:off x="4693105" y="4554746"/>
            <a:ext cx="2805787" cy="2035353"/>
            <a:chOff x="6438124" y="5973873"/>
            <a:chExt cx="5411752" cy="3925753"/>
          </a:xfrm>
        </p:grpSpPr>
        <p:pic>
          <p:nvPicPr>
            <p:cNvPr id="3" name="Picture 2" descr="A person and person dancing&#10;&#10;Description automatically generated with low confidence">
              <a:extLst>
                <a:ext uri="{FF2B5EF4-FFF2-40B4-BE49-F238E27FC236}">
                  <a16:creationId xmlns:a16="http://schemas.microsoft.com/office/drawing/2014/main" id="{0378F09F-BCFB-9B29-DEC9-FCDB02CB52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8124" y="6291790"/>
              <a:ext cx="5411752" cy="36078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descr="Push pin ">
              <a:extLst>
                <a:ext uri="{FF2B5EF4-FFF2-40B4-BE49-F238E27FC236}">
                  <a16:creationId xmlns:a16="http://schemas.microsoft.com/office/drawing/2014/main" id="{78C6F294-82E5-12AC-5115-0ABE1B7BAB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68026">
              <a:off x="8885906" y="5973873"/>
              <a:ext cx="678109" cy="678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41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8FF5EB0-C0A5-65DF-23C4-69C0C9A8A13A}"/>
              </a:ext>
            </a:extLst>
          </p:cNvPr>
          <p:cNvGrpSpPr/>
          <p:nvPr/>
        </p:nvGrpSpPr>
        <p:grpSpPr>
          <a:xfrm>
            <a:off x="3101975" y="1550504"/>
            <a:ext cx="5988050" cy="752749"/>
            <a:chOff x="3589397" y="809323"/>
            <a:chExt cx="8820150" cy="1349190"/>
          </a:xfrm>
        </p:grpSpPr>
        <p:sp>
          <p:nvSpPr>
            <p:cNvPr id="12" name="Freeform 3">
              <a:extLst>
                <a:ext uri="{FF2B5EF4-FFF2-40B4-BE49-F238E27FC236}">
                  <a16:creationId xmlns:a16="http://schemas.microsoft.com/office/drawing/2014/main" id="{07545246-8017-9934-3098-9A6C8A3B8B21}"/>
                </a:ext>
              </a:extLst>
            </p:cNvPr>
            <p:cNvSpPr/>
            <p:nvPr/>
          </p:nvSpPr>
          <p:spPr>
            <a:xfrm>
              <a:off x="3589397" y="809323"/>
              <a:ext cx="8820150" cy="134919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3">
                <a:extLst>
                  <a:ext uri="{96DAC541-7B7A-43D3-8B79-37D633B846F1}">
                    <asvg:svgBlip xmlns:asvg="http://schemas.microsoft.com/office/drawing/2016/SVG/main" r:embed="rId4"/>
                  </a:ext>
                </a:extLst>
              </a:blip>
              <a:stretch>
                <a:fillRect t="-34305" b="-32863"/>
              </a:stretch>
            </a:blip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sp>
          <p:nvSpPr>
            <p:cNvPr id="13" name="TextBox 12">
              <a:extLst>
                <a:ext uri="{FF2B5EF4-FFF2-40B4-BE49-F238E27FC236}">
                  <a16:creationId xmlns:a16="http://schemas.microsoft.com/office/drawing/2014/main" id="{430A1F7B-5820-3502-E2E4-D528B98E783F}"/>
                </a:ext>
              </a:extLst>
            </p:cNvPr>
            <p:cNvSpPr txBox="1"/>
            <p:nvPr/>
          </p:nvSpPr>
          <p:spPr>
            <a:xfrm>
              <a:off x="3789422" y="957771"/>
              <a:ext cx="8420100" cy="784829"/>
            </a:xfrm>
            <a:prstGeom prst="rect">
              <a:avLst/>
            </a:prstGeom>
            <a:noFill/>
          </p:spPr>
          <p:txBody>
            <a:bodyPr wrap="square" rtlCol="0">
              <a:spAutoFit/>
            </a:bodyPr>
            <a:lstStyle/>
            <a:p>
              <a:pPr algn="ctr" defTabSz="609630"/>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Một</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số</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ví</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dụ</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tham</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khảo</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khác</a:t>
              </a:r>
              <a:endParaRPr lang="en-US" sz="28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sp>
        <p:nvSpPr>
          <p:cNvPr id="5" name="Freeform 3">
            <a:extLst>
              <a:ext uri="{FF2B5EF4-FFF2-40B4-BE49-F238E27FC236}">
                <a16:creationId xmlns:a16="http://schemas.microsoft.com/office/drawing/2014/main" id="{26FAE085-D84A-11E9-22A1-452A68F1501C}"/>
              </a:ext>
            </a:extLst>
          </p:cNvPr>
          <p:cNvSpPr/>
          <p:nvPr/>
        </p:nvSpPr>
        <p:spPr>
          <a:xfrm>
            <a:off x="408964" y="2386076"/>
            <a:ext cx="11374072" cy="433644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FF5D5"/>
          </a:solidFill>
        </p:spPr>
        <p:txBody>
          <a:bodyPr/>
          <a:lstStyle/>
          <a:p>
            <a:endParaRPr lang="en-US" sz="70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A8C8C550-6084-5618-EAD7-A3E4C1CCC6FC}"/>
              </a:ext>
            </a:extLst>
          </p:cNvPr>
          <p:cNvSpPr txBox="1"/>
          <p:nvPr/>
        </p:nvSpPr>
        <p:spPr>
          <a:xfrm>
            <a:off x="812801" y="2463341"/>
            <a:ext cx="5683793" cy="4181914"/>
          </a:xfrm>
          <a:prstGeom prst="rect">
            <a:avLst/>
          </a:prstGeom>
          <a:noFill/>
        </p:spPr>
        <p:txBody>
          <a:bodyPr wrap="square">
            <a:spAutoFit/>
          </a:bodyPr>
          <a:lstStyle/>
          <a:p>
            <a:pPr marL="381019" indent="-381019" algn="just">
              <a:lnSpc>
                <a:spcPct val="150000"/>
              </a:lnSpc>
              <a:buFont typeface="Courier New" panose="02070309020205020404" pitchFamily="49" charset="0"/>
              <a:buChar char="o"/>
            </a:pPr>
            <a:r>
              <a:rPr lang="en-US" sz="2000" b="1" dirty="0" err="1">
                <a:latin typeface="UTM Avo" panose="02040603050506020204" pitchFamily="18"/>
                <a:cs typeface="Arial" panose="020B0604020202020204" pitchFamily="34" charset="0"/>
              </a:rPr>
              <a:t>Vấn</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đề</a:t>
            </a:r>
            <a:r>
              <a:rPr lang="en-US" sz="2000" b="1"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Em</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bị</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bạn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trêu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chọc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bắt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nạt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và</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nói</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xấu</a:t>
            </a:r>
            <a:r>
              <a:rPr lang="en-US" sz="2000" dirty="0">
                <a:latin typeface="UTM Avo" panose="02040603050506020204" pitchFamily="18"/>
                <a:cs typeface="Arial" panose="020B0604020202020204" pitchFamily="34" charset="0"/>
              </a:rPr>
              <a:t>.</a:t>
            </a:r>
          </a:p>
          <a:p>
            <a:pPr marL="381019" indent="-381019" algn="just">
              <a:lnSpc>
                <a:spcPct val="150000"/>
              </a:lnSpc>
              <a:buFont typeface="Courier New" panose="02070309020205020404" pitchFamily="49" charset="0"/>
              <a:buChar char="o"/>
            </a:pPr>
            <a:r>
              <a:rPr lang="en-US" sz="2000" b="1" dirty="0" err="1">
                <a:latin typeface="UTM Avo" panose="02040603050506020204" pitchFamily="18"/>
                <a:cs typeface="Arial" panose="020B0604020202020204" pitchFamily="34" charset="0"/>
              </a:rPr>
              <a:t>Cách</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giải</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quyết</a:t>
            </a:r>
            <a:r>
              <a:rPr lang="en-US" sz="2000" b="1" dirty="0">
                <a:latin typeface="UTM Avo" panose="02040603050506020204" pitchFamily="18"/>
                <a:cs typeface="Arial" panose="020B0604020202020204" pitchFamily="34" charset="0"/>
              </a:rPr>
              <a:t>:</a:t>
            </a:r>
          </a:p>
          <a:p>
            <a:pPr marL="381019" indent="-381019" algn="just">
              <a:lnSpc>
                <a:spcPct val="150000"/>
              </a:lnSpc>
              <a:buFont typeface="Wingdings" panose="05000000000000000000" pitchFamily="2" charset="2"/>
              <a:buChar char="§"/>
            </a:pPr>
            <a:r>
              <a:rPr lang="vi-VN" sz="2000" dirty="0">
                <a:latin typeface="UTM Avo" panose="02040603050506020204" pitchFamily="18"/>
                <a:cs typeface="Arial" panose="020B0604020202020204" pitchFamily="34" charset="0"/>
              </a:rPr>
              <a:t>Nói rõ ràng, nghiêm túc về việc mình không thích như vậy và nếu bạn làm như vậy mình sẽ không chơi với bạn nữa</a:t>
            </a:r>
            <a:r>
              <a:rPr lang="en-US" sz="2000" dirty="0">
                <a:latin typeface="UTM Avo" panose="02040603050506020204" pitchFamily="18"/>
                <a:cs typeface="Arial" panose="020B0604020202020204" pitchFamily="34" charset="0"/>
              </a:rPr>
              <a:t>.</a:t>
            </a:r>
            <a:endParaRPr lang="vi-VN" sz="2000" dirty="0">
              <a:latin typeface="UTM Avo" panose="02040603050506020204" pitchFamily="18"/>
              <a:cs typeface="Arial" panose="020B0604020202020204" pitchFamily="34" charset="0"/>
            </a:endParaRPr>
          </a:p>
          <a:p>
            <a:pPr marL="381019" indent="-381019" algn="just">
              <a:lnSpc>
                <a:spcPct val="150000"/>
              </a:lnSpc>
              <a:buFont typeface="Wingdings" panose="05000000000000000000" pitchFamily="2" charset="2"/>
              <a:buChar char="§"/>
            </a:pPr>
            <a:r>
              <a:rPr lang="vi-VN" sz="2000" dirty="0">
                <a:latin typeface="UTM Avo" panose="02040603050506020204" pitchFamily="18"/>
                <a:cs typeface="Arial" panose="020B0604020202020204" pitchFamily="34" charset="0"/>
              </a:rPr>
              <a:t>Nhờ sự trợ giúp từ bạn bè, thầy cô khi bị </a:t>
            </a:r>
            <a:r>
              <a:rPr lang="en-US" sz="2000" dirty="0" err="1">
                <a:latin typeface="UTM Avo" panose="02040603050506020204" pitchFamily="18"/>
                <a:cs typeface="Arial" panose="020B0604020202020204" pitchFamily="34" charset="0"/>
              </a:rPr>
              <a:t>trêu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chọc</a:t>
            </a:r>
            <a:r>
              <a:rPr lang="en-US" sz="2000" dirty="0">
                <a:latin typeface="UTM Avo" panose="02040603050506020204" pitchFamily="18"/>
                <a:cs typeface="Arial" panose="020B0604020202020204" pitchFamily="34" charset="0"/>
              </a:rPr>
              <a:t>, </a:t>
            </a:r>
            <a:r>
              <a:rPr lang="vi-VN" sz="2000" dirty="0">
                <a:latin typeface="UTM Avo" panose="02040603050506020204" pitchFamily="18"/>
                <a:cs typeface="Arial" panose="020B0604020202020204" pitchFamily="34" charset="0"/>
              </a:rPr>
              <a:t>bắt nạt mà mình không thể giải quyết được</a:t>
            </a:r>
            <a:r>
              <a:rPr lang="en-US" sz="2000" dirty="0">
                <a:latin typeface="UTM Avo" panose="02040603050506020204" pitchFamily="18"/>
                <a:cs typeface="Arial" panose="020B0604020202020204" pitchFamily="34" charset="0"/>
              </a:rPr>
              <a:t>,…</a:t>
            </a:r>
            <a:endParaRPr lang="vi-VN" sz="2000" dirty="0">
              <a:latin typeface="UTM Avo" panose="02040603050506020204" pitchFamily="18"/>
              <a:cs typeface="Arial" panose="020B0604020202020204" pitchFamily="34" charset="0"/>
            </a:endParaRPr>
          </a:p>
        </p:txBody>
      </p:sp>
      <p:grpSp>
        <p:nvGrpSpPr>
          <p:cNvPr id="7" name="Group 6">
            <a:extLst>
              <a:ext uri="{FF2B5EF4-FFF2-40B4-BE49-F238E27FC236}">
                <a16:creationId xmlns:a16="http://schemas.microsoft.com/office/drawing/2014/main" id="{089E5963-68CA-24DF-0FE0-937E6701A649}"/>
              </a:ext>
            </a:extLst>
          </p:cNvPr>
          <p:cNvGrpSpPr/>
          <p:nvPr/>
        </p:nvGrpSpPr>
        <p:grpSpPr>
          <a:xfrm>
            <a:off x="7477881" y="3052340"/>
            <a:ext cx="3736075" cy="3003915"/>
            <a:chOff x="11216820" y="3659691"/>
            <a:chExt cx="5604113" cy="4505873"/>
          </a:xfrm>
        </p:grpSpPr>
        <p:pic>
          <p:nvPicPr>
            <p:cNvPr id="8" name="Picture 6">
              <a:extLst>
                <a:ext uri="{FF2B5EF4-FFF2-40B4-BE49-F238E27FC236}">
                  <a16:creationId xmlns:a16="http://schemas.microsoft.com/office/drawing/2014/main" id="{49257071-CF55-5DC3-8F18-BC64662D4E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16820" y="4101897"/>
              <a:ext cx="5604113" cy="40636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2" descr="Push pin ">
              <a:extLst>
                <a:ext uri="{FF2B5EF4-FFF2-40B4-BE49-F238E27FC236}">
                  <a16:creationId xmlns:a16="http://schemas.microsoft.com/office/drawing/2014/main" id="{5EDB3937-5949-B764-5A00-193F21FD1B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68026">
              <a:off x="13679821" y="3659691"/>
              <a:ext cx="678109" cy="678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94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left)">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wipe(left)">
                                      <p:cBhvr>
                                        <p:cTn id="23" dur="500"/>
                                        <p:tgtEl>
                                          <p:spTgt spid="6">
                                            <p:txEl>
                                              <p:pRg st="2" end="2"/>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3">
            <a:extLst>
              <a:ext uri="{FF2B5EF4-FFF2-40B4-BE49-F238E27FC236}">
                <a16:creationId xmlns:a16="http://schemas.microsoft.com/office/drawing/2014/main" id="{C920B0A8-CAB4-2EE5-F007-2CB6C77323FD}"/>
              </a:ext>
            </a:extLst>
          </p:cNvPr>
          <p:cNvSpPr/>
          <p:nvPr/>
        </p:nvSpPr>
        <p:spPr>
          <a:xfrm>
            <a:off x="902727" y="2111177"/>
            <a:ext cx="8600367" cy="4492823"/>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grpSp>
        <p:nvGrpSpPr>
          <p:cNvPr id="18" name="Group 17">
            <a:extLst>
              <a:ext uri="{FF2B5EF4-FFF2-40B4-BE49-F238E27FC236}">
                <a16:creationId xmlns:a16="http://schemas.microsoft.com/office/drawing/2014/main" id="{0821E7D9-5E96-42FC-EA8D-8D8FD7DD6505}"/>
              </a:ext>
            </a:extLst>
          </p:cNvPr>
          <p:cNvGrpSpPr/>
          <p:nvPr/>
        </p:nvGrpSpPr>
        <p:grpSpPr>
          <a:xfrm>
            <a:off x="1955361" y="1608634"/>
            <a:ext cx="6495097" cy="961986"/>
            <a:chOff x="3619170" y="659644"/>
            <a:chExt cx="9742645" cy="1442979"/>
          </a:xfrm>
          <a:solidFill>
            <a:schemeClr val="accent2">
              <a:lumMod val="60000"/>
              <a:lumOff val="40000"/>
            </a:schemeClr>
          </a:solidFill>
        </p:grpSpPr>
        <p:pic>
          <p:nvPicPr>
            <p:cNvPr id="19" name="Picture 9">
              <a:extLst>
                <a:ext uri="{FF2B5EF4-FFF2-40B4-BE49-F238E27FC236}">
                  <a16:creationId xmlns:a16="http://schemas.microsoft.com/office/drawing/2014/main" id="{C3E07E17-8343-9253-5E41-A4ACF3C7BE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54633" y="659644"/>
              <a:ext cx="8663264" cy="1442979"/>
            </a:xfrm>
            <a:prstGeom prst="rect">
              <a:avLst/>
            </a:prstGeom>
          </p:spPr>
        </p:pic>
        <p:sp>
          <p:nvSpPr>
            <p:cNvPr id="20" name="TextBox 19">
              <a:extLst>
                <a:ext uri="{FF2B5EF4-FFF2-40B4-BE49-F238E27FC236}">
                  <a16:creationId xmlns:a16="http://schemas.microsoft.com/office/drawing/2014/main" id="{D18B8C44-065D-FF8B-A278-FEA465242DCD}"/>
                </a:ext>
              </a:extLst>
            </p:cNvPr>
            <p:cNvSpPr txBox="1"/>
            <p:nvPr/>
          </p:nvSpPr>
          <p:spPr>
            <a:xfrm>
              <a:off x="3619170" y="909027"/>
              <a:ext cx="9742645" cy="877163"/>
            </a:xfrm>
            <a:prstGeom prst="rect">
              <a:avLst/>
            </a:prstGeom>
            <a:noFill/>
          </p:spPr>
          <p:txBody>
            <a:bodyPr wrap="square" rtlCol="0">
              <a:spAutoFit/>
            </a:bodyPr>
            <a:lstStyle/>
            <a:p>
              <a:pPr algn="ctr" defTabSz="609630">
                <a:defRPr/>
              </a:pPr>
              <a:r>
                <a:rPr lang="en-US" sz="3200" b="1" dirty="0">
                  <a:latin typeface="UTM Avo" panose="02040603050506020204" pitchFamily="18"/>
                  <a:cs typeface="Arial" panose="020B0604020202020204" pitchFamily="34" charset="0"/>
                </a:rPr>
                <a:t>KẾT LUẬN</a:t>
              </a:r>
            </a:p>
          </p:txBody>
        </p:sp>
      </p:grpSp>
      <p:sp>
        <p:nvSpPr>
          <p:cNvPr id="21" name="TextBox 20">
            <a:extLst>
              <a:ext uri="{FF2B5EF4-FFF2-40B4-BE49-F238E27FC236}">
                <a16:creationId xmlns:a16="http://schemas.microsoft.com/office/drawing/2014/main" id="{AB0F496D-1B61-50CC-2311-6E088D2ECD1D}"/>
              </a:ext>
            </a:extLst>
          </p:cNvPr>
          <p:cNvSpPr txBox="1"/>
          <p:nvPr/>
        </p:nvSpPr>
        <p:spPr>
          <a:xfrm>
            <a:off x="1647127" y="2788771"/>
            <a:ext cx="7058816" cy="3337837"/>
          </a:xfrm>
          <a:prstGeom prst="rect">
            <a:avLst/>
          </a:prstGeom>
          <a:noFill/>
        </p:spPr>
        <p:txBody>
          <a:bodyPr wrap="square">
            <a:spAutoFit/>
          </a:bodyPr>
          <a:lstStyle/>
          <a:p>
            <a:pPr algn="just" defTabSz="609630">
              <a:lnSpc>
                <a:spcPct val="150000"/>
              </a:lnSpc>
              <a:defRPr/>
            </a:pPr>
            <a:r>
              <a:rPr lang="vi-VN" sz="2400" dirty="0">
                <a:latin typeface="UTM Avo" panose="02040603050506020204" pitchFamily="18"/>
                <a:ea typeface="Calibri" panose="020F0502020204030204" pitchFamily="34" charset="0"/>
                <a:cs typeface="Arial" panose="020B0604020202020204" pitchFamily="34" charset="0"/>
              </a:rPr>
              <a:t>Trong cuộc sống hằng ngày, các em có thể gặp bất đồng với bạn trong học tập vui chơi hoặc khi tham gia hoạt động tập thể. Mỗi em sẽ lựa chọn một cách gi</a:t>
            </a:r>
            <a:r>
              <a:rPr lang="en-US" sz="2400" dirty="0" err="1">
                <a:latin typeface="UTM Avo" panose="02040603050506020204" pitchFamily="18"/>
                <a:ea typeface="Calibri" panose="020F0502020204030204" pitchFamily="34" charset="0"/>
                <a:cs typeface="Arial" panose="020B0604020202020204" pitchFamily="34" charset="0"/>
              </a:rPr>
              <a:t>ải</a:t>
            </a:r>
            <a:r>
              <a:rPr lang="vi-VN" sz="2400" dirty="0">
                <a:latin typeface="UTM Avo" panose="02040603050506020204" pitchFamily="18"/>
                <a:ea typeface="Calibri" panose="020F0502020204030204" pitchFamily="34" charset="0"/>
                <a:cs typeface="Arial" panose="020B0604020202020204" pitchFamily="34" charset="0"/>
              </a:rPr>
              <a:t> quyết khác nhau. Nhưng các em hãy nh</a:t>
            </a:r>
            <a:r>
              <a:rPr lang="en-US" sz="2400" dirty="0" err="1">
                <a:latin typeface="UTM Avo" panose="02040603050506020204" pitchFamily="18"/>
                <a:ea typeface="Calibri" panose="020F0502020204030204" pitchFamily="34" charset="0"/>
                <a:cs typeface="Arial" panose="020B0604020202020204" pitchFamily="34" charset="0"/>
              </a:rPr>
              <a:t>ớ</a:t>
            </a:r>
            <a:r>
              <a:rPr lang="vi-VN" sz="2400" dirty="0">
                <a:latin typeface="UTM Avo" panose="02040603050506020204" pitchFamily="18"/>
                <a:ea typeface="Calibri" panose="020F0502020204030204" pitchFamily="34" charset="0"/>
                <a:cs typeface="Arial" panose="020B0604020202020204" pitchFamily="34" charset="0"/>
              </a:rPr>
              <a:t> phải bình tĩnh tìm cách giải quyết hợp để giữ gìn tình bạn nhé!</a:t>
            </a:r>
          </a:p>
        </p:txBody>
      </p:sp>
      <p:pic>
        <p:nvPicPr>
          <p:cNvPr id="22" name="Picture 21" descr="A group of people using laptops&#10;&#10;Description automatically generated with medium confidence">
            <a:extLst>
              <a:ext uri="{FF2B5EF4-FFF2-40B4-BE49-F238E27FC236}">
                <a16:creationId xmlns:a16="http://schemas.microsoft.com/office/drawing/2014/main" id="{8D69EB89-7E0D-D563-5DAF-4A485E25CB7A}"/>
              </a:ext>
            </a:extLst>
          </p:cNvPr>
          <p:cNvPicPr>
            <a:picLocks noChangeAspect="1"/>
          </p:cNvPicPr>
          <p:nvPr/>
        </p:nvPicPr>
        <p:blipFill rotWithShape="1">
          <a:blip r:embed="rId5">
            <a:extLst>
              <a:ext uri="{28A0092B-C50C-407E-A947-70E740481C1C}">
                <a14:useLocalDpi xmlns:a14="http://schemas.microsoft.com/office/drawing/2010/main" val="0"/>
              </a:ext>
            </a:extLst>
          </a:blip>
          <a:srcRect t="13421" b="20850"/>
          <a:stretch/>
        </p:blipFill>
        <p:spPr>
          <a:xfrm>
            <a:off x="8450458" y="4457689"/>
            <a:ext cx="3554554" cy="2336358"/>
          </a:xfrm>
          <a:prstGeom prst="rect">
            <a:avLst/>
          </a:prstGeom>
        </p:spPr>
      </p:pic>
      <p:sp>
        <p:nvSpPr>
          <p:cNvPr id="23" name="Freeform 9">
            <a:extLst>
              <a:ext uri="{FF2B5EF4-FFF2-40B4-BE49-F238E27FC236}">
                <a16:creationId xmlns:a16="http://schemas.microsoft.com/office/drawing/2014/main" id="{993BCE9D-3534-B7F7-1CFA-F8964D61C2A9}"/>
              </a:ext>
            </a:extLst>
          </p:cNvPr>
          <p:cNvSpPr/>
          <p:nvPr/>
        </p:nvSpPr>
        <p:spPr>
          <a:xfrm rot="-1264247">
            <a:off x="8891634" y="1541594"/>
            <a:ext cx="1677926" cy="1051609"/>
          </a:xfrm>
          <a:custGeom>
            <a:avLst/>
            <a:gdLst/>
            <a:ahLst/>
            <a:cxnLst/>
            <a:rect l="l" t="t" r="r" b="b"/>
            <a:pathLst>
              <a:path w="3713308" h="2115038">
                <a:moveTo>
                  <a:pt x="0" y="0"/>
                </a:moveTo>
                <a:lnTo>
                  <a:pt x="3713308" y="0"/>
                </a:lnTo>
                <a:lnTo>
                  <a:pt x="3713308" y="2115039"/>
                </a:lnTo>
                <a:lnTo>
                  <a:pt x="0" y="21150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70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97773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A3B0D248-C60B-7434-358B-F912E411F9A8}"/>
              </a:ext>
            </a:extLst>
          </p:cNvPr>
          <p:cNvSpPr/>
          <p:nvPr/>
        </p:nvSpPr>
        <p:spPr>
          <a:xfrm>
            <a:off x="447041" y="2191726"/>
            <a:ext cx="11328400" cy="4435841"/>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5D5"/>
          </a:solidFill>
        </p:spPr>
        <p:txBody>
          <a:bodyPr/>
          <a:lstStyle/>
          <a:p>
            <a:pPr defTabSz="609630">
              <a:defRPr/>
            </a:pPr>
            <a:endParaRPr lang="en-US" sz="1100">
              <a:latin typeface="UTM Avo" panose="02040603050506020204" pitchFamily="18"/>
              <a:cs typeface="Arial" panose="020B0604020202020204" pitchFamily="34" charset="0"/>
            </a:endParaRPr>
          </a:p>
        </p:txBody>
      </p:sp>
      <p:sp>
        <p:nvSpPr>
          <p:cNvPr id="13" name="TextBox 12">
            <a:extLst>
              <a:ext uri="{FF2B5EF4-FFF2-40B4-BE49-F238E27FC236}">
                <a16:creationId xmlns:a16="http://schemas.microsoft.com/office/drawing/2014/main" id="{37DDD8FD-E9D0-8C49-0B7A-54AA4EAA1394}"/>
              </a:ext>
            </a:extLst>
          </p:cNvPr>
          <p:cNvSpPr txBox="1"/>
          <p:nvPr/>
        </p:nvSpPr>
        <p:spPr>
          <a:xfrm>
            <a:off x="431800" y="3011197"/>
            <a:ext cx="9800771" cy="1878143"/>
          </a:xfrm>
          <a:prstGeom prst="rect">
            <a:avLst/>
          </a:prstGeom>
          <a:noFill/>
        </p:spPr>
        <p:txBody>
          <a:bodyPr wrap="square">
            <a:spAutoFit/>
          </a:bodyPr>
          <a:lstStyle/>
          <a:p>
            <a:pPr marL="381019" indent="-381019" algn="just" defTabSz="609630">
              <a:lnSpc>
                <a:spcPct val="150000"/>
              </a:lnSpc>
              <a:buFont typeface="Wingdings" panose="05000000000000000000" pitchFamily="2" charset="2"/>
              <a:buChar char="v"/>
            </a:pPr>
            <a:r>
              <a:rPr lang="en-US" sz="2000" b="1" dirty="0" err="1">
                <a:latin typeface="UTM Avo" panose="02040603050506020204" pitchFamily="18"/>
                <a:cs typeface="Arial" panose="020B0604020202020204" pitchFamily="34" charset="0"/>
              </a:rPr>
              <a:t>Cả</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lớp</a:t>
            </a:r>
            <a:r>
              <a:rPr lang="en-US" sz="2000" b="1" dirty="0">
                <a:latin typeface="UTM Avo" panose="02040603050506020204" pitchFamily="18"/>
                <a:cs typeface="Arial" panose="020B0604020202020204" pitchFamily="34" charset="0"/>
              </a:rPr>
              <a:t> chia </a:t>
            </a:r>
            <a:r>
              <a:rPr lang="en-US" sz="2000" b="1" dirty="0" err="1">
                <a:latin typeface="UTM Avo" panose="02040603050506020204" pitchFamily="18"/>
                <a:cs typeface="Arial" panose="020B0604020202020204" pitchFamily="34" charset="0"/>
              </a:rPr>
              <a:t>thành</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các</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nhóm</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mỗi</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nhóm</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đọc</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gợi</a:t>
            </a:r>
            <a:r>
              <a:rPr lang="en-US" sz="2000" b="1" dirty="0">
                <a:latin typeface="UTM Avo" panose="02040603050506020204" pitchFamily="18"/>
                <a:cs typeface="Arial" panose="020B0604020202020204" pitchFamily="34" charset="0"/>
              </a:rPr>
              <a:t> </a:t>
            </a:r>
            <a:r>
              <a:rPr lang="en-US" sz="2000" b="1" dirty="0" err="1">
                <a:latin typeface="UTM Avo" panose="02040603050506020204" pitchFamily="18"/>
                <a:cs typeface="Arial" panose="020B0604020202020204" pitchFamily="34" charset="0"/>
              </a:rPr>
              <a:t>ý</a:t>
            </a:r>
            <a:r>
              <a:rPr lang="en-US" sz="2000" b="1" dirty="0">
                <a:latin typeface="UTM Avo" panose="02040603050506020204" pitchFamily="18"/>
                <a:cs typeface="Arial" panose="020B0604020202020204" pitchFamily="34" charset="0"/>
              </a:rPr>
              <a:t> </a:t>
            </a:r>
            <a:r>
              <a:rPr lang="en-US" sz="2000" b="1" i="1" dirty="0">
                <a:latin typeface="UTM Avo" panose="02040603050506020204" pitchFamily="18"/>
                <a:cs typeface="Arial" panose="020B0604020202020204" pitchFamily="34" charset="0"/>
              </a:rPr>
              <a:t>(SGK – tr.92) </a:t>
            </a:r>
            <a:r>
              <a:rPr lang="en-US" sz="2000" b="1" dirty="0" err="1">
                <a:latin typeface="UTM Avo" panose="02040603050506020204" pitchFamily="18"/>
                <a:cs typeface="Arial" panose="020B0604020202020204" pitchFamily="34" charset="0"/>
              </a:rPr>
              <a:t>và</a:t>
            </a:r>
            <a:r>
              <a:rPr lang="en-US" sz="2000" b="1" dirty="0">
                <a:latin typeface="UTM Avo" panose="02040603050506020204" pitchFamily="18"/>
                <a:cs typeface="Arial" panose="020B0604020202020204" pitchFamily="34" charset="0"/>
              </a:rPr>
              <a:t>: </a:t>
            </a:r>
          </a:p>
          <a:p>
            <a:pPr marL="381019" indent="-381019" algn="just" defTabSz="609630">
              <a:lnSpc>
                <a:spcPct val="150000"/>
              </a:lnSpc>
              <a:buFont typeface="Courier New" panose="02070309020205020404" pitchFamily="49" charset="0"/>
              <a:buChar char="o"/>
            </a:pPr>
            <a:r>
              <a:rPr lang="en-US" sz="2000" dirty="0" err="1">
                <a:latin typeface="UTM Avo" panose="02040603050506020204" pitchFamily="18"/>
                <a:cs typeface="Arial" panose="020B0604020202020204" pitchFamily="34" charset="0"/>
              </a:rPr>
              <a:t>Viết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điều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mình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mong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muốn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về</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mối</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quan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hệ</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cách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ứng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xử</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với</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các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bạn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trong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lớp</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vào</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một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mảnh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giấy</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nhỏ</a:t>
            </a:r>
            <a:r>
              <a:rPr lang="en-US" sz="2000" dirty="0">
                <a:latin typeface="UTM Avo" panose="02040603050506020204" pitchFamily="18"/>
                <a:cs typeface="Arial" panose="020B0604020202020204" pitchFamily="34" charset="0"/>
              </a:rPr>
              <a:t>.</a:t>
            </a:r>
          </a:p>
          <a:p>
            <a:pPr marL="381019" indent="-381019" algn="just" defTabSz="609630">
              <a:lnSpc>
                <a:spcPct val="150000"/>
              </a:lnSpc>
              <a:buFont typeface="Courier New" panose="02070309020205020404" pitchFamily="49" charset="0"/>
              <a:buChar char="o"/>
            </a:pPr>
            <a:r>
              <a:rPr lang="en-US" sz="2000" dirty="0" err="1">
                <a:latin typeface="UTM Avo" panose="02040603050506020204" pitchFamily="18"/>
                <a:cs typeface="Arial" panose="020B0604020202020204" pitchFamily="34" charset="0"/>
              </a:rPr>
              <a:t>Bỏ</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mảnh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giấy</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đã</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viết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vào</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chiếc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hộp</a:t>
            </a:r>
            <a:r>
              <a:rPr lang="en-US" sz="2000" dirty="0">
                <a:latin typeface="UTM Avo" panose="02040603050506020204" pitchFamily="18"/>
                <a:cs typeface="Arial" panose="020B0604020202020204" pitchFamily="34" charset="0"/>
              </a:rPr>
              <a:t> </a:t>
            </a:r>
            <a:r>
              <a:rPr lang="en-US" sz="2000" b="1" i="1" dirty="0">
                <a:latin typeface="UTM Avo" panose="02040603050506020204" pitchFamily="18"/>
                <a:cs typeface="Arial" panose="020B0604020202020204" pitchFamily="34" charset="0"/>
              </a:rPr>
              <a:t>Chia </a:t>
            </a:r>
            <a:r>
              <a:rPr lang="en-US" sz="2000" b="1" i="1" dirty="0" err="1">
                <a:latin typeface="UTM Avo" panose="02040603050506020204" pitchFamily="18"/>
                <a:cs typeface="Arial" panose="020B0604020202020204" pitchFamily="34" charset="0"/>
              </a:rPr>
              <a:t>sẻ</a:t>
            </a:r>
            <a:r>
              <a:rPr lang="en-US" sz="2000" i="1" dirty="0">
                <a:latin typeface="UTM Avo" panose="02040603050506020204" pitchFamily="18"/>
                <a:cs typeface="Arial" panose="020B0604020202020204" pitchFamily="34" charset="0"/>
              </a:rPr>
              <a:t>.</a:t>
            </a:r>
          </a:p>
        </p:txBody>
      </p:sp>
      <p:pic>
        <p:nvPicPr>
          <p:cNvPr id="14" name="Picture 13" descr="A group of children sitting at a table&#10;&#10;Description automatically generated">
            <a:extLst>
              <a:ext uri="{FF2B5EF4-FFF2-40B4-BE49-F238E27FC236}">
                <a16:creationId xmlns:a16="http://schemas.microsoft.com/office/drawing/2014/main" id="{15732D58-E1EB-20B0-B52B-D13D1AAC2E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11" t="11481" r="6483" b="60371"/>
          <a:stretch/>
        </p:blipFill>
        <p:spPr>
          <a:xfrm>
            <a:off x="6862350" y="4309762"/>
            <a:ext cx="4667799" cy="20688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picture containing toy, doll&#10;&#10;Description automatically generated">
            <a:extLst>
              <a:ext uri="{FF2B5EF4-FFF2-40B4-BE49-F238E27FC236}">
                <a16:creationId xmlns:a16="http://schemas.microsoft.com/office/drawing/2014/main" id="{220B76C3-29A5-9288-61F7-712708CD504E}"/>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447041" y="5122577"/>
            <a:ext cx="3098800" cy="1699324"/>
          </a:xfrm>
          <a:prstGeom prst="rect">
            <a:avLst/>
          </a:prstGeom>
        </p:spPr>
      </p:pic>
      <p:sp>
        <p:nvSpPr>
          <p:cNvPr id="16" name="TextBox 6">
            <a:extLst>
              <a:ext uri="{FF2B5EF4-FFF2-40B4-BE49-F238E27FC236}">
                <a16:creationId xmlns:a16="http://schemas.microsoft.com/office/drawing/2014/main" id="{AE318D33-8080-1C4F-650A-E20B3668113B}"/>
              </a:ext>
            </a:extLst>
          </p:cNvPr>
          <p:cNvSpPr txBox="1"/>
          <p:nvPr/>
        </p:nvSpPr>
        <p:spPr>
          <a:xfrm>
            <a:off x="1088232" y="1513795"/>
            <a:ext cx="10066332" cy="482055"/>
          </a:xfrm>
          <a:prstGeom prst="rect">
            <a:avLst/>
          </a:prstGeom>
        </p:spPr>
        <p:txBody>
          <a:bodyPr wrap="square" lIns="0" tIns="0" rIns="0" bIns="0" rtlCol="0" anchor="t">
            <a:spAutoFit/>
          </a:bodyPr>
          <a:lstStyle/>
          <a:p>
            <a:pPr algn="ctr" defTabSz="609630">
              <a:lnSpc>
                <a:spcPct val="150000"/>
              </a:lnSpc>
            </a:pPr>
            <a:r>
              <a:rPr lang="en-US" sz="2400" b="1" dirty="0">
                <a:latin typeface="UTM Avo" panose="02040603050506020204" pitchFamily="18"/>
                <a:cs typeface="Arial" panose="020B0604020202020204" pitchFamily="34" charset="0"/>
              </a:rPr>
              <a:t>HOẠT ĐỘNG 4: ĐIỀU EM MONG MUỐN</a:t>
            </a:r>
          </a:p>
        </p:txBody>
      </p:sp>
      <p:grpSp>
        <p:nvGrpSpPr>
          <p:cNvPr id="24" name="Group 23">
            <a:extLst>
              <a:ext uri="{FF2B5EF4-FFF2-40B4-BE49-F238E27FC236}">
                <a16:creationId xmlns:a16="http://schemas.microsoft.com/office/drawing/2014/main" id="{E897A09B-26DB-A974-DA5C-ADB54E071596}"/>
              </a:ext>
            </a:extLst>
          </p:cNvPr>
          <p:cNvGrpSpPr/>
          <p:nvPr/>
        </p:nvGrpSpPr>
        <p:grpSpPr>
          <a:xfrm>
            <a:off x="3667592" y="2185875"/>
            <a:ext cx="5055917" cy="743915"/>
            <a:chOff x="4834930" y="84191"/>
            <a:chExt cx="7359542" cy="1232175"/>
          </a:xfrm>
          <a:solidFill>
            <a:schemeClr val="accent2">
              <a:lumMod val="60000"/>
              <a:lumOff val="40000"/>
            </a:schemeClr>
          </a:solidFill>
        </p:grpSpPr>
        <p:sp>
          <p:nvSpPr>
            <p:cNvPr id="25" name="Round Same Side Corner Rectangle 11">
              <a:extLst>
                <a:ext uri="{FF2B5EF4-FFF2-40B4-BE49-F238E27FC236}">
                  <a16:creationId xmlns:a16="http://schemas.microsoft.com/office/drawing/2014/main" id="{E0EA0100-387D-9F10-26B5-40A15116D319}"/>
                </a:ext>
              </a:extLst>
            </p:cNvPr>
            <p:cNvSpPr/>
            <p:nvPr/>
          </p:nvSpPr>
          <p:spPr>
            <a:xfrm flipV="1">
              <a:off x="4834930" y="84191"/>
              <a:ext cx="7359542" cy="1232175"/>
            </a:xfrm>
            <a:prstGeom prst="round2SameRect">
              <a:avLst>
                <a:gd name="adj1" fmla="val 37720"/>
                <a:gd name="adj2" fmla="val 0"/>
              </a:avLst>
            </a:prstGeom>
            <a:grpFill/>
            <a:ln w="25400" cap="flat" cmpd="sng" algn="ctr">
              <a:solidFill>
                <a:srgbClr val="4BACC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26" name="TextBox 25">
              <a:extLst>
                <a:ext uri="{FF2B5EF4-FFF2-40B4-BE49-F238E27FC236}">
                  <a16:creationId xmlns:a16="http://schemas.microsoft.com/office/drawing/2014/main" id="{A6FAD292-DADE-A103-9C66-0B221205AEF3}"/>
                </a:ext>
              </a:extLst>
            </p:cNvPr>
            <p:cNvSpPr txBox="1"/>
            <p:nvPr/>
          </p:nvSpPr>
          <p:spPr>
            <a:xfrm>
              <a:off x="5313042" y="337068"/>
              <a:ext cx="6403317" cy="866629"/>
            </a:xfrm>
            <a:prstGeom prst="rect">
              <a:avLst/>
            </a:prstGeom>
            <a:grp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UTM Avo" panose="02040603050506020204" pitchFamily="18"/>
                  <a:cs typeface="Arial" panose="020B0604020202020204" pitchFamily="34" charset="0"/>
                </a:rPr>
                <a:t>HOẠT ĐỘNG NHÓM</a:t>
              </a:r>
            </a:p>
          </p:txBody>
        </p:sp>
      </p:grpSp>
    </p:spTree>
    <p:extLst>
      <p:ext uri="{BB962C8B-B14F-4D97-AF65-F5344CB8AC3E}">
        <p14:creationId xmlns:p14="http://schemas.microsoft.com/office/powerpoint/2010/main" val="59738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left)">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wipe(left)">
                                      <p:cBhvr>
                                        <p:cTn id="23" dur="500"/>
                                        <p:tgtEl>
                                          <p:spTgt spid="13">
                                            <p:txEl>
                                              <p:pRg st="1" end="1"/>
                                            </p:txEl>
                                          </p:spTgt>
                                        </p:tgtEl>
                                      </p:cBhvr>
                                    </p:animEffect>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wipe(left)">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4A3B17C-6E55-F16E-8F8B-911A40DFC8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7452">
            <a:off x="434569" y="1550412"/>
            <a:ext cx="5847987" cy="6524045"/>
          </a:xfrm>
          <a:prstGeom prst="rect">
            <a:avLst/>
          </a:prstGeom>
        </p:spPr>
      </p:pic>
      <p:grpSp>
        <p:nvGrpSpPr>
          <p:cNvPr id="3" name="Group 2">
            <a:extLst>
              <a:ext uri="{FF2B5EF4-FFF2-40B4-BE49-F238E27FC236}">
                <a16:creationId xmlns:a16="http://schemas.microsoft.com/office/drawing/2014/main" id="{D20451C0-3BDF-5991-8798-41C9F8F7F0B7}"/>
              </a:ext>
            </a:extLst>
          </p:cNvPr>
          <p:cNvGrpSpPr/>
          <p:nvPr/>
        </p:nvGrpSpPr>
        <p:grpSpPr>
          <a:xfrm>
            <a:off x="243161" y="1620520"/>
            <a:ext cx="4551613" cy="822073"/>
            <a:chOff x="204721" y="534809"/>
            <a:chExt cx="6827420" cy="1233110"/>
          </a:xfrm>
          <a:solidFill>
            <a:schemeClr val="accent2">
              <a:lumMod val="60000"/>
              <a:lumOff val="40000"/>
            </a:schemeClr>
          </a:solidFill>
        </p:grpSpPr>
        <p:grpSp>
          <p:nvGrpSpPr>
            <p:cNvPr id="4" name="Group 10">
              <a:extLst>
                <a:ext uri="{FF2B5EF4-FFF2-40B4-BE49-F238E27FC236}">
                  <a16:creationId xmlns:a16="http://schemas.microsoft.com/office/drawing/2014/main" id="{48F5F96A-40CE-9957-8E3B-55C503F22F78}"/>
                </a:ext>
              </a:extLst>
            </p:cNvPr>
            <p:cNvGrpSpPr/>
            <p:nvPr/>
          </p:nvGrpSpPr>
          <p:grpSpPr>
            <a:xfrm rot="-143938">
              <a:off x="204721" y="534809"/>
              <a:ext cx="6827420" cy="1233110"/>
              <a:chOff x="-1" y="0"/>
              <a:chExt cx="5761308" cy="904522"/>
            </a:xfrm>
            <a:grpFill/>
          </p:grpSpPr>
          <p:sp>
            <p:nvSpPr>
              <p:cNvPr id="6" name="Freeform 11">
                <a:extLst>
                  <a:ext uri="{FF2B5EF4-FFF2-40B4-BE49-F238E27FC236}">
                    <a16:creationId xmlns:a16="http://schemas.microsoft.com/office/drawing/2014/main" id="{2168676C-6CF6-F005-863C-C97E3C3839A4}"/>
                  </a:ext>
                </a:extLst>
              </p:cNvPr>
              <p:cNvSpPr/>
              <p:nvPr/>
            </p:nvSpPr>
            <p:spPr>
              <a:xfrm>
                <a:off x="-1" y="0"/>
                <a:ext cx="5761308" cy="904522"/>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grpFill/>
            </p:spPr>
            <p:txBody>
              <a:bodyPr/>
              <a:lstStyle/>
              <a:p>
                <a:endParaRPr lang="en-US" sz="700">
                  <a:latin typeface="UTM Avo" panose="02040603050506020204" pitchFamily="18"/>
                </a:endParaRPr>
              </a:p>
            </p:txBody>
          </p:sp>
        </p:grpSp>
        <p:sp>
          <p:nvSpPr>
            <p:cNvPr id="5" name="TextBox 4">
              <a:extLst>
                <a:ext uri="{FF2B5EF4-FFF2-40B4-BE49-F238E27FC236}">
                  <a16:creationId xmlns:a16="http://schemas.microsoft.com/office/drawing/2014/main" id="{ACFEF067-5338-F532-0284-3BA3775136A2}"/>
                </a:ext>
              </a:extLst>
            </p:cNvPr>
            <p:cNvSpPr txBox="1"/>
            <p:nvPr/>
          </p:nvSpPr>
          <p:spPr>
            <a:xfrm rot="21459337">
              <a:off x="547668" y="828197"/>
              <a:ext cx="6141524" cy="646331"/>
            </a:xfrm>
            <a:prstGeom prst="rect">
              <a:avLst/>
            </a:prstGeom>
            <a:grpFill/>
          </p:spPr>
          <p:txBody>
            <a:bodyPr wrap="square" lIns="0" tIns="0" rIns="0" bIns="0" rtlCol="0" anchor="t">
              <a:spAutoFit/>
            </a:bodyPr>
            <a:lstStyle/>
            <a:p>
              <a:pPr algn="ctr">
                <a:spcBef>
                  <a:spcPct val="0"/>
                </a:spcBef>
              </a:pPr>
              <a:r>
                <a:rPr lang="en-US" sz="2800" b="1" spc="119">
                  <a:latin typeface="UTM Avo" panose="02040603050506020204" pitchFamily="18"/>
                  <a:cs typeface="Arial" panose="020B0604020202020204" pitchFamily="34" charset="0"/>
                </a:rPr>
                <a:t>HOẠT ĐỘNG NHÓM</a:t>
              </a:r>
              <a:endParaRPr lang="en-US" sz="2800" b="1" spc="119" dirty="0">
                <a:latin typeface="UTM Avo" panose="02040603050506020204" pitchFamily="18"/>
                <a:cs typeface="Arial" panose="020B0604020202020204" pitchFamily="34" charset="0"/>
              </a:endParaRPr>
            </a:p>
          </p:txBody>
        </p:sp>
      </p:grpSp>
      <p:sp>
        <p:nvSpPr>
          <p:cNvPr id="7" name="Freeform 5">
            <a:extLst>
              <a:ext uri="{FF2B5EF4-FFF2-40B4-BE49-F238E27FC236}">
                <a16:creationId xmlns:a16="http://schemas.microsoft.com/office/drawing/2014/main" id="{0B49628E-51B4-7325-485F-B3CB9CA42C4C}"/>
              </a:ext>
            </a:extLst>
          </p:cNvPr>
          <p:cNvSpPr/>
          <p:nvPr/>
        </p:nvSpPr>
        <p:spPr>
          <a:xfrm>
            <a:off x="6587269" y="2330560"/>
            <a:ext cx="5251271" cy="4128939"/>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sz="700">
              <a:latin typeface="UTM Avo" panose="02040603050506020204" pitchFamily="18"/>
            </a:endParaRPr>
          </a:p>
        </p:txBody>
      </p:sp>
      <p:sp>
        <p:nvSpPr>
          <p:cNvPr id="8" name="TextBox 7">
            <a:extLst>
              <a:ext uri="{FF2B5EF4-FFF2-40B4-BE49-F238E27FC236}">
                <a16:creationId xmlns:a16="http://schemas.microsoft.com/office/drawing/2014/main" id="{4AB178A6-341E-FCF3-ECBB-76A0547FC363}"/>
              </a:ext>
            </a:extLst>
          </p:cNvPr>
          <p:cNvSpPr txBox="1"/>
          <p:nvPr/>
        </p:nvSpPr>
        <p:spPr>
          <a:xfrm>
            <a:off x="6854079" y="2999050"/>
            <a:ext cx="4717650" cy="2183675"/>
          </a:xfrm>
          <a:prstGeom prst="rect">
            <a:avLst/>
          </a:prstGeom>
          <a:noFill/>
        </p:spPr>
        <p:txBody>
          <a:bodyPr wrap="square">
            <a:spAutoFit/>
          </a:bodyPr>
          <a:lstStyle/>
          <a:p>
            <a:pPr algn="just">
              <a:lnSpc>
                <a:spcPct val="200000"/>
              </a:lnSpc>
            </a:pP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thành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hãy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nhau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thảo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luận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điều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viết</a:t>
            </a:r>
            <a:r>
              <a:rPr lang="en-US" sz="2400" dirty="0">
                <a:latin typeface="UTM Avo" panose="02040603050506020204" pitchFamily="18"/>
                <a:cs typeface="Arial" panose="020B0604020202020204" pitchFamily="34" charset="0"/>
              </a:rPr>
              <a:t>.</a:t>
            </a:r>
          </a:p>
        </p:txBody>
      </p:sp>
      <p:sp>
        <p:nvSpPr>
          <p:cNvPr id="9" name="Freeform 17">
            <a:extLst>
              <a:ext uri="{FF2B5EF4-FFF2-40B4-BE49-F238E27FC236}">
                <a16:creationId xmlns:a16="http://schemas.microsoft.com/office/drawing/2014/main" id="{52A8441E-F16D-55F8-771C-AAF8E09B6D38}"/>
              </a:ext>
            </a:extLst>
          </p:cNvPr>
          <p:cNvSpPr/>
          <p:nvPr/>
        </p:nvSpPr>
        <p:spPr>
          <a:xfrm rot="389631">
            <a:off x="6271480" y="6174309"/>
            <a:ext cx="937360" cy="674832"/>
          </a:xfrm>
          <a:custGeom>
            <a:avLst/>
            <a:gdLst/>
            <a:ahLst/>
            <a:cxnLst/>
            <a:rect l="l" t="t" r="r" b="b"/>
            <a:pathLst>
              <a:path w="2132181" h="1498745">
                <a:moveTo>
                  <a:pt x="0" y="0"/>
                </a:moveTo>
                <a:lnTo>
                  <a:pt x="2132180" y="0"/>
                </a:lnTo>
                <a:lnTo>
                  <a:pt x="2132180" y="1498746"/>
                </a:lnTo>
                <a:lnTo>
                  <a:pt x="0" y="1498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latin typeface="UTM Avo" panose="02040603050506020204" pitchFamily="18"/>
            </a:endParaRPr>
          </a:p>
        </p:txBody>
      </p:sp>
      <p:grpSp>
        <p:nvGrpSpPr>
          <p:cNvPr id="10" name="Group 9">
            <a:extLst>
              <a:ext uri="{FF2B5EF4-FFF2-40B4-BE49-F238E27FC236}">
                <a16:creationId xmlns:a16="http://schemas.microsoft.com/office/drawing/2014/main" id="{1B101DE4-6CDC-F00A-5959-66267A04471B}"/>
              </a:ext>
            </a:extLst>
          </p:cNvPr>
          <p:cNvGrpSpPr/>
          <p:nvPr/>
        </p:nvGrpSpPr>
        <p:grpSpPr>
          <a:xfrm>
            <a:off x="871749" y="2622381"/>
            <a:ext cx="4363398" cy="3867641"/>
            <a:chOff x="1010492" y="2798170"/>
            <a:chExt cx="6873052" cy="6092155"/>
          </a:xfrm>
        </p:grpSpPr>
        <p:pic>
          <p:nvPicPr>
            <p:cNvPr id="11" name="Picture 10" descr="A group of children sitting at a table&#10;&#10;Description automatically generated">
              <a:extLst>
                <a:ext uri="{FF2B5EF4-FFF2-40B4-BE49-F238E27FC236}">
                  <a16:creationId xmlns:a16="http://schemas.microsoft.com/office/drawing/2014/main" id="{B6A22FF4-DA61-3AB6-F265-184D762C72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00" t="44074" r="8195"/>
            <a:stretch/>
          </p:blipFill>
          <p:spPr>
            <a:xfrm>
              <a:off x="1010492" y="3137225"/>
              <a:ext cx="6873052" cy="57531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2" descr="Push pin ">
              <a:extLst>
                <a:ext uri="{FF2B5EF4-FFF2-40B4-BE49-F238E27FC236}">
                  <a16:creationId xmlns:a16="http://schemas.microsoft.com/office/drawing/2014/main" id="{A1EA8EA9-C960-37ED-0D2C-3F35FDC0DD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842305">
              <a:off x="3932541" y="2798170"/>
              <a:ext cx="678109" cy="678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09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12A518B3-329A-06E0-7FE2-8652481F3C96}"/>
              </a:ext>
            </a:extLst>
          </p:cNvPr>
          <p:cNvSpPr/>
          <p:nvPr/>
        </p:nvSpPr>
        <p:spPr>
          <a:xfrm rot="13289346">
            <a:off x="10135071" y="5147111"/>
            <a:ext cx="634286" cy="1193691"/>
          </a:xfrm>
          <a:custGeom>
            <a:avLst/>
            <a:gdLst/>
            <a:ahLst/>
            <a:cxnLst/>
            <a:rect l="l" t="t" r="r" b="b"/>
            <a:pathLst>
              <a:path w="951429" h="1790536">
                <a:moveTo>
                  <a:pt x="0" y="0"/>
                </a:moveTo>
                <a:lnTo>
                  <a:pt x="951428" y="0"/>
                </a:lnTo>
                <a:lnTo>
                  <a:pt x="951428" y="1790536"/>
                </a:lnTo>
                <a:lnTo>
                  <a:pt x="0" y="1790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UTM Avo" panose="02040603050506020204" pitchFamily="18"/>
            </a:endParaRPr>
          </a:p>
        </p:txBody>
      </p:sp>
      <p:pic>
        <p:nvPicPr>
          <p:cNvPr id="23" name="Picture 2">
            <a:extLst>
              <a:ext uri="{FF2B5EF4-FFF2-40B4-BE49-F238E27FC236}">
                <a16:creationId xmlns:a16="http://schemas.microsoft.com/office/drawing/2014/main" id="{5CB3AF37-D8A1-E9AA-7BD3-D2DFDEEB7C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7709" y="2260600"/>
            <a:ext cx="9431577" cy="3759200"/>
          </a:xfrm>
          <a:prstGeom prst="rect">
            <a:avLst/>
          </a:prstGeom>
        </p:spPr>
      </p:pic>
      <p:grpSp>
        <p:nvGrpSpPr>
          <p:cNvPr id="24" name="Group 23">
            <a:extLst>
              <a:ext uri="{FF2B5EF4-FFF2-40B4-BE49-F238E27FC236}">
                <a16:creationId xmlns:a16="http://schemas.microsoft.com/office/drawing/2014/main" id="{4A892EB9-A592-6794-AB4F-54F011BD96DA}"/>
              </a:ext>
            </a:extLst>
          </p:cNvPr>
          <p:cNvGrpSpPr/>
          <p:nvPr/>
        </p:nvGrpSpPr>
        <p:grpSpPr>
          <a:xfrm>
            <a:off x="3670490" y="1800224"/>
            <a:ext cx="4851019" cy="991857"/>
            <a:chOff x="5264219" y="1516582"/>
            <a:chExt cx="7276528" cy="1487785"/>
          </a:xfrm>
          <a:solidFill>
            <a:schemeClr val="accent2">
              <a:lumMod val="60000"/>
              <a:lumOff val="40000"/>
            </a:schemeClr>
          </a:solidFill>
        </p:grpSpPr>
        <p:pic>
          <p:nvPicPr>
            <p:cNvPr id="25" name="Picture 9">
              <a:extLst>
                <a:ext uri="{FF2B5EF4-FFF2-40B4-BE49-F238E27FC236}">
                  <a16:creationId xmlns:a16="http://schemas.microsoft.com/office/drawing/2014/main" id="{BE0224B9-F802-C05D-A806-31E309B350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26778" y="1516582"/>
              <a:ext cx="6951410" cy="1487785"/>
            </a:xfrm>
            <a:prstGeom prst="rect">
              <a:avLst/>
            </a:prstGeom>
          </p:spPr>
        </p:pic>
        <p:sp>
          <p:nvSpPr>
            <p:cNvPr id="26" name="TextBox 25">
              <a:extLst>
                <a:ext uri="{FF2B5EF4-FFF2-40B4-BE49-F238E27FC236}">
                  <a16:creationId xmlns:a16="http://schemas.microsoft.com/office/drawing/2014/main" id="{902729C0-D62D-A158-B73C-D708C1B25344}"/>
                </a:ext>
              </a:extLst>
            </p:cNvPr>
            <p:cNvSpPr txBox="1"/>
            <p:nvPr/>
          </p:nvSpPr>
          <p:spPr>
            <a:xfrm>
              <a:off x="5264219" y="1803094"/>
              <a:ext cx="7276528" cy="877162"/>
            </a:xfrm>
            <a:prstGeom prst="rect">
              <a:avLst/>
            </a:prstGeom>
            <a:noFill/>
          </p:spPr>
          <p:txBody>
            <a:bodyPr wrap="square" rtlCol="0">
              <a:spAutoFit/>
            </a:bodyPr>
            <a:lstStyle/>
            <a:p>
              <a:pPr algn="ctr" defTabSz="609630"/>
              <a:r>
                <a:rPr lang="en-US" sz="3200" b="1">
                  <a:latin typeface="UTM Avo" panose="02040603050506020204" pitchFamily="18"/>
                  <a:cs typeface="Arial" panose="020B0604020202020204" pitchFamily="34" charset="0"/>
                </a:rPr>
                <a:t>CHIA SẺ</a:t>
              </a:r>
              <a:endParaRPr lang="en-US" sz="3200" b="1" dirty="0">
                <a:latin typeface="UTM Avo" panose="02040603050506020204" pitchFamily="18"/>
                <a:cs typeface="Arial" panose="020B0604020202020204" pitchFamily="34" charset="0"/>
              </a:endParaRPr>
            </a:p>
          </p:txBody>
        </p:sp>
      </p:grpSp>
      <p:sp>
        <p:nvSpPr>
          <p:cNvPr id="27" name="TextBox 26">
            <a:extLst>
              <a:ext uri="{FF2B5EF4-FFF2-40B4-BE49-F238E27FC236}">
                <a16:creationId xmlns:a16="http://schemas.microsoft.com/office/drawing/2014/main" id="{CCA620A4-5B14-2AE8-E7E3-43891E2D4A24}"/>
              </a:ext>
            </a:extLst>
          </p:cNvPr>
          <p:cNvSpPr txBox="1"/>
          <p:nvPr/>
        </p:nvSpPr>
        <p:spPr>
          <a:xfrm>
            <a:off x="2482362" y="2933302"/>
            <a:ext cx="7227275" cy="2229841"/>
          </a:xfrm>
          <a:prstGeom prst="rect">
            <a:avLst/>
          </a:prstGeom>
          <a:noFill/>
        </p:spPr>
        <p:txBody>
          <a:bodyPr wrap="square">
            <a:spAutoFit/>
          </a:bodyPr>
          <a:lstStyle/>
          <a:p>
            <a:pPr algn="just" defTabSz="609630">
              <a:lnSpc>
                <a:spcPct val="150000"/>
              </a:lnSpc>
            </a:pPr>
            <a:r>
              <a:rPr lang="en-US" sz="2400">
                <a:latin typeface="UTM Avo" panose="02040603050506020204" pitchFamily="18"/>
                <a:ea typeface="Calibri" panose="020F0502020204030204" pitchFamily="34" charset="0"/>
                <a:cs typeface="Arial" panose="020B0604020202020204" pitchFamily="34" charset="0"/>
              </a:rPr>
              <a:t>Sau khi thảo luận, một số em hãy </a:t>
            </a:r>
            <a:r>
              <a:rPr lang="vi-VN" sz="2400">
                <a:latin typeface="UTM Avo" panose="02040603050506020204" pitchFamily="18"/>
                <a:ea typeface="Calibri" panose="020F0502020204030204" pitchFamily="34" charset="0"/>
                <a:cs typeface="Arial" panose="020B0604020202020204" pitchFamily="34" charset="0"/>
              </a:rPr>
              <a:t>chia sẻ những điều mình đã đọc được t</a:t>
            </a:r>
            <a:r>
              <a:rPr lang="en-US" sz="2400">
                <a:latin typeface="UTM Avo" panose="02040603050506020204" pitchFamily="18"/>
                <a:ea typeface="Calibri" panose="020F0502020204030204" pitchFamily="34" charset="0"/>
                <a:cs typeface="Arial" panose="020B0604020202020204" pitchFamily="34" charset="0"/>
              </a:rPr>
              <a:t>ừ</a:t>
            </a:r>
            <a:r>
              <a:rPr lang="vi-VN" sz="2400">
                <a:latin typeface="UTM Avo" panose="02040603050506020204" pitchFamily="18"/>
                <a:ea typeface="Calibri" panose="020F0502020204030204" pitchFamily="34" charset="0"/>
                <a:cs typeface="Arial" panose="020B0604020202020204" pitchFamily="34" charset="0"/>
              </a:rPr>
              <a:t> chiếc hộp </a:t>
            </a:r>
            <a:r>
              <a:rPr lang="vi-VN" sz="2400" b="1" i="1">
                <a:latin typeface="UTM Avo" panose="02040603050506020204" pitchFamily="18"/>
                <a:ea typeface="Calibri" panose="020F0502020204030204" pitchFamily="34" charset="0"/>
                <a:cs typeface="Arial" panose="020B0604020202020204" pitchFamily="34" charset="0"/>
              </a:rPr>
              <a:t>Chia sẻ</a:t>
            </a:r>
            <a:r>
              <a:rPr lang="en-US" sz="2400">
                <a:latin typeface="UTM Avo" panose="02040603050506020204" pitchFamily="18"/>
                <a:ea typeface="Calibri" panose="020F0502020204030204" pitchFamily="34" charset="0"/>
                <a:cs typeface="Arial" panose="020B0604020202020204" pitchFamily="34" charset="0"/>
              </a:rPr>
              <a:t>. Các bạn khác </a:t>
            </a:r>
            <a:r>
              <a:rPr lang="vi-VN" sz="2400">
                <a:latin typeface="UTM Avo" panose="02040603050506020204" pitchFamily="18"/>
                <a:ea typeface="Calibri" panose="020F0502020204030204" pitchFamily="34" charset="0"/>
                <a:cs typeface="Arial" panose="020B0604020202020204" pitchFamily="34" charset="0"/>
              </a:rPr>
              <a:t>bày tỏ cảm nghĩ khi lắng nghe những chia sẻ của các bạn.</a:t>
            </a:r>
          </a:p>
        </p:txBody>
      </p:sp>
      <p:pic>
        <p:nvPicPr>
          <p:cNvPr id="29" name="Picture 14">
            <a:extLst>
              <a:ext uri="{FF2B5EF4-FFF2-40B4-BE49-F238E27FC236}">
                <a16:creationId xmlns:a16="http://schemas.microsoft.com/office/drawing/2014/main" id="{292825C9-A2F5-DBF7-ED7D-8504240A86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85870" y="4287980"/>
            <a:ext cx="2393685" cy="2606983"/>
          </a:xfrm>
          <a:prstGeom prst="rect">
            <a:avLst/>
          </a:prstGeom>
        </p:spPr>
      </p:pic>
      <p:sp>
        <p:nvSpPr>
          <p:cNvPr id="30" name="Freeform 9">
            <a:extLst>
              <a:ext uri="{FF2B5EF4-FFF2-40B4-BE49-F238E27FC236}">
                <a16:creationId xmlns:a16="http://schemas.microsoft.com/office/drawing/2014/main" id="{A8A753F3-F5F3-E3B3-F6AA-30A2837F9016}"/>
              </a:ext>
            </a:extLst>
          </p:cNvPr>
          <p:cNvSpPr/>
          <p:nvPr/>
        </p:nvSpPr>
        <p:spPr>
          <a:xfrm>
            <a:off x="9898080" y="1672273"/>
            <a:ext cx="1404547" cy="1222691"/>
          </a:xfrm>
          <a:custGeom>
            <a:avLst/>
            <a:gdLst/>
            <a:ahLst/>
            <a:cxnLst/>
            <a:rect l="l" t="t" r="r" b="b"/>
            <a:pathLst>
              <a:path w="3824090" h="3838485">
                <a:moveTo>
                  <a:pt x="0" y="0"/>
                </a:moveTo>
                <a:lnTo>
                  <a:pt x="3824091" y="0"/>
                </a:lnTo>
                <a:lnTo>
                  <a:pt x="3824091" y="3838485"/>
                </a:lnTo>
                <a:lnTo>
                  <a:pt x="0" y="3838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UTM Avo" panose="02040603050506020204" pitchFamily="18"/>
            </a:endParaRPr>
          </a:p>
        </p:txBody>
      </p:sp>
    </p:spTree>
    <p:extLst>
      <p:ext uri="{BB962C8B-B14F-4D97-AF65-F5344CB8AC3E}">
        <p14:creationId xmlns:p14="http://schemas.microsoft.com/office/powerpoint/2010/main" val="178664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25D02D6C-1F3A-EED7-5BC2-09BE3F9BC862}"/>
              </a:ext>
            </a:extLst>
          </p:cNvPr>
          <p:cNvGrpSpPr/>
          <p:nvPr/>
        </p:nvGrpSpPr>
        <p:grpSpPr>
          <a:xfrm>
            <a:off x="553697" y="1625601"/>
            <a:ext cx="9290032" cy="6096583"/>
            <a:chOff x="0" y="0"/>
            <a:chExt cx="812800" cy="533400"/>
          </a:xfrm>
          <a:solidFill>
            <a:schemeClr val="accent2">
              <a:lumMod val="20000"/>
              <a:lumOff val="80000"/>
            </a:schemeClr>
          </a:solidFill>
        </p:grpSpPr>
        <p:sp>
          <p:nvSpPr>
            <p:cNvPr id="3" name="Freeform 4">
              <a:extLst>
                <a:ext uri="{FF2B5EF4-FFF2-40B4-BE49-F238E27FC236}">
                  <a16:creationId xmlns:a16="http://schemas.microsoft.com/office/drawing/2014/main" id="{B3E94608-91F7-DCEE-48A8-DF3C9B55B7CB}"/>
                </a:ext>
              </a:extLst>
            </p:cNvPr>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grpFill/>
          </p:spPr>
          <p:txBody>
            <a:bodyPr/>
            <a:lstStyle/>
            <a:p>
              <a:endParaRPr lang="en-US" sz="700">
                <a:latin typeface="UTM Avo" panose="02040603050506020204" pitchFamily="18"/>
              </a:endParaRPr>
            </a:p>
          </p:txBody>
        </p:sp>
        <p:sp>
          <p:nvSpPr>
            <p:cNvPr id="4" name="TextBox 5">
              <a:extLst>
                <a:ext uri="{FF2B5EF4-FFF2-40B4-BE49-F238E27FC236}">
                  <a16:creationId xmlns:a16="http://schemas.microsoft.com/office/drawing/2014/main" id="{F10A1DF9-5546-74FA-E8E0-022CE1746636}"/>
                </a:ext>
              </a:extLst>
            </p:cNvPr>
            <p:cNvSpPr txBox="1"/>
            <p:nvPr/>
          </p:nvSpPr>
          <p:spPr>
            <a:xfrm>
              <a:off x="38100" y="31750"/>
              <a:ext cx="736600" cy="425450"/>
            </a:xfrm>
            <a:prstGeom prst="rect">
              <a:avLst/>
            </a:prstGeom>
            <a:noFill/>
          </p:spPr>
          <p:txBody>
            <a:bodyPr lIns="33867" tIns="33867" rIns="33867" bIns="33867" rtlCol="0" anchor="ctr"/>
            <a:lstStyle/>
            <a:p>
              <a:pPr algn="ctr">
                <a:lnSpc>
                  <a:spcPts val="1773"/>
                </a:lnSpc>
              </a:pPr>
              <a:endParaRPr sz="700">
                <a:latin typeface="UTM Avo" panose="02040603050506020204" pitchFamily="18"/>
              </a:endParaRPr>
            </a:p>
          </p:txBody>
        </p:sp>
      </p:grpSp>
      <p:sp>
        <p:nvSpPr>
          <p:cNvPr id="5" name="Freeform 7">
            <a:extLst>
              <a:ext uri="{FF2B5EF4-FFF2-40B4-BE49-F238E27FC236}">
                <a16:creationId xmlns:a16="http://schemas.microsoft.com/office/drawing/2014/main" id="{BCCDBD35-D155-E9B8-860B-6A5E8D4B130B}"/>
              </a:ext>
            </a:extLst>
          </p:cNvPr>
          <p:cNvSpPr/>
          <p:nvPr/>
        </p:nvSpPr>
        <p:spPr>
          <a:xfrm>
            <a:off x="-13777" y="3981735"/>
            <a:ext cx="2787011" cy="2869509"/>
          </a:xfrm>
          <a:custGeom>
            <a:avLst/>
            <a:gdLst/>
            <a:ahLst/>
            <a:cxnLst/>
            <a:rect l="l" t="t" r="r" b="b"/>
            <a:pathLst>
              <a:path w="4180516" h="4304263">
                <a:moveTo>
                  <a:pt x="0" y="0"/>
                </a:moveTo>
                <a:lnTo>
                  <a:pt x="4180516" y="0"/>
                </a:lnTo>
                <a:lnTo>
                  <a:pt x="4180516" y="4304263"/>
                </a:lnTo>
                <a:lnTo>
                  <a:pt x="0" y="43042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endParaRPr>
          </a:p>
        </p:txBody>
      </p:sp>
      <p:sp>
        <p:nvSpPr>
          <p:cNvPr id="6" name="Freeform 8">
            <a:extLst>
              <a:ext uri="{FF2B5EF4-FFF2-40B4-BE49-F238E27FC236}">
                <a16:creationId xmlns:a16="http://schemas.microsoft.com/office/drawing/2014/main" id="{D563D532-579B-F642-905C-340114E2CBAE}"/>
              </a:ext>
            </a:extLst>
          </p:cNvPr>
          <p:cNvSpPr/>
          <p:nvPr/>
        </p:nvSpPr>
        <p:spPr>
          <a:xfrm rot="389631">
            <a:off x="6653783" y="1602219"/>
            <a:ext cx="1944599" cy="1366891"/>
          </a:xfrm>
          <a:custGeom>
            <a:avLst/>
            <a:gdLst/>
            <a:ahLst/>
            <a:cxnLst/>
            <a:rect l="l" t="t" r="r" b="b"/>
            <a:pathLst>
              <a:path w="2916898" h="2050336">
                <a:moveTo>
                  <a:pt x="0" y="0"/>
                </a:moveTo>
                <a:lnTo>
                  <a:pt x="2916898" y="0"/>
                </a:lnTo>
                <a:lnTo>
                  <a:pt x="2916898" y="2050336"/>
                </a:lnTo>
                <a:lnTo>
                  <a:pt x="0" y="2050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latin typeface="UTM Avo" panose="02040603050506020204" pitchFamily="18"/>
            </a:endParaRPr>
          </a:p>
        </p:txBody>
      </p:sp>
      <p:pic>
        <p:nvPicPr>
          <p:cNvPr id="7" name="Picture 6" descr="A group of children's toys&#10;&#10;Description automatically generated with low confidence">
            <a:extLst>
              <a:ext uri="{FF2B5EF4-FFF2-40B4-BE49-F238E27FC236}">
                <a16:creationId xmlns:a16="http://schemas.microsoft.com/office/drawing/2014/main" id="{A42A770D-3015-9973-4FBD-3FBC1FE59A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2351">
            <a:off x="8396518" y="3425542"/>
            <a:ext cx="3371376" cy="3074850"/>
          </a:xfrm>
          <a:prstGeom prst="rect">
            <a:avLst/>
          </a:prstGeom>
        </p:spPr>
      </p:pic>
      <p:sp>
        <p:nvSpPr>
          <p:cNvPr id="8" name="TextBox 7">
            <a:extLst>
              <a:ext uri="{FF2B5EF4-FFF2-40B4-BE49-F238E27FC236}">
                <a16:creationId xmlns:a16="http://schemas.microsoft.com/office/drawing/2014/main" id="{58CBB7E2-6AFD-BFAE-F7EB-B089D595A2C6}"/>
              </a:ext>
            </a:extLst>
          </p:cNvPr>
          <p:cNvSpPr txBox="1"/>
          <p:nvPr/>
        </p:nvSpPr>
        <p:spPr>
          <a:xfrm>
            <a:off x="2252312" y="3354943"/>
            <a:ext cx="5892800" cy="2586157"/>
          </a:xfrm>
          <a:prstGeom prst="rect">
            <a:avLst/>
          </a:prstGeom>
          <a:noFill/>
        </p:spPr>
        <p:txBody>
          <a:bodyPr wrap="square">
            <a:spAutoFit/>
          </a:bodyPr>
          <a:lstStyle/>
          <a:p>
            <a:pPr algn="ctr">
              <a:lnSpc>
                <a:spcPct val="150000"/>
              </a:lnSpc>
            </a:pPr>
            <a:r>
              <a:rPr lang="en-US" sz="2800">
                <a:solidFill>
                  <a:srgbClr val="000000"/>
                </a:solidFill>
                <a:latin typeface="UTM Avo" panose="02040603050506020204" pitchFamily="18"/>
                <a:ea typeface="Calibri" panose="020F0502020204030204" pitchFamily="34" charset="0"/>
                <a:cs typeface="Arial" panose="020B0604020202020204" pitchFamily="34" charset="0"/>
              </a:rPr>
              <a:t>Kết thúc hoạt động, các em hãy chia sẻ suy nghĩ của bản thân về việc xây dựng mối quan hệ bạn bè tốt đẹp trong lớp học.</a:t>
            </a:r>
            <a:endParaRPr lang="vi-VN" sz="2800">
              <a:solidFill>
                <a:srgbClr val="000000"/>
              </a:solidFill>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933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9EB7CB-C5FD-39A1-8E60-220D1C88DB9E}"/>
              </a:ext>
            </a:extLst>
          </p:cNvPr>
          <p:cNvSpPr txBox="1"/>
          <p:nvPr/>
        </p:nvSpPr>
        <p:spPr>
          <a:xfrm>
            <a:off x="706914" y="1280239"/>
            <a:ext cx="2057400" cy="2153840"/>
          </a:xfrm>
          <a:prstGeom prst="rect">
            <a:avLst/>
          </a:prstGeom>
        </p:spPr>
        <p:txBody>
          <a:bodyPr lIns="33867" tIns="33867" rIns="33867" bIns="33867" rtlCol="0" anchor="ctr"/>
          <a:lstStyle/>
          <a:p>
            <a:pPr algn="ctr">
              <a:lnSpc>
                <a:spcPts val="1773"/>
              </a:lnSpc>
              <a:spcBef>
                <a:spcPct val="0"/>
              </a:spcBef>
            </a:pPr>
            <a:endParaRPr sz="700">
              <a:latin typeface="UTM Avo" panose="02040603050506020204" pitchFamily="18"/>
              <a:cs typeface="Arial" panose="020B0604020202020204" pitchFamily="34" charset="0"/>
            </a:endParaRPr>
          </a:p>
        </p:txBody>
      </p:sp>
      <p:sp>
        <p:nvSpPr>
          <p:cNvPr id="10" name="Rounded Rectangular Callout 13">
            <a:extLst>
              <a:ext uri="{FF2B5EF4-FFF2-40B4-BE49-F238E27FC236}">
                <a16:creationId xmlns:a16="http://schemas.microsoft.com/office/drawing/2014/main" id="{C56100C6-CC11-9B14-BB16-500AF6EA77BC}"/>
              </a:ext>
            </a:extLst>
          </p:cNvPr>
          <p:cNvSpPr/>
          <p:nvPr/>
        </p:nvSpPr>
        <p:spPr>
          <a:xfrm>
            <a:off x="706914" y="1759240"/>
            <a:ext cx="4200367" cy="1682097"/>
          </a:xfrm>
          <a:prstGeom prst="wedgeRoundRectCallout">
            <a:avLst>
              <a:gd name="adj1" fmla="val -8568"/>
              <a:gd name="adj2" fmla="val 96863"/>
              <a:gd name="adj3" fmla="val 16667"/>
            </a:avLst>
          </a:prstGeom>
          <a:solidFill>
            <a:schemeClr val="bg1"/>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2">
                    <a:lumMod val="50000"/>
                  </a:schemeClr>
                </a:solidFill>
                <a:latin typeface="UTM Avo" panose="02040603050506020204" pitchFamily="18"/>
                <a:cs typeface="Arial" panose="020B0604020202020204" pitchFamily="34" charset="0"/>
              </a:rPr>
              <a:t>KẾT LUẬN</a:t>
            </a:r>
            <a:endParaRPr lang="en-US" sz="3200" b="1" dirty="0">
              <a:solidFill>
                <a:schemeClr val="tx2">
                  <a:lumMod val="50000"/>
                </a:schemeClr>
              </a:solidFill>
              <a:latin typeface="UTM Avo" panose="02040603050506020204" pitchFamily="18"/>
              <a:cs typeface="Arial" panose="020B0604020202020204" pitchFamily="34" charset="0"/>
            </a:endParaRPr>
          </a:p>
        </p:txBody>
      </p:sp>
      <p:pic>
        <p:nvPicPr>
          <p:cNvPr id="11" name="Picture 4">
            <a:extLst>
              <a:ext uri="{FF2B5EF4-FFF2-40B4-BE49-F238E27FC236}">
                <a16:creationId xmlns:a16="http://schemas.microsoft.com/office/drawing/2014/main" id="{8E87F8E2-ED81-67A3-979B-24330F987CF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4601742" y="5896550"/>
            <a:ext cx="1119289" cy="400146"/>
          </a:xfrm>
          <a:prstGeom prst="rect">
            <a:avLst/>
          </a:prstGeom>
        </p:spPr>
      </p:pic>
      <p:grpSp>
        <p:nvGrpSpPr>
          <p:cNvPr id="12" name="Group 11">
            <a:extLst>
              <a:ext uri="{FF2B5EF4-FFF2-40B4-BE49-F238E27FC236}">
                <a16:creationId xmlns:a16="http://schemas.microsoft.com/office/drawing/2014/main" id="{1A03588A-AD5E-1AFD-8A37-A837653B643C}"/>
              </a:ext>
            </a:extLst>
          </p:cNvPr>
          <p:cNvGrpSpPr/>
          <p:nvPr/>
        </p:nvGrpSpPr>
        <p:grpSpPr>
          <a:xfrm>
            <a:off x="5978642" y="1267377"/>
            <a:ext cx="6019256" cy="5527159"/>
            <a:chOff x="7993658" y="916939"/>
            <a:chExt cx="9684744" cy="7731762"/>
          </a:xfrm>
        </p:grpSpPr>
        <p:grpSp>
          <p:nvGrpSpPr>
            <p:cNvPr id="13" name="Group 12">
              <a:extLst>
                <a:ext uri="{FF2B5EF4-FFF2-40B4-BE49-F238E27FC236}">
                  <a16:creationId xmlns:a16="http://schemas.microsoft.com/office/drawing/2014/main" id="{7C23D7C9-5A4B-7B0A-29B7-92F9298E4401}"/>
                </a:ext>
              </a:extLst>
            </p:cNvPr>
            <p:cNvGrpSpPr/>
            <p:nvPr/>
          </p:nvGrpSpPr>
          <p:grpSpPr>
            <a:xfrm>
              <a:off x="7993658" y="2035551"/>
              <a:ext cx="9684744" cy="6613150"/>
              <a:chOff x="158362" y="3376974"/>
              <a:chExt cx="16895023" cy="5252191"/>
            </a:xfrm>
          </p:grpSpPr>
          <p:sp>
            <p:nvSpPr>
              <p:cNvPr id="15" name="Rectangle: Rounded Corners 11">
                <a:extLst>
                  <a:ext uri="{FF2B5EF4-FFF2-40B4-BE49-F238E27FC236}">
                    <a16:creationId xmlns:a16="http://schemas.microsoft.com/office/drawing/2014/main" id="{FA776E83-C7B4-17EE-9AEE-B874894ACFAD}"/>
                  </a:ext>
                </a:extLst>
              </p:cNvPr>
              <p:cNvSpPr/>
              <p:nvPr/>
            </p:nvSpPr>
            <p:spPr>
              <a:xfrm>
                <a:off x="158362" y="3376974"/>
                <a:ext cx="16895023"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UTM Avo" panose="02040603050506020204" pitchFamily="18"/>
                </a:endParaRPr>
              </a:p>
            </p:txBody>
          </p:sp>
          <p:sp>
            <p:nvSpPr>
              <p:cNvPr id="16" name="Rectangle: Rounded Corners 12">
                <a:extLst>
                  <a:ext uri="{FF2B5EF4-FFF2-40B4-BE49-F238E27FC236}">
                    <a16:creationId xmlns:a16="http://schemas.microsoft.com/office/drawing/2014/main" id="{90FFFF39-D546-DB99-38A0-F91138B003CF}"/>
                  </a:ext>
                </a:extLst>
              </p:cNvPr>
              <p:cNvSpPr/>
              <p:nvPr/>
            </p:nvSpPr>
            <p:spPr>
              <a:xfrm>
                <a:off x="1097710" y="3724031"/>
                <a:ext cx="15016324" cy="455807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latin typeface="UTM Avo" panose="02040603050506020204" pitchFamily="18"/>
                    <a:cs typeface="Arial" panose="020B0604020202020204" pitchFamily="34" charset="0"/>
                  </a:rPr>
                  <a:t>Lớp học là nơi các em có những người bạn chân thành, chia sẻ và gắn bó với nhau. Các con hãy luôn thương yêu, quan tâm, giúp đỡ lẫn nhau để xây dựng lớp học đoàn kết. </a:t>
                </a:r>
                <a:endParaRPr lang="en-US" sz="2400" b="1" dirty="0">
                  <a:solidFill>
                    <a:schemeClr val="tx1"/>
                  </a:solidFill>
                  <a:latin typeface="UTM Avo" panose="02040603050506020204" pitchFamily="18"/>
                  <a:cs typeface="Arial" panose="020B0604020202020204" pitchFamily="34" charset="0"/>
                </a:endParaRPr>
              </a:p>
            </p:txBody>
          </p:sp>
        </p:grpSp>
        <p:pic>
          <p:nvPicPr>
            <p:cNvPr id="14" name="Picture 16">
              <a:extLst>
                <a:ext uri="{FF2B5EF4-FFF2-40B4-BE49-F238E27FC236}">
                  <a16:creationId xmlns:a16="http://schemas.microsoft.com/office/drawing/2014/main" id="{BCFE1319-0203-0270-E104-2897B079E9F1}"/>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32530" y="916939"/>
              <a:ext cx="1406996" cy="1337106"/>
            </a:xfrm>
            <a:prstGeom prst="rect">
              <a:avLst/>
            </a:prstGeom>
          </p:spPr>
        </p:pic>
      </p:grpSp>
      <p:pic>
        <p:nvPicPr>
          <p:cNvPr id="17" name="Picture 16" descr="A group of children sitting at desks&#10;&#10;Description automatically generated">
            <a:extLst>
              <a:ext uri="{FF2B5EF4-FFF2-40B4-BE49-F238E27FC236}">
                <a16:creationId xmlns:a16="http://schemas.microsoft.com/office/drawing/2014/main" id="{3EE116AB-0FDF-A1B9-A183-ADE53064D8B8}"/>
              </a:ext>
            </a:extLst>
          </p:cNvPr>
          <p:cNvPicPr>
            <a:picLocks noChangeAspect="1"/>
          </p:cNvPicPr>
          <p:nvPr/>
        </p:nvPicPr>
        <p:blipFill rotWithShape="1">
          <a:blip r:embed="rId7">
            <a:extLst>
              <a:ext uri="{28A0092B-C50C-407E-A947-70E740481C1C}">
                <a14:useLocalDpi xmlns:a14="http://schemas.microsoft.com/office/drawing/2010/main" val="0"/>
              </a:ext>
            </a:extLst>
          </a:blip>
          <a:srcRect t="15372" b="11928"/>
          <a:stretch/>
        </p:blipFill>
        <p:spPr>
          <a:xfrm>
            <a:off x="622389" y="3989922"/>
            <a:ext cx="3945051" cy="2868078"/>
          </a:xfrm>
          <a:prstGeom prst="rect">
            <a:avLst/>
          </a:prstGeom>
        </p:spPr>
      </p:pic>
    </p:spTree>
    <p:extLst>
      <p:ext uri="{BB962C8B-B14F-4D97-AF65-F5344CB8AC3E}">
        <p14:creationId xmlns:p14="http://schemas.microsoft.com/office/powerpoint/2010/main" val="224366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5BF96C3E-2A0C-66CC-8A52-8FB99FDB30F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27535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hlinkClick r:id="rId3"/>
            <a:extLst>
              <a:ext uri="{FF2B5EF4-FFF2-40B4-BE49-F238E27FC236}">
                <a16:creationId xmlns:a16="http://schemas.microsoft.com/office/drawing/2014/main" id="{EF1E6238-8525-05C3-BC35-025B4A3CB2AF}"/>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121275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group of children sitting at a table&#10;&#10;Description automatically generated">
            <a:extLst>
              <a:ext uri="{FF2B5EF4-FFF2-40B4-BE49-F238E27FC236}">
                <a16:creationId xmlns:a16="http://schemas.microsoft.com/office/drawing/2014/main" id="{307D5071-ABC9-1593-08B8-E236946165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96" t="31576" r="10222" b="2942"/>
          <a:stretch/>
        </p:blipFill>
        <p:spPr>
          <a:xfrm>
            <a:off x="3688080" y="3842984"/>
            <a:ext cx="4815840" cy="3015016"/>
          </a:xfrm>
          <a:prstGeom prst="rect">
            <a:avLst/>
          </a:prstGeom>
        </p:spPr>
      </p:pic>
      <p:sp>
        <p:nvSpPr>
          <p:cNvPr id="3" name="TextBox 2">
            <a:extLst>
              <a:ext uri="{FF2B5EF4-FFF2-40B4-BE49-F238E27FC236}">
                <a16:creationId xmlns:a16="http://schemas.microsoft.com/office/drawing/2014/main" id="{167D7084-7911-E9BE-FC31-05BEB13A8B38}"/>
              </a:ext>
            </a:extLst>
          </p:cNvPr>
          <p:cNvSpPr txBox="1"/>
          <p:nvPr/>
        </p:nvSpPr>
        <p:spPr>
          <a:xfrm>
            <a:off x="1435100" y="1598833"/>
            <a:ext cx="9321800" cy="523220"/>
          </a:xfrm>
          <a:prstGeom prst="rect">
            <a:avLst/>
          </a:prstGeom>
          <a:noFill/>
        </p:spPr>
        <p:txBody>
          <a:bodyPr wrap="square">
            <a:spAutoFit/>
          </a:bodyPr>
          <a:lstStyle/>
          <a:p>
            <a:pPr algn="ctr" defTabSz="609630"/>
            <a:r>
              <a:rPr lang="en-US" sz="2800" b="1" dirty="0" err="1">
                <a:solidFill>
                  <a:prstClr val="black"/>
                </a:solidFill>
                <a:latin typeface="UTM Avo" panose="02040603050506020204" pitchFamily="18"/>
              </a:rPr>
              <a:t>Kết</a:t>
            </a:r>
            <a:r>
              <a:rPr lang="en-US" sz="2800" b="1" dirty="0">
                <a:solidFill>
                  <a:prstClr val="black"/>
                </a:solidFill>
                <a:latin typeface="UTM Avo" panose="02040603050506020204" pitchFamily="18"/>
              </a:rPr>
              <a:t> </a:t>
            </a:r>
            <a:r>
              <a:rPr lang="en-US" sz="2800" b="1" dirty="0" err="1">
                <a:solidFill>
                  <a:prstClr val="black"/>
                </a:solidFill>
                <a:latin typeface="UTM Avo" panose="02040603050506020204" pitchFamily="18"/>
              </a:rPr>
              <a:t>quả</a:t>
            </a:r>
            <a:r>
              <a:rPr lang="en-US" sz="2800" b="1" dirty="0">
                <a:solidFill>
                  <a:prstClr val="black"/>
                </a:solidFill>
                <a:latin typeface="UTM Avo" panose="02040603050506020204" pitchFamily="18"/>
              </a:rPr>
              <a:t> </a:t>
            </a:r>
            <a:r>
              <a:rPr lang="en-US" sz="2800" b="1" dirty="0" err="1">
                <a:solidFill>
                  <a:prstClr val="black"/>
                </a:solidFill>
                <a:latin typeface="UTM Avo" panose="02040603050506020204" pitchFamily="18"/>
              </a:rPr>
              <a:t>thực</a:t>
            </a:r>
            <a:r>
              <a:rPr lang="en-US" sz="2800" b="1" dirty="0">
                <a:solidFill>
                  <a:prstClr val="black"/>
                </a:solidFill>
                <a:latin typeface="UTM Avo" panose="02040603050506020204" pitchFamily="18"/>
              </a:rPr>
              <a:t> </a:t>
            </a:r>
            <a:r>
              <a:rPr lang="en-US" sz="2800" b="1" dirty="0" err="1">
                <a:solidFill>
                  <a:prstClr val="black"/>
                </a:solidFill>
                <a:latin typeface="UTM Avo" panose="02040603050506020204" pitchFamily="18"/>
              </a:rPr>
              <a:t>hiện</a:t>
            </a:r>
            <a:r>
              <a:rPr lang="en-US" sz="2800" b="1" dirty="0">
                <a:solidFill>
                  <a:prstClr val="black"/>
                </a:solidFill>
                <a:latin typeface="UTM Avo" panose="02040603050506020204" pitchFamily="18"/>
              </a:rPr>
              <a:t> </a:t>
            </a:r>
            <a:r>
              <a:rPr lang="en-US" sz="2800" b="1" dirty="0" err="1">
                <a:solidFill>
                  <a:prstClr val="black"/>
                </a:solidFill>
                <a:latin typeface="UTM Avo" panose="02040603050506020204" pitchFamily="18"/>
              </a:rPr>
              <a:t>kế</a:t>
            </a:r>
            <a:r>
              <a:rPr lang="en-US" sz="2800" b="1" dirty="0">
                <a:solidFill>
                  <a:prstClr val="black"/>
                </a:solidFill>
                <a:latin typeface="UTM Avo" panose="02040603050506020204" pitchFamily="18"/>
              </a:rPr>
              <a:t> </a:t>
            </a:r>
            <a:r>
              <a:rPr lang="en-US" sz="2800" b="1" dirty="0" err="1">
                <a:solidFill>
                  <a:prstClr val="black"/>
                </a:solidFill>
                <a:latin typeface="UTM Avo" panose="02040603050506020204" pitchFamily="18"/>
              </a:rPr>
              <a:t>hoạch</a:t>
            </a:r>
            <a:r>
              <a:rPr lang="en-US" sz="2800" b="1" dirty="0">
                <a:solidFill>
                  <a:prstClr val="black"/>
                </a:solidFill>
                <a:latin typeface="UTM Avo" panose="02040603050506020204" pitchFamily="18"/>
              </a:rPr>
              <a:t> </a:t>
            </a:r>
            <a:r>
              <a:rPr lang="en-US" sz="2800" b="1" i="1" dirty="0" err="1">
                <a:solidFill>
                  <a:prstClr val="black"/>
                </a:solidFill>
                <a:latin typeface="UTM Avo" panose="02040603050506020204" pitchFamily="18"/>
              </a:rPr>
              <a:t>Đồng</a:t>
            </a:r>
            <a:r>
              <a:rPr lang="en-US" sz="2800" b="1" i="1" dirty="0">
                <a:solidFill>
                  <a:prstClr val="black"/>
                </a:solidFill>
                <a:latin typeface="UTM Avo" panose="02040603050506020204" pitchFamily="18"/>
              </a:rPr>
              <a:t> </a:t>
            </a:r>
            <a:r>
              <a:rPr lang="en-US" sz="2800" b="1" i="1" dirty="0" err="1">
                <a:solidFill>
                  <a:prstClr val="black"/>
                </a:solidFill>
                <a:latin typeface="UTM Avo" panose="02040603050506020204" pitchFamily="18"/>
              </a:rPr>
              <a:t>hành</a:t>
            </a:r>
            <a:r>
              <a:rPr lang="en-US" sz="2800" b="1" i="1" dirty="0">
                <a:solidFill>
                  <a:prstClr val="black"/>
                </a:solidFill>
                <a:latin typeface="UTM Avo" panose="02040603050506020204" pitchFamily="18"/>
              </a:rPr>
              <a:t> </a:t>
            </a:r>
            <a:r>
              <a:rPr lang="en-US" sz="2800" b="1" i="1" dirty="0" err="1">
                <a:solidFill>
                  <a:prstClr val="black"/>
                </a:solidFill>
                <a:latin typeface="UTM Avo" panose="02040603050506020204" pitchFamily="18"/>
              </a:rPr>
              <a:t>cùng</a:t>
            </a:r>
            <a:r>
              <a:rPr lang="en-US" sz="2800" b="1" i="1" dirty="0">
                <a:solidFill>
                  <a:prstClr val="black"/>
                </a:solidFill>
                <a:latin typeface="UTM Avo" panose="02040603050506020204" pitchFamily="18"/>
              </a:rPr>
              <a:t> </a:t>
            </a:r>
            <a:r>
              <a:rPr lang="en-US" sz="2800" b="1" i="1" dirty="0" err="1">
                <a:solidFill>
                  <a:prstClr val="black"/>
                </a:solidFill>
                <a:latin typeface="UTM Avo" panose="02040603050506020204" pitchFamily="18"/>
              </a:rPr>
              <a:t>bạn</a:t>
            </a:r>
            <a:endParaRPr lang="en-US" sz="2800" b="1" i="1" dirty="0">
              <a:solidFill>
                <a:prstClr val="black"/>
              </a:solidFill>
              <a:latin typeface="UTM Avo" panose="02040603050506020204" pitchFamily="18"/>
            </a:endParaRPr>
          </a:p>
        </p:txBody>
      </p:sp>
      <p:sp>
        <p:nvSpPr>
          <p:cNvPr id="4" name="TextBox 3">
            <a:extLst>
              <a:ext uri="{FF2B5EF4-FFF2-40B4-BE49-F238E27FC236}">
                <a16:creationId xmlns:a16="http://schemas.microsoft.com/office/drawing/2014/main" id="{AA7314EB-F27C-1231-743E-75B19A398361}"/>
              </a:ext>
            </a:extLst>
          </p:cNvPr>
          <p:cNvSpPr txBox="1"/>
          <p:nvPr/>
        </p:nvSpPr>
        <p:spPr>
          <a:xfrm>
            <a:off x="735085" y="2191328"/>
            <a:ext cx="10210800" cy="1675843"/>
          </a:xfrm>
          <a:prstGeom prst="rect">
            <a:avLst/>
          </a:prstGeom>
          <a:noFill/>
        </p:spPr>
        <p:txBody>
          <a:bodyPr wrap="square">
            <a:spAutoFit/>
          </a:bodyPr>
          <a:lstStyle/>
          <a:p>
            <a:pPr marL="342900" indent="-342900" algn="just" defTabSz="609630">
              <a:lnSpc>
                <a:spcPct val="150000"/>
              </a:lnSpc>
              <a:buFont typeface="Arial" panose="020B0604020202020204" pitchFamily="34" charset="0"/>
              <a:buChar char="•"/>
            </a:pPr>
            <a:r>
              <a:rPr lang="en-US" sz="2400" dirty="0">
                <a:solidFill>
                  <a:prstClr val="black"/>
                </a:solidFill>
                <a:latin typeface="UTM Avo" panose="02040603050506020204" pitchFamily="18"/>
                <a:cs typeface="Arial" panose="020B0604020202020204" pitchFamily="34" charset="0"/>
              </a:rPr>
              <a:t>Chia </a:t>
            </a:r>
            <a:r>
              <a:rPr lang="en-US" sz="2400" dirty="0" err="1">
                <a:solidFill>
                  <a:prstClr val="black"/>
                </a:solidFill>
                <a:latin typeface="UTM Avo" panose="02040603050506020204" pitchFamily="18"/>
                <a:cs typeface="Arial" panose="020B0604020202020204" pitchFamily="34" charset="0"/>
              </a:rPr>
              <a:t>sẻ</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kết</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quả</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bước</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đầu</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thực</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hiện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kế</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hoạch</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giúp</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đỡ</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các</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bạn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gặp</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khó</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khăn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trong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học</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tập</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và</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cuộc</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sống</a:t>
            </a:r>
            <a:r>
              <a:rPr lang="en-US" sz="2400" dirty="0">
                <a:solidFill>
                  <a:prstClr val="black"/>
                </a:solidFill>
                <a:latin typeface="UTM Avo" panose="02040603050506020204" pitchFamily="18"/>
                <a:cs typeface="Arial" panose="020B0604020202020204" pitchFamily="34" charset="0"/>
              </a:rPr>
              <a:t>.</a:t>
            </a:r>
          </a:p>
          <a:p>
            <a:pPr marL="342900" indent="-342900" algn="just" defTabSz="609630">
              <a:lnSpc>
                <a:spcPct val="150000"/>
              </a:lnSpc>
              <a:buFont typeface="Arial" panose="020B0604020202020204" pitchFamily="34" charset="0"/>
              <a:buChar char="•"/>
            </a:pPr>
            <a:r>
              <a:rPr lang="en-US" sz="2400" dirty="0" err="1">
                <a:solidFill>
                  <a:prstClr val="black"/>
                </a:solidFill>
                <a:latin typeface="UTM Avo" panose="02040603050506020204" pitchFamily="18"/>
                <a:cs typeface="Arial" panose="020B0604020202020204" pitchFamily="34" charset="0"/>
              </a:rPr>
              <a:t>Nêu</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những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việc</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em</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sẽ</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làm</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để</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tiếp</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tục</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đồng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hành</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cùng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bạn</a:t>
            </a:r>
            <a:r>
              <a:rPr lang="en-US" sz="2400" dirty="0">
                <a:solidFill>
                  <a:prstClr val="black"/>
                </a:solidFill>
                <a:latin typeface="UTM Avo" panose="02040603050506020204" pitchFamily="18"/>
                <a:cs typeface="Arial" panose="020B0604020202020204" pitchFamily="34" charset="0"/>
              </a:rPr>
              <a:t>.</a:t>
            </a:r>
          </a:p>
        </p:txBody>
      </p:sp>
    </p:spTree>
    <p:extLst>
      <p:ext uri="{BB962C8B-B14F-4D97-AF65-F5344CB8AC3E}">
        <p14:creationId xmlns:p14="http://schemas.microsoft.com/office/powerpoint/2010/main" val="522577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D9096B8-4C04-E3D9-08D0-6DCAC01B3931}"/>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77109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screenshot of a chat&#10;&#10;Description automatically generated">
            <a:extLst>
              <a:ext uri="{FF2B5EF4-FFF2-40B4-BE49-F238E27FC236}">
                <a16:creationId xmlns:a16="http://schemas.microsoft.com/office/drawing/2014/main" id="{1B0CCEDD-0796-1D3F-EAF3-A4A5091A4EED}"/>
              </a:ext>
            </a:extLst>
          </p:cNvPr>
          <p:cNvPicPr>
            <a:picLocks noChangeAspect="1"/>
          </p:cNvPicPr>
          <p:nvPr/>
        </p:nvPicPr>
        <p:blipFill rotWithShape="1">
          <a:blip r:embed="rId3">
            <a:extLst>
              <a:ext uri="{28A0092B-C50C-407E-A947-70E740481C1C}">
                <a14:useLocalDpi xmlns:a14="http://schemas.microsoft.com/office/drawing/2010/main" val="0"/>
              </a:ext>
            </a:extLst>
          </a:blip>
          <a:srcRect l="9880" t="17802" r="10705" b="4267"/>
          <a:stretch/>
        </p:blipFill>
        <p:spPr>
          <a:xfrm>
            <a:off x="1594558" y="1874261"/>
            <a:ext cx="9002884" cy="3649385"/>
          </a:xfrm>
          <a:prstGeom prst="rect">
            <a:avLst/>
          </a:prstGeom>
        </p:spPr>
      </p:pic>
    </p:spTree>
    <p:extLst>
      <p:ext uri="{BB962C8B-B14F-4D97-AF65-F5344CB8AC3E}">
        <p14:creationId xmlns:p14="http://schemas.microsoft.com/office/powerpoint/2010/main" val="3430506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92CB24B9-3208-971D-C116-4DC989824726}"/>
              </a:ext>
            </a:extLst>
          </p:cNvPr>
          <p:cNvSpPr/>
          <p:nvPr/>
        </p:nvSpPr>
        <p:spPr>
          <a:xfrm rot="-1570142">
            <a:off x="1028429" y="1391122"/>
            <a:ext cx="926903" cy="824557"/>
          </a:xfrm>
          <a:custGeom>
            <a:avLst/>
            <a:gdLst/>
            <a:ahLst/>
            <a:cxnLst/>
            <a:rect l="l" t="t" r="r" b="b"/>
            <a:pathLst>
              <a:path w="1390355" h="1236836">
                <a:moveTo>
                  <a:pt x="0" y="0"/>
                </a:moveTo>
                <a:lnTo>
                  <a:pt x="1390355" y="0"/>
                </a:lnTo>
                <a:lnTo>
                  <a:pt x="1390355" y="1236837"/>
                </a:lnTo>
                <a:lnTo>
                  <a:pt x="0" y="12368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endParaRPr>
          </a:p>
        </p:txBody>
      </p:sp>
      <p:sp>
        <p:nvSpPr>
          <p:cNvPr id="4" name="Freeform 9">
            <a:extLst>
              <a:ext uri="{FF2B5EF4-FFF2-40B4-BE49-F238E27FC236}">
                <a16:creationId xmlns:a16="http://schemas.microsoft.com/office/drawing/2014/main" id="{E88A67AB-D914-75F2-0247-973C30692583}"/>
              </a:ext>
            </a:extLst>
          </p:cNvPr>
          <p:cNvSpPr/>
          <p:nvPr/>
        </p:nvSpPr>
        <p:spPr>
          <a:xfrm>
            <a:off x="9543044" y="776476"/>
            <a:ext cx="2503186" cy="2512608"/>
          </a:xfrm>
          <a:custGeom>
            <a:avLst/>
            <a:gdLst/>
            <a:ahLst/>
            <a:cxnLst/>
            <a:rect l="l" t="t" r="r" b="b"/>
            <a:pathLst>
              <a:path w="3754779" h="3768912">
                <a:moveTo>
                  <a:pt x="0" y="0"/>
                </a:moveTo>
                <a:lnTo>
                  <a:pt x="3754779" y="0"/>
                </a:lnTo>
                <a:lnTo>
                  <a:pt x="3754779" y="3768912"/>
                </a:lnTo>
                <a:lnTo>
                  <a:pt x="0" y="37689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latin typeface="UTM Avo" panose="02040603050506020204" pitchFamily="18"/>
            </a:endParaRPr>
          </a:p>
        </p:txBody>
      </p:sp>
      <p:sp>
        <p:nvSpPr>
          <p:cNvPr id="5" name="Freeform 18">
            <a:extLst>
              <a:ext uri="{FF2B5EF4-FFF2-40B4-BE49-F238E27FC236}">
                <a16:creationId xmlns:a16="http://schemas.microsoft.com/office/drawing/2014/main" id="{8DD01639-DA6D-2B17-AAB9-46EA08E4D3C4}"/>
              </a:ext>
            </a:extLst>
          </p:cNvPr>
          <p:cNvSpPr/>
          <p:nvPr/>
        </p:nvSpPr>
        <p:spPr>
          <a:xfrm>
            <a:off x="580827" y="4797416"/>
            <a:ext cx="1822107" cy="1663189"/>
          </a:xfrm>
          <a:custGeom>
            <a:avLst/>
            <a:gdLst/>
            <a:ahLst/>
            <a:cxnLst/>
            <a:rect l="l" t="t" r="r" b="b"/>
            <a:pathLst>
              <a:path w="4072179" h="4192720">
                <a:moveTo>
                  <a:pt x="0" y="0"/>
                </a:moveTo>
                <a:lnTo>
                  <a:pt x="4072179" y="0"/>
                </a:lnTo>
                <a:lnTo>
                  <a:pt x="4072179" y="4192720"/>
                </a:lnTo>
                <a:lnTo>
                  <a:pt x="0" y="4192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700">
              <a:latin typeface="UTM Avo" panose="02040603050506020204" pitchFamily="18"/>
            </a:endParaRPr>
          </a:p>
        </p:txBody>
      </p:sp>
      <p:sp>
        <p:nvSpPr>
          <p:cNvPr id="6" name="TextBox 5">
            <a:extLst>
              <a:ext uri="{FF2B5EF4-FFF2-40B4-BE49-F238E27FC236}">
                <a16:creationId xmlns:a16="http://schemas.microsoft.com/office/drawing/2014/main" id="{F6CDBC7B-1EA3-DB0C-FE37-B102FD5628AA}"/>
              </a:ext>
            </a:extLst>
          </p:cNvPr>
          <p:cNvSpPr txBox="1"/>
          <p:nvPr/>
        </p:nvSpPr>
        <p:spPr>
          <a:xfrm>
            <a:off x="2782177" y="777454"/>
            <a:ext cx="6629232" cy="646331"/>
          </a:xfrm>
          <a:prstGeom prst="rect">
            <a:avLst/>
          </a:prstGeom>
          <a:noFill/>
        </p:spPr>
        <p:txBody>
          <a:bodyPr wrap="square" rtlCol="0">
            <a:spAutoFit/>
          </a:bodyPr>
          <a:lstStyle/>
          <a:p>
            <a:pPr algn="ctr"/>
            <a:r>
              <a:rPr lang="en-US" sz="3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HƯỚNG DẪN VỀ NHÀ</a:t>
            </a:r>
          </a:p>
        </p:txBody>
      </p:sp>
      <p:grpSp>
        <p:nvGrpSpPr>
          <p:cNvPr id="7" name="Group 6">
            <a:extLst>
              <a:ext uri="{FF2B5EF4-FFF2-40B4-BE49-F238E27FC236}">
                <a16:creationId xmlns:a16="http://schemas.microsoft.com/office/drawing/2014/main" id="{6170D794-8E9A-4FEA-7E3F-7D35567F6027}"/>
              </a:ext>
            </a:extLst>
          </p:cNvPr>
          <p:cNvGrpSpPr/>
          <p:nvPr/>
        </p:nvGrpSpPr>
        <p:grpSpPr>
          <a:xfrm>
            <a:off x="1491880" y="2292812"/>
            <a:ext cx="4376147" cy="3101155"/>
            <a:chOff x="2236629" y="2705100"/>
            <a:chExt cx="6564220" cy="5901943"/>
          </a:xfrm>
        </p:grpSpPr>
        <p:grpSp>
          <p:nvGrpSpPr>
            <p:cNvPr id="8" name="Group 2">
              <a:extLst>
                <a:ext uri="{FF2B5EF4-FFF2-40B4-BE49-F238E27FC236}">
                  <a16:creationId xmlns:a16="http://schemas.microsoft.com/office/drawing/2014/main" id="{5676E415-EE8E-4637-9D56-679A70546F70}"/>
                </a:ext>
              </a:extLst>
            </p:cNvPr>
            <p:cNvGrpSpPr/>
            <p:nvPr/>
          </p:nvGrpSpPr>
          <p:grpSpPr>
            <a:xfrm>
              <a:off x="2236629" y="2705100"/>
              <a:ext cx="6564220" cy="5901943"/>
              <a:chOff x="0" y="0"/>
              <a:chExt cx="5765800" cy="7361612"/>
            </a:xfrm>
          </p:grpSpPr>
          <p:sp>
            <p:nvSpPr>
              <p:cNvPr id="10" name="Freeform 3">
                <a:extLst>
                  <a:ext uri="{FF2B5EF4-FFF2-40B4-BE49-F238E27FC236}">
                    <a16:creationId xmlns:a16="http://schemas.microsoft.com/office/drawing/2014/main" id="{BED4CF9E-048F-1E88-53AB-E074D2A00126}"/>
                  </a:ext>
                </a:extLst>
              </p:cNvPr>
              <p:cNvSpPr/>
              <p:nvPr/>
            </p:nvSpPr>
            <p:spPr>
              <a:xfrm>
                <a:off x="0" y="0"/>
                <a:ext cx="5765800" cy="7361612"/>
              </a:xfrm>
              <a:custGeom>
                <a:avLst/>
                <a:gdLst/>
                <a:ahLst/>
                <a:cxnLst/>
                <a:rect l="l" t="t" r="r" b="b"/>
                <a:pathLst>
                  <a:path w="5765800" h="7361612">
                    <a:moveTo>
                      <a:pt x="5765800" y="0"/>
                    </a:moveTo>
                    <a:lnTo>
                      <a:pt x="5765800" y="7359072"/>
                    </a:lnTo>
                    <a:lnTo>
                      <a:pt x="5406390" y="6867582"/>
                    </a:lnTo>
                    <a:lnTo>
                      <a:pt x="5050790" y="7361612"/>
                    </a:lnTo>
                    <a:lnTo>
                      <a:pt x="5043170" y="7361612"/>
                    </a:lnTo>
                    <a:lnTo>
                      <a:pt x="4686300" y="6867582"/>
                    </a:lnTo>
                    <a:lnTo>
                      <a:pt x="4330700" y="7361612"/>
                    </a:lnTo>
                    <a:lnTo>
                      <a:pt x="4323080" y="7361612"/>
                    </a:lnTo>
                    <a:lnTo>
                      <a:pt x="3967480" y="6867582"/>
                    </a:lnTo>
                    <a:lnTo>
                      <a:pt x="3611880" y="7361612"/>
                    </a:lnTo>
                    <a:lnTo>
                      <a:pt x="3604260" y="7361612"/>
                    </a:lnTo>
                    <a:lnTo>
                      <a:pt x="3248660" y="6867582"/>
                    </a:lnTo>
                    <a:lnTo>
                      <a:pt x="2893060" y="7361612"/>
                    </a:lnTo>
                    <a:lnTo>
                      <a:pt x="2885440" y="7361612"/>
                    </a:lnTo>
                    <a:lnTo>
                      <a:pt x="2528570" y="6867582"/>
                    </a:lnTo>
                    <a:lnTo>
                      <a:pt x="2172970" y="7361612"/>
                    </a:lnTo>
                    <a:lnTo>
                      <a:pt x="2165350" y="7361612"/>
                    </a:lnTo>
                    <a:lnTo>
                      <a:pt x="1809750" y="6867582"/>
                    </a:lnTo>
                    <a:lnTo>
                      <a:pt x="1452880" y="7361612"/>
                    </a:lnTo>
                    <a:lnTo>
                      <a:pt x="1446530" y="7361612"/>
                    </a:lnTo>
                    <a:lnTo>
                      <a:pt x="1089660" y="6867582"/>
                    </a:lnTo>
                    <a:lnTo>
                      <a:pt x="734060" y="7361612"/>
                    </a:lnTo>
                    <a:lnTo>
                      <a:pt x="725170" y="7361612"/>
                    </a:lnTo>
                    <a:lnTo>
                      <a:pt x="290830" y="6880282"/>
                    </a:lnTo>
                    <a:lnTo>
                      <a:pt x="1270" y="7361612"/>
                    </a:lnTo>
                    <a:lnTo>
                      <a:pt x="0" y="7361612"/>
                    </a:lnTo>
                    <a:lnTo>
                      <a:pt x="2540" y="6013585"/>
                    </a:lnTo>
                    <a:lnTo>
                      <a:pt x="7620" y="1391428"/>
                    </a:lnTo>
                    <a:lnTo>
                      <a:pt x="10160" y="0"/>
                    </a:lnTo>
                    <a:lnTo>
                      <a:pt x="5765800" y="0"/>
                    </a:lnTo>
                    <a:close/>
                  </a:path>
                </a:pathLst>
              </a:custGeom>
              <a:solidFill>
                <a:srgbClr val="FFFFFF"/>
              </a:solidFill>
            </p:spPr>
            <p:txBody>
              <a:bodyPr/>
              <a:lstStyle/>
              <a:p>
                <a:endParaRPr lang="en-US" sz="700">
                  <a:latin typeface="UTM Avo" panose="02040603050506020204" pitchFamily="18"/>
                </a:endParaRPr>
              </a:p>
            </p:txBody>
          </p:sp>
        </p:grpSp>
        <p:sp>
          <p:nvSpPr>
            <p:cNvPr id="9" name="TextBox 8">
              <a:extLst>
                <a:ext uri="{FF2B5EF4-FFF2-40B4-BE49-F238E27FC236}">
                  <a16:creationId xmlns:a16="http://schemas.microsoft.com/office/drawing/2014/main" id="{BCEF48A7-7A72-2C9D-87DC-BFFF0DB2AF50}"/>
                </a:ext>
              </a:extLst>
            </p:cNvPr>
            <p:cNvSpPr txBox="1"/>
            <p:nvPr/>
          </p:nvSpPr>
          <p:spPr>
            <a:xfrm>
              <a:off x="2676322" y="4468957"/>
              <a:ext cx="5684835" cy="1682769"/>
            </a:xfrm>
            <a:prstGeom prst="rect">
              <a:avLst/>
            </a:prstGeom>
            <a:noFill/>
          </p:spPr>
          <p:txBody>
            <a:bodyPr wrap="square">
              <a:spAutoFit/>
            </a:bodyPr>
            <a:lstStyle/>
            <a:p>
              <a:pPr algn="ctr">
                <a:lnSpc>
                  <a:spcPct val="150000"/>
                </a:lnSpc>
              </a:pP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Ôn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lại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kiến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thức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đã</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học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hôm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nay</a:t>
              </a:r>
              <a:endParaRPr lang="en-US" sz="2400" dirty="0">
                <a:latin typeface="UTM Avo" panose="02040603050506020204" pitchFamily="18"/>
                <a:ea typeface="Calibri" panose="020F050202020403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20B9947D-A9F3-E23A-B719-D0B7100FE1FD}"/>
              </a:ext>
            </a:extLst>
          </p:cNvPr>
          <p:cNvGrpSpPr/>
          <p:nvPr/>
        </p:nvGrpSpPr>
        <p:grpSpPr>
          <a:xfrm>
            <a:off x="6565054" y="2292812"/>
            <a:ext cx="4376147" cy="3101155"/>
            <a:chOff x="9846390" y="2705100"/>
            <a:chExt cx="6564220" cy="5901943"/>
          </a:xfrm>
        </p:grpSpPr>
        <p:grpSp>
          <p:nvGrpSpPr>
            <p:cNvPr id="12" name="Group 6">
              <a:extLst>
                <a:ext uri="{FF2B5EF4-FFF2-40B4-BE49-F238E27FC236}">
                  <a16:creationId xmlns:a16="http://schemas.microsoft.com/office/drawing/2014/main" id="{4C956D17-C148-B6A9-B7EE-787E38A60B16}"/>
                </a:ext>
              </a:extLst>
            </p:cNvPr>
            <p:cNvGrpSpPr/>
            <p:nvPr/>
          </p:nvGrpSpPr>
          <p:grpSpPr>
            <a:xfrm>
              <a:off x="9846390" y="2705100"/>
              <a:ext cx="6564220" cy="5901943"/>
              <a:chOff x="0" y="0"/>
              <a:chExt cx="5765800" cy="7361612"/>
            </a:xfrm>
          </p:grpSpPr>
          <p:sp>
            <p:nvSpPr>
              <p:cNvPr id="14" name="Freeform 7">
                <a:extLst>
                  <a:ext uri="{FF2B5EF4-FFF2-40B4-BE49-F238E27FC236}">
                    <a16:creationId xmlns:a16="http://schemas.microsoft.com/office/drawing/2014/main" id="{DFB22C93-973B-5149-CF4D-A5E3A1EBAE60}"/>
                  </a:ext>
                </a:extLst>
              </p:cNvPr>
              <p:cNvSpPr/>
              <p:nvPr/>
            </p:nvSpPr>
            <p:spPr>
              <a:xfrm>
                <a:off x="0" y="0"/>
                <a:ext cx="5765800" cy="7361612"/>
              </a:xfrm>
              <a:custGeom>
                <a:avLst/>
                <a:gdLst/>
                <a:ahLst/>
                <a:cxnLst/>
                <a:rect l="l" t="t" r="r" b="b"/>
                <a:pathLst>
                  <a:path w="5765800" h="7361612">
                    <a:moveTo>
                      <a:pt x="5765800" y="0"/>
                    </a:moveTo>
                    <a:lnTo>
                      <a:pt x="5765800" y="7359072"/>
                    </a:lnTo>
                    <a:lnTo>
                      <a:pt x="5406390" y="6867582"/>
                    </a:lnTo>
                    <a:lnTo>
                      <a:pt x="5050790" y="7361612"/>
                    </a:lnTo>
                    <a:lnTo>
                      <a:pt x="5043170" y="7361612"/>
                    </a:lnTo>
                    <a:lnTo>
                      <a:pt x="4686300" y="6867582"/>
                    </a:lnTo>
                    <a:lnTo>
                      <a:pt x="4330700" y="7361612"/>
                    </a:lnTo>
                    <a:lnTo>
                      <a:pt x="4323080" y="7361612"/>
                    </a:lnTo>
                    <a:lnTo>
                      <a:pt x="3967480" y="6867582"/>
                    </a:lnTo>
                    <a:lnTo>
                      <a:pt x="3611880" y="7361612"/>
                    </a:lnTo>
                    <a:lnTo>
                      <a:pt x="3604260" y="7361612"/>
                    </a:lnTo>
                    <a:lnTo>
                      <a:pt x="3248660" y="6867582"/>
                    </a:lnTo>
                    <a:lnTo>
                      <a:pt x="2893060" y="7361612"/>
                    </a:lnTo>
                    <a:lnTo>
                      <a:pt x="2885440" y="7361612"/>
                    </a:lnTo>
                    <a:lnTo>
                      <a:pt x="2528570" y="6867582"/>
                    </a:lnTo>
                    <a:lnTo>
                      <a:pt x="2172970" y="7361612"/>
                    </a:lnTo>
                    <a:lnTo>
                      <a:pt x="2165350" y="7361612"/>
                    </a:lnTo>
                    <a:lnTo>
                      <a:pt x="1809750" y="6867582"/>
                    </a:lnTo>
                    <a:lnTo>
                      <a:pt x="1452880" y="7361612"/>
                    </a:lnTo>
                    <a:lnTo>
                      <a:pt x="1446530" y="7361612"/>
                    </a:lnTo>
                    <a:lnTo>
                      <a:pt x="1089660" y="6867582"/>
                    </a:lnTo>
                    <a:lnTo>
                      <a:pt x="734060" y="7361612"/>
                    </a:lnTo>
                    <a:lnTo>
                      <a:pt x="725170" y="7361612"/>
                    </a:lnTo>
                    <a:lnTo>
                      <a:pt x="290830" y="6880282"/>
                    </a:lnTo>
                    <a:lnTo>
                      <a:pt x="1270" y="7361612"/>
                    </a:lnTo>
                    <a:lnTo>
                      <a:pt x="0" y="7361612"/>
                    </a:lnTo>
                    <a:lnTo>
                      <a:pt x="2540" y="6013585"/>
                    </a:lnTo>
                    <a:lnTo>
                      <a:pt x="7620" y="1391428"/>
                    </a:lnTo>
                    <a:lnTo>
                      <a:pt x="10160" y="0"/>
                    </a:lnTo>
                    <a:lnTo>
                      <a:pt x="5765800" y="0"/>
                    </a:lnTo>
                    <a:close/>
                  </a:path>
                </a:pathLst>
              </a:custGeom>
              <a:solidFill>
                <a:srgbClr val="FFFFFF"/>
              </a:solidFill>
            </p:spPr>
            <p:txBody>
              <a:bodyPr/>
              <a:lstStyle/>
              <a:p>
                <a:endParaRPr lang="en-US" sz="700">
                  <a:latin typeface="UTM Avo" panose="02040603050506020204" pitchFamily="18"/>
                </a:endParaRPr>
              </a:p>
            </p:txBody>
          </p:sp>
        </p:grpSp>
        <p:sp>
          <p:nvSpPr>
            <p:cNvPr id="13" name="TextBox 12">
              <a:extLst>
                <a:ext uri="{FF2B5EF4-FFF2-40B4-BE49-F238E27FC236}">
                  <a16:creationId xmlns:a16="http://schemas.microsoft.com/office/drawing/2014/main" id="{0FCC2F13-90B2-50AB-2B44-01EC858E09EF}"/>
                </a:ext>
              </a:extLst>
            </p:cNvPr>
            <p:cNvSpPr txBox="1"/>
            <p:nvPr/>
          </p:nvSpPr>
          <p:spPr>
            <a:xfrm>
              <a:off x="10286083" y="4476165"/>
              <a:ext cx="5684835" cy="1690848"/>
            </a:xfrm>
            <a:prstGeom prst="rect">
              <a:avLst/>
            </a:prstGeom>
            <a:noFill/>
          </p:spPr>
          <p:txBody>
            <a:bodyPr wrap="square">
              <a:spAutoFit/>
            </a:bodyP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Chuẩn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bị</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nội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dung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bài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học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tiếp</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theo</a:t>
              </a:r>
              <a:endParaRPr lang="en-US" sz="2400" b="1" dirty="0">
                <a:latin typeface="UTM Avo" panose="02040603050506020204" pitchFamily="18"/>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58215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75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4"/>
        <p:cNvGrpSpPr/>
        <p:nvPr/>
      </p:nvGrpSpPr>
      <p:grpSpPr>
        <a:xfrm>
          <a:off x="0" y="0"/>
          <a:ext cx="0" cy="0"/>
          <a:chOff x="0" y="0"/>
          <a:chExt cx="0" cy="0"/>
        </a:xfrm>
      </p:grpSpPr>
      <p:sp>
        <p:nvSpPr>
          <p:cNvPr id="85" name="Google Shape;85;p1"/>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6" name="Google Shape;86;p1"/>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Để</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kết</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nối</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cộng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đồng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giáo</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viên</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và</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nhận</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thêm</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nhiều</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tài</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liệu</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giảng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dạy</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mời</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quý</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thầy</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cô</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tham</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gia</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Group Facebook</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theo</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đường</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link:  </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87" name="Google Shape;87;p1"/>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8" name="Google Shape;88;p1">
            <a:hlinkClick r:id="rId4"/>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Hoc10 –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Đồng</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hành</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cùng</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giáo</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viên</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tiểu</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học</a:t>
            </a:r>
            <a:endParaRPr kumimoji="0" sz="1400" b="0" i="0" u="sng"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89" name="Google Shape;89;p1"/>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a:ea typeface="+mn-ea"/>
                <a:cs typeface="Arial"/>
                <a:sym typeface="Arial"/>
              </a:rPr>
              <a:t>Hoặc truy cập qua QR code</a:t>
            </a:r>
            <a:endParaRPr kumimoji="0" sz="14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pic>
        <p:nvPicPr>
          <p:cNvPr id="90" name="Google Shape;90;p1" descr="Ngón Trỏ, ngón tay, Máy tính Biểu tượng Tay - tay png tải về - Miễn phí  trong suốt Tay png Tải về."/>
          <p:cNvPicPr preferRelativeResize="0"/>
          <p:nvPr/>
        </p:nvPicPr>
        <p:blipFill rotWithShape="1">
          <a:blip r:embed="rId5">
            <a:alphaModFix/>
          </a:blip>
          <a:srcRect/>
          <a:stretch/>
        </p:blipFill>
        <p:spPr>
          <a:xfrm rot="-5400000">
            <a:off x="5679086" y="2851979"/>
            <a:ext cx="1053311" cy="749021"/>
          </a:xfrm>
          <a:prstGeom prst="rect">
            <a:avLst/>
          </a:prstGeom>
          <a:noFill/>
          <a:ln>
            <a:noFill/>
          </a:ln>
        </p:spPr>
      </p:pic>
      <p:pic>
        <p:nvPicPr>
          <p:cNvPr id="91" name="Google Shape;91;p1"/>
          <p:cNvPicPr preferRelativeResize="0"/>
          <p:nvPr/>
        </p:nvPicPr>
        <p:blipFill rotWithShape="1">
          <a:blip r:embed="rId6">
            <a:alphaModFix/>
          </a:blip>
          <a:srcRect/>
          <a:stretch/>
        </p:blipFill>
        <p:spPr>
          <a:xfrm>
            <a:off x="4905420" y="3722149"/>
            <a:ext cx="2684400" cy="2684400"/>
          </a:xfrm>
          <a:prstGeom prst="roundRect">
            <a:avLst>
              <a:gd name="adj" fmla="val 12957"/>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group of children in a classroom&#10;&#10;Description automatically generated">
            <a:extLst>
              <a:ext uri="{FF2B5EF4-FFF2-40B4-BE49-F238E27FC236}">
                <a16:creationId xmlns:a16="http://schemas.microsoft.com/office/drawing/2014/main" id="{220628DB-AA86-4BD9-AB5F-724C00730B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76" t="31574" r="9493" b="3968"/>
          <a:stretch/>
        </p:blipFill>
        <p:spPr>
          <a:xfrm>
            <a:off x="2392560" y="3473320"/>
            <a:ext cx="7406880" cy="3396634"/>
          </a:xfrm>
          <a:prstGeom prst="rect">
            <a:avLst/>
          </a:prstGeom>
        </p:spPr>
      </p:pic>
      <p:grpSp>
        <p:nvGrpSpPr>
          <p:cNvPr id="3" name="Group 2">
            <a:extLst>
              <a:ext uri="{FF2B5EF4-FFF2-40B4-BE49-F238E27FC236}">
                <a16:creationId xmlns:a16="http://schemas.microsoft.com/office/drawing/2014/main" id="{3C205584-6A56-D7D2-FAAA-9A1302ADEA05}"/>
              </a:ext>
            </a:extLst>
          </p:cNvPr>
          <p:cNvGrpSpPr/>
          <p:nvPr/>
        </p:nvGrpSpPr>
        <p:grpSpPr>
          <a:xfrm>
            <a:off x="1035371" y="1606172"/>
            <a:ext cx="10121256" cy="671842"/>
            <a:chOff x="1425169" y="1447834"/>
            <a:chExt cx="10121256" cy="671842"/>
          </a:xfrm>
        </p:grpSpPr>
        <p:sp>
          <p:nvSpPr>
            <p:cNvPr id="4" name="Rounded Rectangle 3">
              <a:extLst>
                <a:ext uri="{FF2B5EF4-FFF2-40B4-BE49-F238E27FC236}">
                  <a16:creationId xmlns:a16="http://schemas.microsoft.com/office/drawing/2014/main" id="{DA9B111F-8E12-9006-6D00-E70AEC8E15B9}"/>
                </a:ext>
              </a:extLst>
            </p:cNvPr>
            <p:cNvSpPr/>
            <p:nvPr/>
          </p:nvSpPr>
          <p:spPr>
            <a:xfrm>
              <a:off x="1425169" y="1447834"/>
              <a:ext cx="10121256" cy="671842"/>
            </a:xfrm>
            <a:prstGeom prst="roundRect">
              <a:avLst/>
            </a:prstGeom>
            <a:solidFill>
              <a:schemeClr val="accent2">
                <a:lumMod val="40000"/>
                <a:lumOff val="60000"/>
              </a:schemeClr>
            </a:solidFill>
            <a:ln w="38100">
              <a:solidFill>
                <a:schemeClr val="accent2">
                  <a:lumMod val="60000"/>
                  <a:lumOff val="4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9CE95EAC-7D59-3FD7-41A8-6967B705C25E}"/>
                </a:ext>
              </a:extLst>
            </p:cNvPr>
            <p:cNvSpPr txBox="1"/>
            <p:nvPr/>
          </p:nvSpPr>
          <p:spPr>
            <a:xfrm>
              <a:off x="3197020" y="1546541"/>
              <a:ext cx="6577571" cy="523220"/>
            </a:xfrm>
            <a:prstGeom prst="rect">
              <a:avLst/>
            </a:prstGeom>
            <a:noFill/>
          </p:spPr>
          <p:txBody>
            <a:bodyPr wrap="none" rtlCol="0">
              <a:spAutoFit/>
            </a:bodyPr>
            <a:lstStyle/>
            <a:p>
              <a:pPr algn="ctr"/>
              <a:r>
                <a:rPr lang="en-US" sz="2800" b="1" dirty="0" err="1">
                  <a:latin typeface="UTM Avo" panose="02040603050506020204" pitchFamily="18"/>
                </a:rPr>
                <a:t>Triển</a:t>
              </a:r>
              <a:r>
                <a:rPr lang="en-US" sz="2800" b="1" dirty="0">
                  <a:latin typeface="UTM Avo" panose="02040603050506020204" pitchFamily="18"/>
                </a:rPr>
                <a:t> </a:t>
              </a:r>
              <a:r>
                <a:rPr lang="en-US" sz="2800" b="1" dirty="0" err="1">
                  <a:latin typeface="UTM Avo" panose="02040603050506020204" pitchFamily="18"/>
                </a:rPr>
                <a:t>lãm</a:t>
              </a:r>
              <a:r>
                <a:rPr lang="en-US" sz="2800" b="1" dirty="0">
                  <a:latin typeface="UTM Avo" panose="02040603050506020204" pitchFamily="18"/>
                </a:rPr>
                <a:t> </a:t>
              </a:r>
              <a:r>
                <a:rPr lang="en-US" sz="2800" b="1" dirty="0" err="1">
                  <a:latin typeface="UTM Avo" panose="02040603050506020204" pitchFamily="18"/>
                </a:rPr>
                <a:t>tranh</a:t>
              </a:r>
              <a:r>
                <a:rPr lang="en-US" sz="2800" b="1" dirty="0">
                  <a:latin typeface="UTM Avo" panose="02040603050506020204" pitchFamily="18"/>
                </a:rPr>
                <a:t> </a:t>
              </a:r>
              <a:r>
                <a:rPr lang="en-US" sz="2800" b="1" dirty="0" err="1">
                  <a:latin typeface="UTM Avo" panose="02040603050506020204" pitchFamily="18"/>
                </a:rPr>
                <a:t>về</a:t>
              </a:r>
              <a:r>
                <a:rPr lang="en-US" sz="2800" b="1" dirty="0">
                  <a:latin typeface="UTM Avo" panose="02040603050506020204" pitchFamily="18"/>
                </a:rPr>
                <a:t> </a:t>
              </a:r>
              <a:r>
                <a:rPr lang="en-US" sz="2800" b="1" dirty="0" err="1">
                  <a:latin typeface="UTM Avo" panose="02040603050506020204" pitchFamily="18"/>
                </a:rPr>
                <a:t>chủ</a:t>
              </a:r>
              <a:r>
                <a:rPr lang="en-US" sz="2800" b="1" dirty="0">
                  <a:latin typeface="UTM Avo" panose="02040603050506020204" pitchFamily="18"/>
                </a:rPr>
                <a:t> </a:t>
              </a:r>
              <a:r>
                <a:rPr lang="en-US" sz="2800" b="1" dirty="0" err="1">
                  <a:latin typeface="UTM Avo" panose="02040603050506020204" pitchFamily="18"/>
                </a:rPr>
                <a:t>đề</a:t>
              </a:r>
              <a:r>
                <a:rPr lang="en-US" sz="2800" b="1" dirty="0">
                  <a:latin typeface="UTM Avo" panose="02040603050506020204" pitchFamily="18"/>
                </a:rPr>
                <a:t> </a:t>
              </a:r>
              <a:r>
                <a:rPr lang="en-US" sz="2800" b="1" i="1" dirty="0" err="1">
                  <a:latin typeface="UTM Avo" panose="02040603050506020204" pitchFamily="18"/>
                </a:rPr>
                <a:t>Tình</a:t>
              </a:r>
              <a:r>
                <a:rPr lang="en-US" sz="2800" b="1" i="1" dirty="0">
                  <a:latin typeface="UTM Avo" panose="02040603050506020204" pitchFamily="18"/>
                </a:rPr>
                <a:t> </a:t>
              </a:r>
              <a:r>
                <a:rPr lang="en-US" sz="2800" b="1" i="1" dirty="0" err="1">
                  <a:latin typeface="UTM Avo" panose="02040603050506020204" pitchFamily="18"/>
                </a:rPr>
                <a:t>bạn</a:t>
              </a:r>
              <a:endParaRPr lang="en-VN" sz="2800" b="1" i="1" dirty="0">
                <a:latin typeface="UTM Avo" panose="02040603050506020204" pitchFamily="18"/>
              </a:endParaRPr>
            </a:p>
          </p:txBody>
        </p:sp>
      </p:grpSp>
      <p:sp>
        <p:nvSpPr>
          <p:cNvPr id="6" name="TextBox 5">
            <a:extLst>
              <a:ext uri="{FF2B5EF4-FFF2-40B4-BE49-F238E27FC236}">
                <a16:creationId xmlns:a16="http://schemas.microsoft.com/office/drawing/2014/main" id="{337A9F26-07FA-9F8F-05DA-932D2CB36072}"/>
              </a:ext>
            </a:extLst>
          </p:cNvPr>
          <p:cNvSpPr txBox="1"/>
          <p:nvPr/>
        </p:nvSpPr>
        <p:spPr>
          <a:xfrm>
            <a:off x="713458" y="2351474"/>
            <a:ext cx="10730397" cy="1121846"/>
          </a:xfrm>
          <a:prstGeom prst="rect">
            <a:avLst/>
          </a:prstGeom>
          <a:noFill/>
        </p:spPr>
        <p:txBody>
          <a:bodyPr wrap="square" rtlCol="0">
            <a:spAutoFit/>
          </a:bodyPr>
          <a:lstStyle/>
          <a:p>
            <a:pPr marL="514350" indent="-514350">
              <a:lnSpc>
                <a:spcPct val="150000"/>
              </a:lnSpc>
              <a:buFont typeface="Arial" panose="020B0604020202020204" pitchFamily="34" charset="0"/>
              <a:buChar char="•"/>
            </a:pPr>
            <a:r>
              <a:rPr lang="en-US" sz="2400" dirty="0" err="1">
                <a:latin typeface="UTM Avo" panose="02040603050506020204" pitchFamily="18"/>
              </a:rPr>
              <a:t>Trưng</a:t>
            </a:r>
            <a:r>
              <a:rPr lang="en-US" sz="2400" dirty="0">
                <a:latin typeface="UTM Avo" panose="02040603050506020204" pitchFamily="18"/>
              </a:rPr>
              <a:t> </a:t>
            </a:r>
            <a:r>
              <a:rPr lang="en-US" sz="2400" dirty="0" err="1">
                <a:latin typeface="UTM Avo" panose="02040603050506020204" pitchFamily="18"/>
              </a:rPr>
              <a:t>bày</a:t>
            </a:r>
            <a:r>
              <a:rPr lang="en-US" sz="2400" dirty="0">
                <a:latin typeface="UTM Avo" panose="02040603050506020204" pitchFamily="18"/>
              </a:rPr>
              <a:t> </a:t>
            </a:r>
            <a:r>
              <a:rPr lang="en-US" sz="2400" dirty="0" err="1">
                <a:latin typeface="UTM Avo" panose="02040603050506020204" pitchFamily="18"/>
              </a:rPr>
              <a:t>và</a:t>
            </a:r>
            <a:r>
              <a:rPr lang="en-US" sz="2400" dirty="0">
                <a:latin typeface="UTM Avo" panose="02040603050506020204" pitchFamily="18"/>
              </a:rPr>
              <a:t> </a:t>
            </a:r>
            <a:r>
              <a:rPr lang="en-US" sz="2400" dirty="0" err="1">
                <a:latin typeface="UTM Avo" panose="02040603050506020204" pitchFamily="18"/>
              </a:rPr>
              <a:t>giới</a:t>
            </a:r>
            <a:r>
              <a:rPr lang="en-US" sz="2400" dirty="0">
                <a:latin typeface="UTM Avo" panose="02040603050506020204" pitchFamily="18"/>
              </a:rPr>
              <a:t> </a:t>
            </a:r>
            <a:r>
              <a:rPr lang="en-US" sz="2400" dirty="0" err="1">
                <a:latin typeface="UTM Avo" panose="02040603050506020204" pitchFamily="18"/>
              </a:rPr>
              <a:t>thiệu</a:t>
            </a:r>
            <a:r>
              <a:rPr lang="en-US" sz="2400" dirty="0">
                <a:latin typeface="UTM Avo" panose="02040603050506020204" pitchFamily="18"/>
              </a:rPr>
              <a:t> </a:t>
            </a:r>
            <a:r>
              <a:rPr lang="en-US" sz="2400" dirty="0" err="1">
                <a:latin typeface="UTM Avo" panose="02040603050506020204" pitchFamily="18"/>
              </a:rPr>
              <a:t>các</a:t>
            </a:r>
            <a:r>
              <a:rPr lang="en-US" sz="2400" dirty="0">
                <a:latin typeface="UTM Avo" panose="02040603050506020204" pitchFamily="18"/>
              </a:rPr>
              <a:t> </a:t>
            </a:r>
            <a:r>
              <a:rPr lang="en-US" sz="2400" dirty="0" err="1">
                <a:latin typeface="UTM Avo" panose="02040603050506020204" pitchFamily="18"/>
              </a:rPr>
              <a:t>bức</a:t>
            </a:r>
            <a:r>
              <a:rPr lang="en-US" sz="2400" dirty="0">
                <a:latin typeface="UTM Avo" panose="02040603050506020204" pitchFamily="18"/>
              </a:rPr>
              <a:t> </a:t>
            </a:r>
            <a:r>
              <a:rPr lang="en-US" sz="2400" dirty="0" err="1">
                <a:latin typeface="UTM Avo" panose="02040603050506020204" pitchFamily="18"/>
              </a:rPr>
              <a:t>tranh</a:t>
            </a:r>
            <a:r>
              <a:rPr lang="en-US" sz="2400" dirty="0">
                <a:latin typeface="UTM Avo" panose="02040603050506020204" pitchFamily="18"/>
              </a:rPr>
              <a:t> </a:t>
            </a:r>
            <a:r>
              <a:rPr lang="en-US" sz="2400" dirty="0" err="1">
                <a:latin typeface="UTM Avo" panose="02040603050506020204" pitchFamily="18"/>
              </a:rPr>
              <a:t>về</a:t>
            </a:r>
            <a:r>
              <a:rPr lang="en-US" sz="2400" dirty="0">
                <a:latin typeface="UTM Avo" panose="02040603050506020204" pitchFamily="18"/>
              </a:rPr>
              <a:t> </a:t>
            </a:r>
            <a:r>
              <a:rPr lang="en-US" sz="2400" dirty="0" err="1">
                <a:latin typeface="UTM Avo" panose="02040603050506020204" pitchFamily="18"/>
              </a:rPr>
              <a:t>chủ</a:t>
            </a:r>
            <a:r>
              <a:rPr lang="en-US" sz="2400" dirty="0">
                <a:latin typeface="UTM Avo" panose="02040603050506020204" pitchFamily="18"/>
              </a:rPr>
              <a:t> </a:t>
            </a:r>
            <a:r>
              <a:rPr lang="en-US" sz="2400" dirty="0" err="1">
                <a:latin typeface="UTM Avo" panose="02040603050506020204" pitchFamily="18"/>
              </a:rPr>
              <a:t>đề</a:t>
            </a:r>
            <a:r>
              <a:rPr lang="en-US" sz="2400" dirty="0">
                <a:latin typeface="UTM Avo" panose="02040603050506020204" pitchFamily="18"/>
              </a:rPr>
              <a:t> </a:t>
            </a:r>
            <a:r>
              <a:rPr lang="en-US" sz="2400" i="1" dirty="0" err="1">
                <a:latin typeface="UTM Avo" panose="02040603050506020204" pitchFamily="18"/>
              </a:rPr>
              <a:t>Tình</a:t>
            </a:r>
            <a:r>
              <a:rPr lang="en-US" sz="2400" i="1" dirty="0">
                <a:latin typeface="UTM Avo" panose="02040603050506020204" pitchFamily="18"/>
              </a:rPr>
              <a:t> </a:t>
            </a:r>
            <a:r>
              <a:rPr lang="en-US" sz="2400" i="1" dirty="0" err="1">
                <a:latin typeface="UTM Avo" panose="02040603050506020204" pitchFamily="18"/>
              </a:rPr>
              <a:t>bạn</a:t>
            </a:r>
            <a:r>
              <a:rPr lang="en-US" sz="2400" dirty="0">
                <a:latin typeface="UTM Avo" panose="02040603050506020204" pitchFamily="18"/>
              </a:rPr>
              <a:t>.</a:t>
            </a:r>
          </a:p>
          <a:p>
            <a:pPr marL="514350" indent="-514350">
              <a:lnSpc>
                <a:spcPct val="150000"/>
              </a:lnSpc>
              <a:buFont typeface="Arial" panose="020B0604020202020204" pitchFamily="34" charset="0"/>
              <a:buChar char="•"/>
            </a:pPr>
            <a:r>
              <a:rPr lang="en-US" sz="2400" dirty="0" err="1">
                <a:latin typeface="UTM Avo" panose="02040603050506020204" pitchFamily="18"/>
              </a:rPr>
              <a:t>Bình</a:t>
            </a:r>
            <a:r>
              <a:rPr lang="en-US" sz="2400" dirty="0">
                <a:latin typeface="UTM Avo" panose="02040603050506020204" pitchFamily="18"/>
              </a:rPr>
              <a:t> </a:t>
            </a:r>
            <a:r>
              <a:rPr lang="en-US" sz="2400" dirty="0" err="1">
                <a:latin typeface="UTM Avo" panose="02040603050506020204" pitchFamily="18"/>
              </a:rPr>
              <a:t>chọn</a:t>
            </a:r>
            <a:r>
              <a:rPr lang="en-US" sz="2400" dirty="0">
                <a:latin typeface="UTM Avo" panose="02040603050506020204" pitchFamily="18"/>
              </a:rPr>
              <a:t> </a:t>
            </a:r>
            <a:r>
              <a:rPr lang="en-US" sz="2400" dirty="0" err="1">
                <a:latin typeface="UTM Avo" panose="02040603050506020204" pitchFamily="18"/>
              </a:rPr>
              <a:t>tác</a:t>
            </a:r>
            <a:r>
              <a:rPr lang="en-US" sz="2400" dirty="0">
                <a:latin typeface="UTM Avo" panose="02040603050506020204" pitchFamily="18"/>
              </a:rPr>
              <a:t> </a:t>
            </a:r>
            <a:r>
              <a:rPr lang="en-US" sz="2400" dirty="0" err="1">
                <a:latin typeface="UTM Avo" panose="02040603050506020204" pitchFamily="18"/>
              </a:rPr>
              <a:t>phẩm</a:t>
            </a:r>
            <a:r>
              <a:rPr lang="en-US" sz="2400" dirty="0">
                <a:latin typeface="UTM Avo" panose="02040603050506020204" pitchFamily="18"/>
              </a:rPr>
              <a:t> </a:t>
            </a:r>
            <a:r>
              <a:rPr lang="en-US" sz="2400" dirty="0" err="1">
                <a:latin typeface="UTM Avo" panose="02040603050506020204" pitchFamily="18"/>
              </a:rPr>
              <a:t>ấn</a:t>
            </a:r>
            <a:r>
              <a:rPr lang="en-US" sz="2400" dirty="0">
                <a:latin typeface="UTM Avo" panose="02040603050506020204" pitchFamily="18"/>
              </a:rPr>
              <a:t> </a:t>
            </a:r>
            <a:r>
              <a:rPr lang="en-US" sz="2400" dirty="0" err="1">
                <a:latin typeface="UTM Avo" panose="02040603050506020204" pitchFamily="18"/>
              </a:rPr>
              <a:t>tượng</a:t>
            </a:r>
            <a:r>
              <a:rPr lang="en-US" sz="2400" dirty="0">
                <a:latin typeface="UTM Avo" panose="02040603050506020204" pitchFamily="18"/>
              </a:rPr>
              <a:t> </a:t>
            </a:r>
            <a:r>
              <a:rPr lang="en-US" sz="2400" dirty="0" err="1">
                <a:latin typeface="UTM Avo" panose="02040603050506020204" pitchFamily="18"/>
              </a:rPr>
              <a:t>nhất</a:t>
            </a:r>
            <a:r>
              <a:rPr lang="en-US" sz="2400" dirty="0">
                <a:latin typeface="UTM Avo" panose="02040603050506020204" pitchFamily="18"/>
              </a:rPr>
              <a:t>.</a:t>
            </a:r>
            <a:endParaRPr lang="en-VN" sz="2400" dirty="0">
              <a:latin typeface="UTM Avo" panose="02040603050506020204" pitchFamily="18"/>
            </a:endParaRPr>
          </a:p>
        </p:txBody>
      </p:sp>
    </p:spTree>
    <p:extLst>
      <p:ext uri="{BB962C8B-B14F-4D97-AF65-F5344CB8AC3E}">
        <p14:creationId xmlns:p14="http://schemas.microsoft.com/office/powerpoint/2010/main" val="13081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BFA5D0F-2DF3-74F7-8E66-8932BCA4752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61013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E11B148-7DA7-D51A-1B15-68052FEDB7DF}"/>
              </a:ext>
            </a:extLst>
          </p:cNvPr>
          <p:cNvGrpSpPr/>
          <p:nvPr/>
        </p:nvGrpSpPr>
        <p:grpSpPr>
          <a:xfrm>
            <a:off x="5154229" y="1590017"/>
            <a:ext cx="6533525" cy="5164302"/>
            <a:chOff x="7753587" y="1699178"/>
            <a:chExt cx="9800288" cy="7939152"/>
          </a:xfrm>
        </p:grpSpPr>
        <p:grpSp>
          <p:nvGrpSpPr>
            <p:cNvPr id="17" name="Group 16">
              <a:extLst>
                <a:ext uri="{FF2B5EF4-FFF2-40B4-BE49-F238E27FC236}">
                  <a16:creationId xmlns:a16="http://schemas.microsoft.com/office/drawing/2014/main" id="{A87B60A3-37F8-6A09-2495-9E5788FDCAA8}"/>
                </a:ext>
              </a:extLst>
            </p:cNvPr>
            <p:cNvGrpSpPr/>
            <p:nvPr/>
          </p:nvGrpSpPr>
          <p:grpSpPr>
            <a:xfrm>
              <a:off x="7753587" y="1699178"/>
              <a:ext cx="9800288" cy="7939152"/>
              <a:chOff x="0" y="-47625"/>
              <a:chExt cx="2515602" cy="2180646"/>
            </a:xfrm>
          </p:grpSpPr>
          <p:sp>
            <p:nvSpPr>
              <p:cNvPr id="19" name="Freeform 7">
                <a:extLst>
                  <a:ext uri="{FF2B5EF4-FFF2-40B4-BE49-F238E27FC236}">
                    <a16:creationId xmlns:a16="http://schemas.microsoft.com/office/drawing/2014/main" id="{4C7BF9BA-3F04-0B67-F8FA-9AA37A744D13}"/>
                  </a:ext>
                </a:extLst>
              </p:cNvPr>
              <p:cNvSpPr/>
              <p:nvPr/>
            </p:nvSpPr>
            <p:spPr>
              <a:xfrm>
                <a:off x="0" y="318543"/>
                <a:ext cx="2515602" cy="1814478"/>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0" name="TextBox 8">
                <a:extLst>
                  <a:ext uri="{FF2B5EF4-FFF2-40B4-BE49-F238E27FC236}">
                    <a16:creationId xmlns:a16="http://schemas.microsoft.com/office/drawing/2014/main" id="{7A1D9E8F-5E5A-5AFF-E910-34DB59E24E0D}"/>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pic>
          <p:nvPicPr>
            <p:cNvPr id="18" name="Picture 9">
              <a:extLst>
                <a:ext uri="{FF2B5EF4-FFF2-40B4-BE49-F238E27FC236}">
                  <a16:creationId xmlns:a16="http://schemas.microsoft.com/office/drawing/2014/main" id="{FB4ABBFD-22B7-8A34-5100-67CD75B006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84166" y="2662227"/>
              <a:ext cx="3339128" cy="740140"/>
            </a:xfrm>
            <a:prstGeom prst="rect">
              <a:avLst/>
            </a:prstGeom>
          </p:spPr>
        </p:pic>
      </p:grpSp>
      <p:sp>
        <p:nvSpPr>
          <p:cNvPr id="21" name="TextBox 9">
            <a:extLst>
              <a:ext uri="{FF2B5EF4-FFF2-40B4-BE49-F238E27FC236}">
                <a16:creationId xmlns:a16="http://schemas.microsoft.com/office/drawing/2014/main" id="{D9D6D1FC-63EA-D76A-B58C-F29FF8034160}"/>
              </a:ext>
            </a:extLst>
          </p:cNvPr>
          <p:cNvSpPr txBox="1"/>
          <p:nvPr/>
        </p:nvSpPr>
        <p:spPr>
          <a:xfrm>
            <a:off x="5810217" y="2706004"/>
            <a:ext cx="5221545" cy="3799502"/>
          </a:xfrm>
          <a:prstGeom prst="rect">
            <a:avLst/>
          </a:prstGeom>
        </p:spPr>
        <p:txBody>
          <a:bodyPr wrap="square" lIns="0" tIns="0" rIns="0" bIns="0" rtlCol="0" anchor="t">
            <a:spAutoFit/>
          </a:bodyPr>
          <a:lstStyle/>
          <a:p>
            <a:pPr algn="just" defTabSz="609630">
              <a:lnSpc>
                <a:spcPct val="150000"/>
              </a:lnSpc>
            </a:pP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Cả</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lớp</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chia </a:t>
            </a: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thành các nhóm</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mỗi</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nhóm</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thảo luận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với</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nhau</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về những vấn đề đã xảy ra trong quan hệ bạn bè ở lớp mình và đề xuất cách giải quyết phù hợp</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cho</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vấn</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đề</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đó</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dựa</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vào</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những</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câu</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hỏi</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gợi</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ý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cho</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sẵn</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dưới</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đây</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a:t>
            </a:r>
            <a:endParaRPr lang="vi-VN" sz="24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DF77AE4-FAE6-7B75-A55F-A857683D69E2}"/>
              </a:ext>
            </a:extLst>
          </p:cNvPr>
          <p:cNvGrpSpPr/>
          <p:nvPr/>
        </p:nvGrpSpPr>
        <p:grpSpPr>
          <a:xfrm>
            <a:off x="527675" y="2159386"/>
            <a:ext cx="4377535" cy="4594933"/>
            <a:chOff x="748898" y="2518301"/>
            <a:chExt cx="6566302" cy="6892399"/>
          </a:xfrm>
        </p:grpSpPr>
        <p:grpSp>
          <p:nvGrpSpPr>
            <p:cNvPr id="23" name="Group 22">
              <a:extLst>
                <a:ext uri="{FF2B5EF4-FFF2-40B4-BE49-F238E27FC236}">
                  <a16:creationId xmlns:a16="http://schemas.microsoft.com/office/drawing/2014/main" id="{90318199-D240-7D83-4621-17AA4C87AFCC}"/>
                </a:ext>
              </a:extLst>
            </p:cNvPr>
            <p:cNvGrpSpPr/>
            <p:nvPr/>
          </p:nvGrpSpPr>
          <p:grpSpPr>
            <a:xfrm>
              <a:off x="748898" y="2518301"/>
              <a:ext cx="6566302" cy="6892399"/>
              <a:chOff x="849062" y="2524593"/>
              <a:chExt cx="6566302" cy="6963787"/>
            </a:xfrm>
          </p:grpSpPr>
          <p:sp>
            <p:nvSpPr>
              <p:cNvPr id="25" name="Freeform 7">
                <a:extLst>
                  <a:ext uri="{FF2B5EF4-FFF2-40B4-BE49-F238E27FC236}">
                    <a16:creationId xmlns:a16="http://schemas.microsoft.com/office/drawing/2014/main" id="{FE6B1AF5-5AB5-5BB8-61E9-20E69FCEF6BC}"/>
                  </a:ext>
                </a:extLst>
              </p:cNvPr>
              <p:cNvSpPr/>
              <p:nvPr/>
            </p:nvSpPr>
            <p:spPr>
              <a:xfrm>
                <a:off x="849062" y="2524593"/>
                <a:ext cx="6566302" cy="6963787"/>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nvGrpSpPr>
              <p:cNvPr id="26" name="Group 25">
                <a:extLst>
                  <a:ext uri="{FF2B5EF4-FFF2-40B4-BE49-F238E27FC236}">
                    <a16:creationId xmlns:a16="http://schemas.microsoft.com/office/drawing/2014/main" id="{741E4487-B4CA-CEF1-F786-A8953F849A84}"/>
                  </a:ext>
                </a:extLst>
              </p:cNvPr>
              <p:cNvGrpSpPr/>
              <p:nvPr/>
            </p:nvGrpSpPr>
            <p:grpSpPr>
              <a:xfrm>
                <a:off x="1150871" y="2765343"/>
                <a:ext cx="5962681" cy="1751337"/>
                <a:chOff x="1464732" y="2962421"/>
                <a:chExt cx="5962681" cy="1751337"/>
              </a:xfrm>
            </p:grpSpPr>
            <p:sp>
              <p:nvSpPr>
                <p:cNvPr id="27" name="Freeform 10">
                  <a:extLst>
                    <a:ext uri="{FF2B5EF4-FFF2-40B4-BE49-F238E27FC236}">
                      <a16:creationId xmlns:a16="http://schemas.microsoft.com/office/drawing/2014/main" id="{629E1A75-770A-31F6-4890-A1566AAC9147}"/>
                    </a:ext>
                  </a:extLst>
                </p:cNvPr>
                <p:cNvSpPr/>
                <p:nvPr/>
              </p:nvSpPr>
              <p:spPr>
                <a:xfrm>
                  <a:off x="1464732" y="2962421"/>
                  <a:ext cx="5962681" cy="175133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A6B98814-71E1-69EA-502E-FAC665949969}"/>
                    </a:ext>
                  </a:extLst>
                </p:cNvPr>
                <p:cNvSpPr txBox="1"/>
                <p:nvPr/>
              </p:nvSpPr>
              <p:spPr>
                <a:xfrm>
                  <a:off x="1536451" y="3441609"/>
                  <a:ext cx="5826741" cy="792959"/>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Hoạt</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động</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nhóm</a:t>
                  </a:r>
                  <a:endPar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endParaRPr>
                </a:p>
              </p:txBody>
            </p:sp>
          </p:grpSp>
        </p:grpSp>
        <p:pic>
          <p:nvPicPr>
            <p:cNvPr id="24" name="Picture 23" descr="A cartoon of a child and child&#10;&#10;Description automatically generated">
              <a:extLst>
                <a:ext uri="{FF2B5EF4-FFF2-40B4-BE49-F238E27FC236}">
                  <a16:creationId xmlns:a16="http://schemas.microsoft.com/office/drawing/2014/main" id="{806E9E6F-D03F-E82D-2BB2-AFCEB682B0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380" t="44673" r="25773" b="2052"/>
            <a:stretch/>
          </p:blipFill>
          <p:spPr>
            <a:xfrm>
              <a:off x="1122427" y="4718539"/>
              <a:ext cx="5826740" cy="4225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9" name="TextBox 6">
            <a:extLst>
              <a:ext uri="{FF2B5EF4-FFF2-40B4-BE49-F238E27FC236}">
                <a16:creationId xmlns:a16="http://schemas.microsoft.com/office/drawing/2014/main" id="{A151B76D-15F5-D692-24C2-31474525083B}"/>
              </a:ext>
            </a:extLst>
          </p:cNvPr>
          <p:cNvSpPr txBox="1"/>
          <p:nvPr/>
        </p:nvSpPr>
        <p:spPr>
          <a:xfrm>
            <a:off x="25400" y="1505592"/>
            <a:ext cx="12141200" cy="482055"/>
          </a:xfrm>
          <a:prstGeom prst="rect">
            <a:avLst/>
          </a:prstGeom>
        </p:spPr>
        <p:txBody>
          <a:bodyPr wrap="square" lIns="0" tIns="0" rIns="0" bIns="0" rtlCol="0" anchor="t">
            <a:spAutoFit/>
          </a:bodyPr>
          <a:lstStyle/>
          <a:p>
            <a:pPr algn="ctr" defTabSz="609630">
              <a:lnSpc>
                <a:spcPct val="150000"/>
              </a:lnSpc>
            </a:pPr>
            <a:r>
              <a:rPr lang="en-US" sz="2400" b="1" dirty="0">
                <a:solidFill>
                  <a:srgbClr val="1F497D">
                    <a:lumMod val="50000"/>
                  </a:srgbClr>
                </a:solidFill>
                <a:latin typeface="UTM Avo" panose="02040603050506020204" pitchFamily="18"/>
                <a:cs typeface="Arial" panose="020B0604020202020204" pitchFamily="34" charset="0"/>
              </a:rPr>
              <a:t>HOẠT ĐỘNG 3: GIẢI QUYẾT NHỮNG VẤN ĐỀ XẢY RA GIỮA BẠN BÈ TRONG LỚP</a:t>
            </a:r>
          </a:p>
        </p:txBody>
      </p:sp>
    </p:spTree>
    <p:extLst>
      <p:ext uri="{BB962C8B-B14F-4D97-AF65-F5344CB8AC3E}">
        <p14:creationId xmlns:p14="http://schemas.microsoft.com/office/powerpoint/2010/main" val="8661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EA921052-010C-F6F8-94C8-338E300B094C}"/>
              </a:ext>
            </a:extLst>
          </p:cNvPr>
          <p:cNvSpPr/>
          <p:nvPr/>
        </p:nvSpPr>
        <p:spPr>
          <a:xfrm rot="10800000">
            <a:off x="4378357" y="1727788"/>
            <a:ext cx="7260353" cy="48260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5D5"/>
          </a:solid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sp>
        <p:nvSpPr>
          <p:cNvPr id="9" name="TextBox 8">
            <a:extLst>
              <a:ext uri="{FF2B5EF4-FFF2-40B4-BE49-F238E27FC236}">
                <a16:creationId xmlns:a16="http://schemas.microsoft.com/office/drawing/2014/main" id="{4BA4A219-2630-A0FF-150C-78F4B11200E3}"/>
              </a:ext>
            </a:extLst>
          </p:cNvPr>
          <p:cNvSpPr txBox="1"/>
          <p:nvPr/>
        </p:nvSpPr>
        <p:spPr>
          <a:xfrm>
            <a:off x="4874675" y="2194870"/>
            <a:ext cx="6539367" cy="3891835"/>
          </a:xfrm>
          <a:prstGeom prst="rect">
            <a:avLst/>
          </a:prstGeom>
          <a:noFill/>
        </p:spPr>
        <p:txBody>
          <a:bodyPr wrap="square">
            <a:spAutoFit/>
          </a:bodyPr>
          <a:lstStyle/>
          <a:p>
            <a:pPr marL="381019" indent="-381019" algn="just" defTabSz="609630">
              <a:lnSpc>
                <a:spcPct val="150000"/>
              </a:lnSpc>
              <a:buFont typeface="Courier New" panose="02070309020205020404" pitchFamily="49" charset="0"/>
              <a:buChar char="o"/>
            </a:pP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Có những vấn đề nào đã xảy ra trong quan hệ bạn bè ở lớp mình?</a:t>
            </a:r>
          </a:p>
          <a:p>
            <a:pPr marL="381019" indent="-381019" algn="just" defTabSz="609630">
              <a:lnSpc>
                <a:spcPct val="150000"/>
              </a:lnSpc>
              <a:buFont typeface="Courier New" panose="02070309020205020404" pitchFamily="49" charset="0"/>
              <a:buChar char="o"/>
            </a:pP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Nguyên nhân xảy ra vấn đề là do đâu?</a:t>
            </a:r>
          </a:p>
          <a:p>
            <a:pPr marL="381019" indent="-381019" algn="just" defTabSz="609630">
              <a:lnSpc>
                <a:spcPct val="150000"/>
              </a:lnSpc>
              <a:buFont typeface="Courier New" panose="02070309020205020404" pitchFamily="49" charset="0"/>
              <a:buChar char="o"/>
            </a:pP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Em đã nói gì và làm gì khi xảy ra bất đồng với các bạn? </a:t>
            </a:r>
            <a:endParaRPr lang="en-US" sz="2400" dirty="0">
              <a:solidFill>
                <a:prstClr val="black"/>
              </a:solidFill>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Font typeface="Courier New" panose="02070309020205020404" pitchFamily="49" charset="0"/>
              <a:buChar char="o"/>
            </a:pP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Cách xử lí của em đã dẫn tới hoặc mang lại điều gì?</a:t>
            </a:r>
          </a:p>
        </p:txBody>
      </p:sp>
      <p:sp>
        <p:nvSpPr>
          <p:cNvPr id="10" name="Freeform 4">
            <a:extLst>
              <a:ext uri="{FF2B5EF4-FFF2-40B4-BE49-F238E27FC236}">
                <a16:creationId xmlns:a16="http://schemas.microsoft.com/office/drawing/2014/main" id="{7FF15F3F-AA9A-CF05-451B-8933B1058C6C}"/>
              </a:ext>
            </a:extLst>
          </p:cNvPr>
          <p:cNvSpPr/>
          <p:nvPr/>
        </p:nvSpPr>
        <p:spPr>
          <a:xfrm>
            <a:off x="553288" y="1727789"/>
            <a:ext cx="3611519" cy="4826001"/>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9BBB59">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1" name="TextBox 10">
            <a:extLst>
              <a:ext uri="{FF2B5EF4-FFF2-40B4-BE49-F238E27FC236}">
                <a16:creationId xmlns:a16="http://schemas.microsoft.com/office/drawing/2014/main" id="{89230C5F-274A-330B-C91B-7F2A53C57BB5}"/>
              </a:ext>
            </a:extLst>
          </p:cNvPr>
          <p:cNvSpPr txBox="1"/>
          <p:nvPr/>
        </p:nvSpPr>
        <p:spPr>
          <a:xfrm>
            <a:off x="1004334" y="3314267"/>
            <a:ext cx="2807205" cy="1473737"/>
          </a:xfrm>
          <a:prstGeom prst="rect">
            <a:avLst/>
          </a:prstGeom>
          <a:noFill/>
        </p:spPr>
        <p:txBody>
          <a:bodyPr wrap="square" rtlCol="0">
            <a:spAutoFit/>
          </a:bodyPr>
          <a:lstStyle/>
          <a:p>
            <a:pPr algn="ctr" defTabSz="609630">
              <a:lnSpc>
                <a:spcPct val="150000"/>
              </a:lnSpc>
            </a:pPr>
            <a:r>
              <a:rPr lang="en-US" sz="32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32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3200" b="1" dirty="0">
                <a:solidFill>
                  <a:srgbClr val="C00000"/>
                </a:solidFill>
                <a:latin typeface="UTM Avo" panose="02040603050506020204" pitchFamily="18"/>
                <a:ea typeface="Calibri" panose="020F0502020204030204" pitchFamily="34" charset="0"/>
                <a:cs typeface="Arial" panose="020B0604020202020204" pitchFamily="34" charset="0"/>
              </a:rPr>
              <a:t> </a:t>
            </a:r>
          </a:p>
          <a:p>
            <a:pPr algn="ctr" defTabSz="609630">
              <a:lnSpc>
                <a:spcPct val="150000"/>
              </a:lnSpc>
            </a:pPr>
            <a:r>
              <a:rPr lang="en-US" sz="3200" b="1" dirty="0">
                <a:solidFill>
                  <a:srgbClr val="C00000"/>
                </a:solidFill>
                <a:latin typeface="UTM Avo" panose="02040603050506020204" pitchFamily="18"/>
                <a:ea typeface="Calibri" panose="020F0502020204030204" pitchFamily="34" charset="0"/>
                <a:cs typeface="Arial" panose="020B0604020202020204" pitchFamily="34" charset="0"/>
              </a:rPr>
              <a:t>THỰC HIỆN</a:t>
            </a:r>
          </a:p>
        </p:txBody>
      </p:sp>
      <p:pic>
        <p:nvPicPr>
          <p:cNvPr id="12" name="Picture 11" descr="Icon&#10;&#10;Description automatically generated">
            <a:extLst>
              <a:ext uri="{FF2B5EF4-FFF2-40B4-BE49-F238E27FC236}">
                <a16:creationId xmlns:a16="http://schemas.microsoft.com/office/drawing/2014/main" id="{FBD6DA60-2422-BC16-5B97-7B78064BE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654" y="1727998"/>
            <a:ext cx="1814567" cy="1814567"/>
          </a:xfrm>
          <a:prstGeom prst="rect">
            <a:avLst/>
          </a:prstGeom>
        </p:spPr>
      </p:pic>
      <p:pic>
        <p:nvPicPr>
          <p:cNvPr id="13" name="Picture 12">
            <a:extLst>
              <a:ext uri="{FF2B5EF4-FFF2-40B4-BE49-F238E27FC236}">
                <a16:creationId xmlns:a16="http://schemas.microsoft.com/office/drawing/2014/main" id="{17025B10-95B9-EE11-4363-2DCFA504BF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640" y="5054406"/>
            <a:ext cx="1450813" cy="1780139"/>
          </a:xfrm>
          <a:prstGeom prst="rect">
            <a:avLst/>
          </a:prstGeom>
        </p:spPr>
      </p:pic>
    </p:spTree>
    <p:extLst>
      <p:ext uri="{BB962C8B-B14F-4D97-AF65-F5344CB8AC3E}">
        <p14:creationId xmlns:p14="http://schemas.microsoft.com/office/powerpoint/2010/main" val="24182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EA921052-010C-F6F8-94C8-338E300B094C}"/>
              </a:ext>
            </a:extLst>
          </p:cNvPr>
          <p:cNvSpPr/>
          <p:nvPr/>
        </p:nvSpPr>
        <p:spPr>
          <a:xfrm rot="10800000">
            <a:off x="4378356" y="1727788"/>
            <a:ext cx="7543677" cy="48260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5D5"/>
          </a:solid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sp>
        <p:nvSpPr>
          <p:cNvPr id="9" name="TextBox 8">
            <a:extLst>
              <a:ext uri="{FF2B5EF4-FFF2-40B4-BE49-F238E27FC236}">
                <a16:creationId xmlns:a16="http://schemas.microsoft.com/office/drawing/2014/main" id="{4BA4A219-2630-A0FF-150C-78F4B11200E3}"/>
              </a:ext>
            </a:extLst>
          </p:cNvPr>
          <p:cNvSpPr txBox="1"/>
          <p:nvPr/>
        </p:nvSpPr>
        <p:spPr>
          <a:xfrm>
            <a:off x="4661127" y="2052640"/>
            <a:ext cx="6957379" cy="3891835"/>
          </a:xfrm>
          <a:prstGeom prst="rect">
            <a:avLst/>
          </a:prstGeom>
          <a:noFill/>
        </p:spPr>
        <p:txBody>
          <a:bodyPr wrap="square">
            <a:spAutoFit/>
          </a:bodyPr>
          <a:lstStyle/>
          <a:p>
            <a:pPr marL="381019" indent="-381019" algn="just">
              <a:lnSpc>
                <a:spcPct val="150000"/>
              </a:lnSpc>
              <a:buFont typeface="Courier New" panose="02070309020205020404" pitchFamily="49" charset="0"/>
              <a:buChar char="o"/>
            </a:pPr>
            <a:r>
              <a:rPr lang="en-US" sz="2400" dirty="0">
                <a:latin typeface="UTM Avo" panose="02040603050506020204" pitchFamily="18"/>
                <a:ea typeface="Calibri" panose="020F0502020204030204" pitchFamily="34" charset="0"/>
                <a:cs typeface="Arial" panose="020B0604020202020204" pitchFamily="34" charset="0"/>
              </a:rPr>
              <a:t>Khi </a:t>
            </a:r>
            <a:r>
              <a:rPr lang="en-US" sz="2400" dirty="0" err="1">
                <a:latin typeface="UTM Avo" panose="02040603050506020204" pitchFamily="18"/>
                <a:ea typeface="Calibri" panose="020F0502020204030204" pitchFamily="34" charset="0"/>
                <a:cs typeface="Arial" panose="020B0604020202020204" pitchFamily="34" charset="0"/>
              </a:rPr>
              <a:t>gặp</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những</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vấn</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đề</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bất</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đồng</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cảm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xúc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của</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em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thế</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nào</a:t>
            </a:r>
            <a:r>
              <a:rPr lang="en-US" sz="2400" dirty="0">
                <a:latin typeface="UTM Avo" panose="02040603050506020204" pitchFamily="18"/>
                <a:ea typeface="Calibri" panose="020F0502020204030204" pitchFamily="34" charset="0"/>
                <a:cs typeface="Arial" panose="020B0604020202020204" pitchFamily="34" charset="0"/>
              </a:rPr>
              <a:t>?</a:t>
            </a:r>
          </a:p>
          <a:p>
            <a:pPr marL="381019" indent="-381019" algn="just">
              <a:lnSpc>
                <a:spcPct val="150000"/>
              </a:lnSpc>
              <a:buFont typeface="Courier New" panose="02070309020205020404" pitchFamily="49" charset="0"/>
              <a:buChar char="o"/>
            </a:pPr>
            <a:r>
              <a:rPr lang="vi-VN" sz="2400" dirty="0">
                <a:latin typeface="UTM Avo" panose="02040603050506020204" pitchFamily="18"/>
                <a:ea typeface="Calibri" panose="020F0502020204030204" pitchFamily="34" charset="0"/>
                <a:cs typeface="Arial" panose="020B0604020202020204" pitchFamily="34" charset="0"/>
              </a:rPr>
              <a:t>Nếu được làm lại, em sẽ xử lí như thế nào?</a:t>
            </a:r>
          </a:p>
          <a:p>
            <a:pPr marL="381019" indent="-381019" algn="just">
              <a:lnSpc>
                <a:spcPct val="150000"/>
              </a:lnSpc>
              <a:buFont typeface="Courier New" panose="02070309020205020404" pitchFamily="49" charset="0"/>
              <a:buChar char="o"/>
            </a:pPr>
            <a:r>
              <a:rPr lang="vi-VN" sz="2400" dirty="0">
                <a:latin typeface="UTM Avo" panose="02040603050506020204" pitchFamily="18"/>
                <a:ea typeface="Calibri" panose="020F0502020204030204" pitchFamily="34" charset="0"/>
                <a:cs typeface="Arial" panose="020B0604020202020204" pitchFamily="34" charset="0"/>
              </a:rPr>
              <a:t>Hãy kể lại một vấn đề nảy sinh giữa các bạn trong lớp mà em là người chứng kiến. Nếu ở trong tình huống tương tự, em sẽ xử lí như thế nào?</a:t>
            </a:r>
          </a:p>
        </p:txBody>
      </p:sp>
      <p:sp>
        <p:nvSpPr>
          <p:cNvPr id="10" name="Freeform 4">
            <a:extLst>
              <a:ext uri="{FF2B5EF4-FFF2-40B4-BE49-F238E27FC236}">
                <a16:creationId xmlns:a16="http://schemas.microsoft.com/office/drawing/2014/main" id="{7FF15F3F-AA9A-CF05-451B-8933B1058C6C}"/>
              </a:ext>
            </a:extLst>
          </p:cNvPr>
          <p:cNvSpPr/>
          <p:nvPr/>
        </p:nvSpPr>
        <p:spPr>
          <a:xfrm>
            <a:off x="553288" y="1727789"/>
            <a:ext cx="3611519" cy="4826001"/>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9BBB59">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1" name="TextBox 10">
            <a:extLst>
              <a:ext uri="{FF2B5EF4-FFF2-40B4-BE49-F238E27FC236}">
                <a16:creationId xmlns:a16="http://schemas.microsoft.com/office/drawing/2014/main" id="{89230C5F-274A-330B-C91B-7F2A53C57BB5}"/>
              </a:ext>
            </a:extLst>
          </p:cNvPr>
          <p:cNvSpPr txBox="1"/>
          <p:nvPr/>
        </p:nvSpPr>
        <p:spPr>
          <a:xfrm>
            <a:off x="1004334" y="3314267"/>
            <a:ext cx="2807205" cy="1473737"/>
          </a:xfrm>
          <a:prstGeom prst="rect">
            <a:avLst/>
          </a:prstGeom>
          <a:noFill/>
        </p:spPr>
        <p:txBody>
          <a:bodyPr wrap="square" rtlCol="0">
            <a:spAutoFit/>
          </a:bodyPr>
          <a:lstStyle/>
          <a:p>
            <a:pPr algn="ctr" defTabSz="609630">
              <a:lnSpc>
                <a:spcPct val="150000"/>
              </a:lnSpc>
            </a:pPr>
            <a:r>
              <a:rPr lang="en-US" sz="32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32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3200" b="1" dirty="0">
                <a:solidFill>
                  <a:srgbClr val="C00000"/>
                </a:solidFill>
                <a:latin typeface="UTM Avo" panose="02040603050506020204" pitchFamily="18"/>
                <a:ea typeface="Calibri" panose="020F0502020204030204" pitchFamily="34" charset="0"/>
                <a:cs typeface="Arial" panose="020B0604020202020204" pitchFamily="34" charset="0"/>
              </a:rPr>
              <a:t> </a:t>
            </a:r>
          </a:p>
          <a:p>
            <a:pPr algn="ctr" defTabSz="609630">
              <a:lnSpc>
                <a:spcPct val="150000"/>
              </a:lnSpc>
            </a:pPr>
            <a:r>
              <a:rPr lang="en-US" sz="3200" b="1" dirty="0">
                <a:solidFill>
                  <a:srgbClr val="C00000"/>
                </a:solidFill>
                <a:latin typeface="UTM Avo" panose="02040603050506020204" pitchFamily="18"/>
                <a:ea typeface="Calibri" panose="020F0502020204030204" pitchFamily="34" charset="0"/>
                <a:cs typeface="Arial" panose="020B0604020202020204" pitchFamily="34" charset="0"/>
              </a:rPr>
              <a:t>THỰC HIỆN</a:t>
            </a:r>
          </a:p>
        </p:txBody>
      </p:sp>
      <p:pic>
        <p:nvPicPr>
          <p:cNvPr id="12" name="Picture 11" descr="Icon&#10;&#10;Description automatically generated">
            <a:extLst>
              <a:ext uri="{FF2B5EF4-FFF2-40B4-BE49-F238E27FC236}">
                <a16:creationId xmlns:a16="http://schemas.microsoft.com/office/drawing/2014/main" id="{FBD6DA60-2422-BC16-5B97-7B78064BE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654" y="1727998"/>
            <a:ext cx="1814567" cy="1814567"/>
          </a:xfrm>
          <a:prstGeom prst="rect">
            <a:avLst/>
          </a:prstGeom>
        </p:spPr>
      </p:pic>
      <p:pic>
        <p:nvPicPr>
          <p:cNvPr id="13" name="Picture 12">
            <a:extLst>
              <a:ext uri="{FF2B5EF4-FFF2-40B4-BE49-F238E27FC236}">
                <a16:creationId xmlns:a16="http://schemas.microsoft.com/office/drawing/2014/main" id="{17025B10-95B9-EE11-4363-2DCFA504BF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640" y="5054406"/>
            <a:ext cx="1450813" cy="1780139"/>
          </a:xfrm>
          <a:prstGeom prst="rect">
            <a:avLst/>
          </a:prstGeom>
        </p:spPr>
      </p:pic>
    </p:spTree>
    <p:extLst>
      <p:ext uri="{BB962C8B-B14F-4D97-AF65-F5344CB8AC3E}">
        <p14:creationId xmlns:p14="http://schemas.microsoft.com/office/powerpoint/2010/main" val="17289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677D0F-02F8-F274-AB08-71CB98A8CF11}"/>
              </a:ext>
            </a:extLst>
          </p:cNvPr>
          <p:cNvGrpSpPr/>
          <p:nvPr/>
        </p:nvGrpSpPr>
        <p:grpSpPr>
          <a:xfrm rot="-348097">
            <a:off x="2102302" y="2270293"/>
            <a:ext cx="7677037" cy="3895602"/>
            <a:chOff x="0" y="0"/>
            <a:chExt cx="3190453" cy="1463594"/>
          </a:xfrm>
        </p:grpSpPr>
        <p:sp>
          <p:nvSpPr>
            <p:cNvPr id="3" name="Freeform 4">
              <a:extLst>
                <a:ext uri="{FF2B5EF4-FFF2-40B4-BE49-F238E27FC236}">
                  <a16:creationId xmlns:a16="http://schemas.microsoft.com/office/drawing/2014/main" id="{9B1AF5EB-2A7D-458B-34F6-368137B09992}"/>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rgbClr val="FFF7DD"/>
            </a:solidFill>
            <a:ln w="66675">
              <a:solidFill>
                <a:srgbClr val="000000"/>
              </a:solidFill>
            </a:ln>
          </p:spPr>
          <p:txBody>
            <a:bodyPr/>
            <a:lstStyle/>
            <a:p>
              <a:endParaRPr lang="en-US" sz="700">
                <a:latin typeface="UTM Avo" panose="02040603050506020204" pitchFamily="18"/>
                <a:cs typeface="Arial" panose="020B0604020202020204" pitchFamily="34" charset="0"/>
              </a:endParaRPr>
            </a:p>
          </p:txBody>
        </p:sp>
        <p:sp>
          <p:nvSpPr>
            <p:cNvPr id="4" name="TextBox 5">
              <a:extLst>
                <a:ext uri="{FF2B5EF4-FFF2-40B4-BE49-F238E27FC236}">
                  <a16:creationId xmlns:a16="http://schemas.microsoft.com/office/drawing/2014/main" id="{E0E3587D-66BE-C365-8CD3-B7A6BD5A0F38}"/>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700">
                <a:latin typeface="UTM Avo" panose="02040603050506020204" pitchFamily="18"/>
                <a:cs typeface="Arial" panose="020B0604020202020204" pitchFamily="34" charset="0"/>
              </a:endParaRPr>
            </a:p>
          </p:txBody>
        </p:sp>
      </p:grpSp>
      <p:sp>
        <p:nvSpPr>
          <p:cNvPr id="5" name="TextBox 4">
            <a:extLst>
              <a:ext uri="{FF2B5EF4-FFF2-40B4-BE49-F238E27FC236}">
                <a16:creationId xmlns:a16="http://schemas.microsoft.com/office/drawing/2014/main" id="{7347360C-D021-DCE4-2DF5-21464E531D08}"/>
              </a:ext>
            </a:extLst>
          </p:cNvPr>
          <p:cNvSpPr txBox="1"/>
          <p:nvPr/>
        </p:nvSpPr>
        <p:spPr>
          <a:xfrm>
            <a:off x="2934371" y="2925015"/>
            <a:ext cx="6019745" cy="2586157"/>
          </a:xfrm>
          <a:prstGeom prst="rect">
            <a:avLst/>
          </a:prstGeom>
          <a:noFill/>
        </p:spPr>
        <p:txBody>
          <a:bodyPr wrap="square">
            <a:spAutoFit/>
          </a:bodyPr>
          <a:lstStyle/>
          <a:p>
            <a:pPr algn="just">
              <a:lnSpc>
                <a:spcPct val="150000"/>
              </a:lnSpc>
            </a:pPr>
            <a:r>
              <a:rPr lang="en-US" sz="2800" dirty="0" err="1">
                <a:latin typeface="UTM Avo" panose="02040603050506020204" pitchFamily="18"/>
                <a:ea typeface="Calibri" panose="020F0502020204030204" pitchFamily="34" charset="0"/>
                <a:cs typeface="Arial" panose="020B0604020202020204" pitchFamily="34" charset="0"/>
              </a:rPr>
              <a:t>Kết</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thúc</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thảo</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luận</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các</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em</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hãy</a:t>
            </a:r>
            <a:r>
              <a:rPr lang="en-US" sz="2800" dirty="0">
                <a:latin typeface="UTM Avo" panose="02040603050506020204" pitchFamily="18"/>
                <a:ea typeface="Calibri" panose="020F0502020204030204" pitchFamily="34" charset="0"/>
                <a:cs typeface="Arial" panose="020B0604020202020204" pitchFamily="34" charset="0"/>
              </a:rPr>
              <a:t> chia </a:t>
            </a:r>
            <a:r>
              <a:rPr lang="en-US" sz="2800" dirty="0" err="1">
                <a:latin typeface="UTM Avo" panose="02040603050506020204" pitchFamily="18"/>
                <a:ea typeface="Calibri" panose="020F0502020204030204" pitchFamily="34" charset="0"/>
                <a:cs typeface="Arial" panose="020B0604020202020204" pitchFamily="34" charset="0"/>
              </a:rPr>
              <a:t>sẻ</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trước</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lớp</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theo</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các</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nội</a:t>
            </a:r>
            <a:r>
              <a:rPr lang="en-US" sz="2800" dirty="0">
                <a:latin typeface="UTM Avo" panose="02040603050506020204" pitchFamily="18"/>
                <a:ea typeface="Calibri" panose="020F0502020204030204" pitchFamily="34" charset="0"/>
                <a:cs typeface="Arial" panose="020B0604020202020204" pitchFamily="34" charset="0"/>
              </a:rPr>
              <a:t> dung </a:t>
            </a:r>
            <a:r>
              <a:rPr lang="en-US" sz="2800" dirty="0" err="1">
                <a:latin typeface="UTM Avo" panose="02040603050506020204" pitchFamily="18"/>
                <a:ea typeface="Calibri" panose="020F0502020204030204" pitchFamily="34" charset="0"/>
                <a:cs typeface="Arial" panose="020B0604020202020204" pitchFamily="34" charset="0"/>
              </a:rPr>
              <a:t>gợi</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ý</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trên</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Các</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bạn</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khác</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lắng</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nghe</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và</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đóng</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góp</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ý</a:t>
            </a:r>
            <a:r>
              <a:rPr lang="en-US" sz="2800" dirty="0">
                <a:latin typeface="UTM Avo" panose="02040603050506020204" pitchFamily="18"/>
                <a:ea typeface="Calibri" panose="020F0502020204030204" pitchFamily="34" charset="0"/>
                <a:cs typeface="Arial" panose="020B0604020202020204" pitchFamily="34" charset="0"/>
              </a:rPr>
              <a:t> </a:t>
            </a:r>
            <a:r>
              <a:rPr lang="en-US" sz="2800" dirty="0" err="1">
                <a:latin typeface="UTM Avo" panose="02040603050506020204" pitchFamily="18"/>
                <a:ea typeface="Calibri" panose="020F0502020204030204" pitchFamily="34" charset="0"/>
                <a:cs typeface="Arial" panose="020B0604020202020204" pitchFamily="34" charset="0"/>
              </a:rPr>
              <a:t>kiến</a:t>
            </a:r>
            <a:r>
              <a:rPr lang="en-US" sz="2800" dirty="0">
                <a:latin typeface="UTM Avo" panose="02040603050506020204" pitchFamily="18"/>
                <a:ea typeface="Calibri" panose="020F0502020204030204" pitchFamily="34" charset="0"/>
                <a:cs typeface="Arial" panose="020B0604020202020204" pitchFamily="34" charset="0"/>
              </a:rPr>
              <a:t>.</a:t>
            </a:r>
            <a:endParaRPr lang="en-US" sz="2800" dirty="0">
              <a:latin typeface="UTM Avo" panose="02040603050506020204" pitchFamily="18"/>
              <a:cs typeface="Arial" panose="020B0604020202020204" pitchFamily="34" charset="0"/>
            </a:endParaRPr>
          </a:p>
        </p:txBody>
      </p:sp>
      <p:grpSp>
        <p:nvGrpSpPr>
          <p:cNvPr id="6" name="Group 5">
            <a:extLst>
              <a:ext uri="{FF2B5EF4-FFF2-40B4-BE49-F238E27FC236}">
                <a16:creationId xmlns:a16="http://schemas.microsoft.com/office/drawing/2014/main" id="{4C2B77C5-9AEB-366A-FCEB-7BCB164C7A0C}"/>
              </a:ext>
            </a:extLst>
          </p:cNvPr>
          <p:cNvGrpSpPr/>
          <p:nvPr/>
        </p:nvGrpSpPr>
        <p:grpSpPr>
          <a:xfrm>
            <a:off x="8857715" y="4803947"/>
            <a:ext cx="2443975" cy="1832657"/>
            <a:chOff x="10854539" y="6009664"/>
            <a:chExt cx="4082046" cy="3055652"/>
          </a:xfrm>
          <a:solidFill>
            <a:schemeClr val="accent2">
              <a:lumMod val="60000"/>
              <a:lumOff val="40000"/>
            </a:schemeClr>
          </a:solidFill>
        </p:grpSpPr>
        <p:grpSp>
          <p:nvGrpSpPr>
            <p:cNvPr id="7" name="Group 7">
              <a:extLst>
                <a:ext uri="{FF2B5EF4-FFF2-40B4-BE49-F238E27FC236}">
                  <a16:creationId xmlns:a16="http://schemas.microsoft.com/office/drawing/2014/main" id="{FFC5D7A3-AEA6-C3CE-86AA-901674177BF2}"/>
                </a:ext>
              </a:extLst>
            </p:cNvPr>
            <p:cNvGrpSpPr/>
            <p:nvPr/>
          </p:nvGrpSpPr>
          <p:grpSpPr>
            <a:xfrm rot="317549">
              <a:off x="10854539" y="6009664"/>
              <a:ext cx="4082046" cy="3055652"/>
              <a:chOff x="-31654" y="-22368"/>
              <a:chExt cx="816154" cy="695468"/>
            </a:xfrm>
            <a:grpFill/>
          </p:grpSpPr>
          <p:sp>
            <p:nvSpPr>
              <p:cNvPr id="15" name="Freeform 8">
                <a:extLst>
                  <a:ext uri="{FF2B5EF4-FFF2-40B4-BE49-F238E27FC236}">
                    <a16:creationId xmlns:a16="http://schemas.microsoft.com/office/drawing/2014/main" id="{B1E360A7-2764-06B8-7468-06B5ECFE8D60}"/>
                  </a:ext>
                </a:extLst>
              </p:cNvPr>
              <p:cNvSpPr/>
              <p:nvPr/>
            </p:nvSpPr>
            <p:spPr>
              <a:xfrm>
                <a:off x="-31654" y="-22368"/>
                <a:ext cx="816154" cy="613210"/>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grpFill/>
              <a:ln w="57150">
                <a:solidFill>
                  <a:srgbClr val="000000"/>
                </a:solidFill>
              </a:ln>
            </p:spPr>
            <p:txBody>
              <a:bodyPr/>
              <a:lstStyle/>
              <a:p>
                <a:endParaRPr lang="en-US" sz="700">
                  <a:latin typeface="UTM Avo" panose="02040603050506020204" pitchFamily="18"/>
                  <a:cs typeface="Arial" panose="020B0604020202020204" pitchFamily="34" charset="0"/>
                </a:endParaRPr>
              </a:p>
            </p:txBody>
          </p:sp>
          <p:sp>
            <p:nvSpPr>
              <p:cNvPr id="16" name="TextBox 9">
                <a:extLst>
                  <a:ext uri="{FF2B5EF4-FFF2-40B4-BE49-F238E27FC236}">
                    <a16:creationId xmlns:a16="http://schemas.microsoft.com/office/drawing/2014/main" id="{BD840EFF-3CEE-0674-3511-2B7A0833B2C7}"/>
                  </a:ext>
                </a:extLst>
              </p:cNvPr>
              <p:cNvSpPr txBox="1"/>
              <p:nvPr/>
            </p:nvSpPr>
            <p:spPr>
              <a:xfrm>
                <a:off x="139700" y="101600"/>
                <a:ext cx="533400" cy="571500"/>
              </a:xfrm>
              <a:prstGeom prst="rect">
                <a:avLst/>
              </a:prstGeom>
              <a:noFill/>
            </p:spPr>
            <p:txBody>
              <a:bodyPr lIns="33867" tIns="33867" rIns="33867" bIns="33867" rtlCol="0" anchor="ctr"/>
              <a:lstStyle/>
              <a:p>
                <a:pPr algn="ctr">
                  <a:lnSpc>
                    <a:spcPts val="1773"/>
                  </a:lnSpc>
                </a:pPr>
                <a:endParaRPr sz="700">
                  <a:latin typeface="UTM Avo" panose="02040603050506020204" pitchFamily="18"/>
                  <a:cs typeface="Arial" panose="020B0604020202020204" pitchFamily="34" charset="0"/>
                </a:endParaRPr>
              </a:p>
            </p:txBody>
          </p:sp>
        </p:grpSp>
        <p:sp>
          <p:nvSpPr>
            <p:cNvPr id="14" name="TextBox 13">
              <a:extLst>
                <a:ext uri="{FF2B5EF4-FFF2-40B4-BE49-F238E27FC236}">
                  <a16:creationId xmlns:a16="http://schemas.microsoft.com/office/drawing/2014/main" id="{E6A457D8-4E6D-13E2-564C-912A7D0D2CFC}"/>
                </a:ext>
              </a:extLst>
            </p:cNvPr>
            <p:cNvSpPr txBox="1"/>
            <p:nvPr/>
          </p:nvSpPr>
          <p:spPr>
            <a:xfrm>
              <a:off x="11112020" y="6926666"/>
              <a:ext cx="3600420" cy="872383"/>
            </a:xfrm>
            <a:prstGeom prst="rect">
              <a:avLst/>
            </a:prstGeom>
            <a:noFill/>
          </p:spPr>
          <p:txBody>
            <a:bodyPr wrap="square">
              <a:spAutoFit/>
            </a:bodyPr>
            <a:lstStyle/>
            <a:p>
              <a:pPr algn="ctr"/>
              <a:r>
                <a:rPr lang="en-US" sz="2800" b="1" dirty="0">
                  <a:latin typeface="UTM Avo" panose="02040603050506020204" pitchFamily="18"/>
                  <a:ea typeface="Calibri" panose="020F0502020204030204" pitchFamily="34" charset="0"/>
                  <a:cs typeface="Arial" panose="020B0604020202020204" pitchFamily="34" charset="0"/>
                </a:rPr>
                <a:t>Chia </a:t>
              </a:r>
              <a:r>
                <a:rPr lang="en-US" sz="2800" b="1" dirty="0" err="1">
                  <a:latin typeface="UTM Avo" panose="02040603050506020204" pitchFamily="18"/>
                  <a:ea typeface="Calibri" panose="020F0502020204030204" pitchFamily="34" charset="0"/>
                  <a:cs typeface="Arial" panose="020B0604020202020204" pitchFamily="34" charset="0"/>
                </a:rPr>
                <a:t>sẻ</a:t>
              </a:r>
              <a:endParaRPr lang="en-US" sz="2800" dirty="0">
                <a:latin typeface="UTM Avo" panose="02040603050506020204" pitchFamily="18"/>
                <a:cs typeface="Arial" panose="020B0604020202020204" pitchFamily="34" charset="0"/>
              </a:endParaRPr>
            </a:p>
          </p:txBody>
        </p:sp>
      </p:grpSp>
      <p:grpSp>
        <p:nvGrpSpPr>
          <p:cNvPr id="17" name="Group 16">
            <a:extLst>
              <a:ext uri="{FF2B5EF4-FFF2-40B4-BE49-F238E27FC236}">
                <a16:creationId xmlns:a16="http://schemas.microsoft.com/office/drawing/2014/main" id="{07B30779-1027-45BE-9413-94183BA6355E}"/>
              </a:ext>
            </a:extLst>
          </p:cNvPr>
          <p:cNvGrpSpPr/>
          <p:nvPr/>
        </p:nvGrpSpPr>
        <p:grpSpPr>
          <a:xfrm>
            <a:off x="-354806" y="3937000"/>
            <a:ext cx="3123408" cy="2921000"/>
            <a:chOff x="-581334" y="1088841"/>
            <a:chExt cx="7489303" cy="6716676"/>
          </a:xfrm>
        </p:grpSpPr>
        <p:sp>
          <p:nvSpPr>
            <p:cNvPr id="18" name="Freeform 8">
              <a:extLst>
                <a:ext uri="{FF2B5EF4-FFF2-40B4-BE49-F238E27FC236}">
                  <a16:creationId xmlns:a16="http://schemas.microsoft.com/office/drawing/2014/main" id="{F91A4464-9955-609A-F855-6A59BF545EEF}"/>
                </a:ext>
              </a:extLst>
            </p:cNvPr>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cs typeface="Arial" panose="020B0604020202020204" pitchFamily="34" charset="0"/>
              </a:endParaRPr>
            </a:p>
          </p:txBody>
        </p:sp>
        <p:grpSp>
          <p:nvGrpSpPr>
            <p:cNvPr id="19" name="Group 9">
              <a:extLst>
                <a:ext uri="{FF2B5EF4-FFF2-40B4-BE49-F238E27FC236}">
                  <a16:creationId xmlns:a16="http://schemas.microsoft.com/office/drawing/2014/main" id="{5D7602E2-F1C4-135F-65BF-8734D196D096}"/>
                </a:ext>
              </a:extLst>
            </p:cNvPr>
            <p:cNvGrpSpPr/>
            <p:nvPr/>
          </p:nvGrpSpPr>
          <p:grpSpPr>
            <a:xfrm>
              <a:off x="0" y="6683643"/>
              <a:ext cx="6907969" cy="1121874"/>
              <a:chOff x="0" y="0"/>
              <a:chExt cx="1819383" cy="295473"/>
            </a:xfrm>
          </p:grpSpPr>
          <p:sp>
            <p:nvSpPr>
              <p:cNvPr id="20" name="Freeform 10">
                <a:extLst>
                  <a:ext uri="{FF2B5EF4-FFF2-40B4-BE49-F238E27FC236}">
                    <a16:creationId xmlns:a16="http://schemas.microsoft.com/office/drawing/2014/main" id="{54767AC6-339B-9D65-7E19-18CFB9C7520F}"/>
                  </a:ext>
                </a:extLst>
              </p:cNvPr>
              <p:cNvSpPr/>
              <p:nvPr/>
            </p:nvSpPr>
            <p:spPr>
              <a:xfrm>
                <a:off x="0" y="0"/>
                <a:ext cx="1819383"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endParaRPr lang="en-US" sz="700">
                  <a:latin typeface="UTM Avo" panose="02040603050506020204" pitchFamily="18"/>
                  <a:cs typeface="Arial" panose="020B0604020202020204" pitchFamily="34" charset="0"/>
                </a:endParaRPr>
              </a:p>
            </p:txBody>
          </p:sp>
          <p:sp>
            <p:nvSpPr>
              <p:cNvPr id="21" name="TextBox 11">
                <a:extLst>
                  <a:ext uri="{FF2B5EF4-FFF2-40B4-BE49-F238E27FC236}">
                    <a16:creationId xmlns:a16="http://schemas.microsoft.com/office/drawing/2014/main" id="{691C719C-AC0F-159B-1AE1-A1399304D5F4}"/>
                  </a:ext>
                </a:extLst>
              </p:cNvPr>
              <p:cNvSpPr txBox="1"/>
              <p:nvPr/>
            </p:nvSpPr>
            <p:spPr>
              <a:xfrm>
                <a:off x="0" y="-47625"/>
                <a:ext cx="812800" cy="860425"/>
              </a:xfrm>
              <a:prstGeom prst="rect">
                <a:avLst/>
              </a:prstGeom>
            </p:spPr>
            <p:txBody>
              <a:bodyPr lIns="33867" tIns="33867" rIns="33867" bIns="33867" rtlCol="0" anchor="ctr"/>
              <a:lstStyle/>
              <a:p>
                <a:pPr algn="ctr">
                  <a:lnSpc>
                    <a:spcPts val="1307"/>
                  </a:lnSpc>
                </a:pPr>
                <a:endParaRPr sz="700">
                  <a:latin typeface="UTM Avo" panose="02040603050506020204" pitchFamily="18"/>
                  <a:cs typeface="Arial" panose="020B0604020202020204" pitchFamily="34" charset="0"/>
                </a:endParaRPr>
              </a:p>
            </p:txBody>
          </p:sp>
        </p:grpSp>
      </p:grpSp>
    </p:spTree>
    <p:extLst>
      <p:ext uri="{BB962C8B-B14F-4D97-AF65-F5344CB8AC3E}">
        <p14:creationId xmlns:p14="http://schemas.microsoft.com/office/powerpoint/2010/main" val="213387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E582C5F-7727-E47A-4F17-630387C375FD}"/>
              </a:ext>
            </a:extLst>
          </p:cNvPr>
          <p:cNvGrpSpPr/>
          <p:nvPr/>
        </p:nvGrpSpPr>
        <p:grpSpPr>
          <a:xfrm>
            <a:off x="406399" y="1246038"/>
            <a:ext cx="10927908" cy="1574800"/>
            <a:chOff x="457200" y="9713"/>
            <a:chExt cx="14545568" cy="2750448"/>
          </a:xfrm>
        </p:grpSpPr>
        <p:sp>
          <p:nvSpPr>
            <p:cNvPr id="10" name="Line Callout 1 (Border and Accent Bar) 3">
              <a:extLst>
                <a:ext uri="{FF2B5EF4-FFF2-40B4-BE49-F238E27FC236}">
                  <a16:creationId xmlns:a16="http://schemas.microsoft.com/office/drawing/2014/main" id="{01FD2CF1-4DE6-8CFA-764F-5F8ACAC8CA0F}"/>
                </a:ext>
              </a:extLst>
            </p:cNvPr>
            <p:cNvSpPr/>
            <p:nvPr/>
          </p:nvSpPr>
          <p:spPr>
            <a:xfrm>
              <a:off x="457200" y="571499"/>
              <a:ext cx="14097000" cy="2188662"/>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Ví</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dụ</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tham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khảo</a:t>
              </a:r>
              <a:r>
                <a:rPr lang="en-US"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Một số vấn đề thường xảy ra trong mối quan hệ với bạn bè</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ở</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lớp</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có</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thể</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kể</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đến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như</a:t>
              </a:r>
              <a:r>
                <a:rPr lang="en-US" sz="2400" dirty="0">
                  <a:solidFill>
                    <a:schemeClr val="tx1"/>
                  </a:solidFill>
                  <a:latin typeface="UTM Avo" panose="02040603050506020204" pitchFamily="18"/>
                  <a:cs typeface="Arial" panose="020B0604020202020204" pitchFamily="34" charset="0"/>
                </a:rPr>
                <a:t>:</a:t>
              </a:r>
              <a:endParaRPr lang="vi-VN" sz="2400" dirty="0">
                <a:solidFill>
                  <a:schemeClr val="tx1"/>
                </a:solidFill>
                <a:latin typeface="UTM Avo" panose="02040603050506020204" pitchFamily="18"/>
                <a:cs typeface="Arial"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id="{732BBA73-56CA-4FB3-93FD-1DD2217665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92414" y="9713"/>
              <a:ext cx="1010354" cy="1123572"/>
            </a:xfrm>
            <a:prstGeom prst="rect">
              <a:avLst/>
            </a:prstGeom>
          </p:spPr>
        </p:pic>
      </p:grpSp>
      <p:sp>
        <p:nvSpPr>
          <p:cNvPr id="12" name="Rectangle: Rounded Corners 16">
            <a:extLst>
              <a:ext uri="{FF2B5EF4-FFF2-40B4-BE49-F238E27FC236}">
                <a16:creationId xmlns:a16="http://schemas.microsoft.com/office/drawing/2014/main" id="{035A9396-81B5-6689-DC9E-29A90768CE04}"/>
              </a:ext>
            </a:extLst>
          </p:cNvPr>
          <p:cNvSpPr/>
          <p:nvPr/>
        </p:nvSpPr>
        <p:spPr>
          <a:xfrm>
            <a:off x="616977" y="2981458"/>
            <a:ext cx="3410987" cy="1253143"/>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Hiểu</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lầm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nhau</a:t>
            </a:r>
            <a:r>
              <a:rPr lang="en-US" sz="2400" dirty="0">
                <a:solidFill>
                  <a:schemeClr val="tx1"/>
                </a:solidFill>
                <a:latin typeface="UTM Avo" panose="02040603050506020204" pitchFamily="18"/>
                <a:cs typeface="Arial" panose="020B0604020202020204" pitchFamily="34" charset="0"/>
              </a:rPr>
              <a:t>.</a:t>
            </a:r>
          </a:p>
        </p:txBody>
      </p:sp>
      <p:sp>
        <p:nvSpPr>
          <p:cNvPr id="13" name="Rectangle: Rounded Corners 17">
            <a:extLst>
              <a:ext uri="{FF2B5EF4-FFF2-40B4-BE49-F238E27FC236}">
                <a16:creationId xmlns:a16="http://schemas.microsoft.com/office/drawing/2014/main" id="{A135B570-B859-8F4C-33D1-112907F4DC14}"/>
              </a:ext>
            </a:extLst>
          </p:cNvPr>
          <p:cNvSpPr/>
          <p:nvPr/>
        </p:nvSpPr>
        <p:spPr>
          <a:xfrm>
            <a:off x="4499483" y="2981458"/>
            <a:ext cx="3410988" cy="1253143"/>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UTM Avo" panose="02040603050506020204" pitchFamily="18"/>
                <a:cs typeface="Arial" panose="020B0604020202020204" pitchFamily="34" charset="0"/>
              </a:rPr>
              <a:t>Thất hứa với bạn</a:t>
            </a:r>
            <a:r>
              <a:rPr lang="en-US" sz="2400" dirty="0">
                <a:solidFill>
                  <a:schemeClr val="tx1"/>
                </a:solidFill>
                <a:latin typeface="UTM Avo" panose="02040603050506020204" pitchFamily="18"/>
                <a:cs typeface="Arial" panose="020B0604020202020204" pitchFamily="34" charset="0"/>
              </a:rPr>
              <a:t>.</a:t>
            </a:r>
          </a:p>
        </p:txBody>
      </p:sp>
      <p:sp>
        <p:nvSpPr>
          <p:cNvPr id="22" name="Rectangle: Rounded Corners 18">
            <a:extLst>
              <a:ext uri="{FF2B5EF4-FFF2-40B4-BE49-F238E27FC236}">
                <a16:creationId xmlns:a16="http://schemas.microsoft.com/office/drawing/2014/main" id="{F1DBF523-C07E-2D96-84D3-09A1F40B8401}"/>
              </a:ext>
            </a:extLst>
          </p:cNvPr>
          <p:cNvSpPr/>
          <p:nvPr/>
        </p:nvSpPr>
        <p:spPr>
          <a:xfrm>
            <a:off x="8342411" y="2981458"/>
            <a:ext cx="3410987" cy="1253143"/>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Tranh cãi, bất đồng quan điểm</a:t>
            </a:r>
            <a:r>
              <a:rPr lang="en-US" sz="2400" dirty="0">
                <a:solidFill>
                  <a:schemeClr val="tx1"/>
                </a:solidFill>
                <a:latin typeface="UTM Avo" panose="02040603050506020204" pitchFamily="18"/>
                <a:cs typeface="Arial" panose="020B0604020202020204" pitchFamily="34" charset="0"/>
              </a:rPr>
              <a:t>.</a:t>
            </a:r>
            <a:endParaRPr lang="vi-VN" sz="2400" dirty="0">
              <a:solidFill>
                <a:schemeClr val="tx1"/>
              </a:solidFill>
              <a:latin typeface="UTM Avo" panose="02040603050506020204" pitchFamily="18"/>
              <a:cs typeface="Arial" panose="020B0604020202020204" pitchFamily="34" charset="0"/>
            </a:endParaRPr>
          </a:p>
        </p:txBody>
      </p:sp>
      <p:pic>
        <p:nvPicPr>
          <p:cNvPr id="23" name="Picture 2" descr="Những Người Trầm Cảm Người Đàn Ông Và Người Phụ Nữ Buồn Ngồi Lại Và Không  Nói Chuyện Cặp Đôi Bên Bờ Vực Ly Hôn Bạn Bè Cãi Nhau Và Hiểu Lầm">
            <a:extLst>
              <a:ext uri="{FF2B5EF4-FFF2-40B4-BE49-F238E27FC236}">
                <a16:creationId xmlns:a16="http://schemas.microsoft.com/office/drawing/2014/main" id="{19284F34-0764-1F35-94F9-3D915089E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676" y="4483911"/>
            <a:ext cx="3100316" cy="2211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A cartoon of a person looking at a hand&#10;&#10;Description automatically generated">
            <a:extLst>
              <a:ext uri="{FF2B5EF4-FFF2-40B4-BE49-F238E27FC236}">
                <a16:creationId xmlns:a16="http://schemas.microsoft.com/office/drawing/2014/main" id="{8DA81804-3AD2-1B53-9CE2-ED463147BA99}"/>
              </a:ext>
            </a:extLst>
          </p:cNvPr>
          <p:cNvPicPr>
            <a:picLocks noChangeAspect="1"/>
          </p:cNvPicPr>
          <p:nvPr/>
        </p:nvPicPr>
        <p:blipFill rotWithShape="1">
          <a:blip r:embed="rId5">
            <a:extLst>
              <a:ext uri="{28A0092B-C50C-407E-A947-70E740481C1C}">
                <a14:useLocalDpi xmlns:a14="http://schemas.microsoft.com/office/drawing/2010/main" val="0"/>
              </a:ext>
            </a:extLst>
          </a:blip>
          <a:srcRect b="6167"/>
          <a:stretch/>
        </p:blipFill>
        <p:spPr>
          <a:xfrm>
            <a:off x="4621927" y="4480281"/>
            <a:ext cx="3148077" cy="221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4">
            <a:extLst>
              <a:ext uri="{FF2B5EF4-FFF2-40B4-BE49-F238E27FC236}">
                <a16:creationId xmlns:a16="http://schemas.microsoft.com/office/drawing/2014/main" id="{91D3F8C6-1A6F-49E0-F8EB-BAA9DE1704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6264" y="4483911"/>
            <a:ext cx="3403611" cy="2211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614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TotalTime>
  <Words>917</Words>
  <Application>Microsoft Office PowerPoint</Application>
  <PresentationFormat>Widescreen</PresentationFormat>
  <Paragraphs>68</Paragraphs>
  <Slides>26</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Calibri Light</vt:lpstr>
      <vt:lpstr>Courier New</vt:lpstr>
      <vt:lpstr>UTM Avo</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Tuanhh Nguyễn</dc:creator>
  <cp:lastModifiedBy>Huy Nguyễn</cp:lastModifiedBy>
  <cp:revision>3</cp:revision>
  <dcterms:created xsi:type="dcterms:W3CDTF">2024-02-26T00:28:12Z</dcterms:created>
  <dcterms:modified xsi:type="dcterms:W3CDTF">2024-02-26T01:57:09Z</dcterms:modified>
</cp:coreProperties>
</file>