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 id="2147483696" r:id="rId4"/>
  </p:sldMasterIdLst>
  <p:notesMasterIdLst>
    <p:notesMasterId r:id="rId30"/>
  </p:notesMasterIdLst>
  <p:sldIdLst>
    <p:sldId id="256" r:id="rId5"/>
    <p:sldId id="259" r:id="rId6"/>
    <p:sldId id="266" r:id="rId7"/>
    <p:sldId id="260" r:id="rId8"/>
    <p:sldId id="271" r:id="rId9"/>
    <p:sldId id="264" r:id="rId10"/>
    <p:sldId id="281" r:id="rId11"/>
    <p:sldId id="282" r:id="rId12"/>
    <p:sldId id="284" r:id="rId13"/>
    <p:sldId id="283" r:id="rId14"/>
    <p:sldId id="286" r:id="rId15"/>
    <p:sldId id="287" r:id="rId16"/>
    <p:sldId id="288" r:id="rId17"/>
    <p:sldId id="289" r:id="rId18"/>
    <p:sldId id="278" r:id="rId19"/>
    <p:sldId id="290" r:id="rId20"/>
    <p:sldId id="291" r:id="rId21"/>
    <p:sldId id="285" r:id="rId22"/>
    <p:sldId id="257" r:id="rId23"/>
    <p:sldId id="274" r:id="rId24"/>
    <p:sldId id="267" r:id="rId25"/>
    <p:sldId id="263" r:id="rId26"/>
    <p:sldId id="270" r:id="rId27"/>
    <p:sldId id="279" r:id="rId28"/>
    <p:sldId id="280"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Days One" panose="020B0604020202020204" charset="0"/>
      <p:regular r:id="rId37"/>
      <p:bold r:id="rId38"/>
      <p:italic r:id="rId39"/>
      <p:boldItalic r:id="rId40"/>
    </p:embeddedFont>
    <p:embeddedFont>
      <p:font typeface="UTM Avo" panose="02040603050506020204" pitchFamily="18" charset="0"/>
      <p:regular r:id="rId41"/>
      <p:bold r:id="rId42"/>
      <p:italic r:id="rId43"/>
      <p:boldItalic r:id="rId44"/>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55" autoAdjust="0"/>
    <p:restoredTop sz="94609"/>
  </p:normalViewPr>
  <p:slideViewPr>
    <p:cSldViewPr snapToGrid="0">
      <p:cViewPr varScale="1">
        <p:scale>
          <a:sx n="68" d="100"/>
          <a:sy n="68" d="100"/>
        </p:scale>
        <p:origin x="72"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6CEB0-03A6-9C43-9DA6-84C2065B68E8}" type="datetimeFigureOut">
              <a:rPr lang="en-VN" smtClean="0"/>
              <a:t>02/22/2024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69D9B9-ACD9-524A-A363-33E540B4043C}" type="slidenum">
              <a:rPr lang="en-VN" smtClean="0"/>
              <a:t>‹#›</a:t>
            </a:fld>
            <a:endParaRPr lang="en-VN"/>
          </a:p>
        </p:txBody>
      </p:sp>
    </p:spTree>
    <p:extLst>
      <p:ext uri="{BB962C8B-B14F-4D97-AF65-F5344CB8AC3E}">
        <p14:creationId xmlns:p14="http://schemas.microsoft.com/office/powerpoint/2010/main" val="2416090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“Play” để bắt đầu trò chơi</a:t>
            </a:r>
          </a:p>
        </p:txBody>
      </p:sp>
    </p:spTree>
    <p:extLst>
      <p:ext uri="{BB962C8B-B14F-4D97-AF65-F5344CB8AC3E}">
        <p14:creationId xmlns:p14="http://schemas.microsoft.com/office/powerpoint/2010/main" val="989521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cà rốt 1-2-3-4-5-6-7 để hiện ra câu hỏi</a:t>
            </a:r>
          </a:p>
          <a:p>
            <a:pPr marL="0" lvl="0" indent="0" algn="l" rtl="0">
              <a:spcBef>
                <a:spcPts val="0"/>
              </a:spcBef>
              <a:spcAft>
                <a:spcPts val="0"/>
              </a:spcAft>
              <a:buNone/>
            </a:pPr>
            <a:r>
              <a:rPr lang="vi-VN" dirty="0"/>
              <a:t>- Trả lời hết các câu hỏi bấm “next” tiếp tục để tiếp tục bài giảng</a:t>
            </a:r>
          </a:p>
          <a:p>
            <a:endParaRPr lang="en-VN" dirty="0"/>
          </a:p>
        </p:txBody>
      </p:sp>
    </p:spTree>
    <p:extLst>
      <p:ext uri="{BB962C8B-B14F-4D97-AF65-F5344CB8AC3E}">
        <p14:creationId xmlns:p14="http://schemas.microsoft.com/office/powerpoint/2010/main" val="955345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hiện đáp án đúng</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p:txBody>
      </p:sp>
    </p:spTree>
    <p:extLst>
      <p:ext uri="{BB962C8B-B14F-4D97-AF65-F5344CB8AC3E}">
        <p14:creationId xmlns:p14="http://schemas.microsoft.com/office/powerpoint/2010/main" val="3315851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hiện đáp án đúng</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p:txBody>
      </p:sp>
    </p:spTree>
    <p:extLst>
      <p:ext uri="{BB962C8B-B14F-4D97-AF65-F5344CB8AC3E}">
        <p14:creationId xmlns:p14="http://schemas.microsoft.com/office/powerpoint/2010/main" val="2230541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hiện đáp án đúng</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a:p>
            <a:endParaRPr lang="en-VN" dirty="0"/>
          </a:p>
        </p:txBody>
      </p:sp>
    </p:spTree>
    <p:extLst>
      <p:ext uri="{BB962C8B-B14F-4D97-AF65-F5344CB8AC3E}">
        <p14:creationId xmlns:p14="http://schemas.microsoft.com/office/powerpoint/2010/main" val="3535916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hiện đáp án đúng</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a:p>
            <a:endParaRPr lang="en-VN" dirty="0"/>
          </a:p>
        </p:txBody>
      </p:sp>
    </p:spTree>
    <p:extLst>
      <p:ext uri="{BB962C8B-B14F-4D97-AF65-F5344CB8AC3E}">
        <p14:creationId xmlns:p14="http://schemas.microsoft.com/office/powerpoint/2010/main" val="198025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hiện đáp án đúng</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a:p>
            <a:endParaRPr lang="en-VN" dirty="0"/>
          </a:p>
        </p:txBody>
      </p:sp>
    </p:spTree>
    <p:extLst>
      <p:ext uri="{BB962C8B-B14F-4D97-AF65-F5344CB8AC3E}">
        <p14:creationId xmlns:p14="http://schemas.microsoft.com/office/powerpoint/2010/main" val="276521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15" indent="0" algn="ctr">
              <a:buNone/>
              <a:defRPr>
                <a:solidFill>
                  <a:schemeClr val="tx1">
                    <a:tint val="75000"/>
                  </a:schemeClr>
                </a:solidFill>
              </a:defRPr>
            </a:lvl2pPr>
            <a:lvl3pPr marL="1219230" indent="0" algn="ctr">
              <a:buNone/>
              <a:defRPr>
                <a:solidFill>
                  <a:schemeClr val="tx1">
                    <a:tint val="75000"/>
                  </a:schemeClr>
                </a:solidFill>
              </a:defRPr>
            </a:lvl3pPr>
            <a:lvl4pPr marL="1828846" indent="0" algn="ctr">
              <a:buNone/>
              <a:defRPr>
                <a:solidFill>
                  <a:schemeClr val="tx1">
                    <a:tint val="75000"/>
                  </a:schemeClr>
                </a:solidFill>
              </a:defRPr>
            </a:lvl4pPr>
            <a:lvl5pPr marL="2438461" indent="0" algn="ctr">
              <a:buNone/>
              <a:defRPr>
                <a:solidFill>
                  <a:schemeClr val="tx1">
                    <a:tint val="75000"/>
                  </a:schemeClr>
                </a:solidFill>
              </a:defRPr>
            </a:lvl5pPr>
            <a:lvl6pPr marL="3048076" indent="0" algn="ctr">
              <a:buNone/>
              <a:defRPr>
                <a:solidFill>
                  <a:schemeClr val="tx1">
                    <a:tint val="75000"/>
                  </a:schemeClr>
                </a:solidFill>
              </a:defRPr>
            </a:lvl6pPr>
            <a:lvl7pPr marL="3657691" indent="0" algn="ctr">
              <a:buNone/>
              <a:defRPr>
                <a:solidFill>
                  <a:schemeClr val="tx1">
                    <a:tint val="75000"/>
                  </a:schemeClr>
                </a:solidFill>
              </a:defRPr>
            </a:lvl7pPr>
            <a:lvl8pPr marL="4267306" indent="0" algn="ctr">
              <a:buNone/>
              <a:defRPr>
                <a:solidFill>
                  <a:schemeClr val="tx1">
                    <a:tint val="75000"/>
                  </a:schemeClr>
                </a:solidFill>
              </a:defRPr>
            </a:lvl8pPr>
            <a:lvl9pPr marL="48769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399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0472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615" indent="0">
              <a:buNone/>
              <a:defRPr sz="2400">
                <a:solidFill>
                  <a:schemeClr val="tx1">
                    <a:tint val="75000"/>
                  </a:schemeClr>
                </a:solidFill>
              </a:defRPr>
            </a:lvl2pPr>
            <a:lvl3pPr marL="1219230" indent="0">
              <a:buNone/>
              <a:defRPr sz="2134">
                <a:solidFill>
                  <a:schemeClr val="tx1">
                    <a:tint val="75000"/>
                  </a:schemeClr>
                </a:solidFill>
              </a:defRPr>
            </a:lvl3pPr>
            <a:lvl4pPr marL="1828846" indent="0">
              <a:buNone/>
              <a:defRPr sz="1867">
                <a:solidFill>
                  <a:schemeClr val="tx1">
                    <a:tint val="75000"/>
                  </a:schemeClr>
                </a:solidFill>
              </a:defRPr>
            </a:lvl4pPr>
            <a:lvl5pPr marL="2438461" indent="0">
              <a:buNone/>
              <a:defRPr sz="1867">
                <a:solidFill>
                  <a:schemeClr val="tx1">
                    <a:tint val="75000"/>
                  </a:schemeClr>
                </a:solidFill>
              </a:defRPr>
            </a:lvl5pPr>
            <a:lvl6pPr marL="3048076" indent="0">
              <a:buNone/>
              <a:defRPr sz="1867">
                <a:solidFill>
                  <a:schemeClr val="tx1">
                    <a:tint val="75000"/>
                  </a:schemeClr>
                </a:solidFill>
              </a:defRPr>
            </a:lvl6pPr>
            <a:lvl7pPr marL="3657691" indent="0">
              <a:buNone/>
              <a:defRPr sz="1867">
                <a:solidFill>
                  <a:schemeClr val="tx1">
                    <a:tint val="75000"/>
                  </a:schemeClr>
                </a:solidFill>
              </a:defRPr>
            </a:lvl7pPr>
            <a:lvl8pPr marL="4267306" indent="0">
              <a:buNone/>
              <a:defRPr sz="1867">
                <a:solidFill>
                  <a:schemeClr val="tx1">
                    <a:tint val="75000"/>
                  </a:schemeClr>
                </a:solidFill>
              </a:defRPr>
            </a:lvl8pPr>
            <a:lvl9pPr marL="4876922"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839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7179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200" b="1"/>
            </a:lvl1pPr>
            <a:lvl2pPr marL="609615" indent="0">
              <a:buNone/>
              <a:defRPr sz="2667" b="1"/>
            </a:lvl2pPr>
            <a:lvl3pPr marL="1219230" indent="0">
              <a:buNone/>
              <a:defRPr sz="2400" b="1"/>
            </a:lvl3pPr>
            <a:lvl4pPr marL="1828846" indent="0">
              <a:buNone/>
              <a:defRPr sz="2134" b="1"/>
            </a:lvl4pPr>
            <a:lvl5pPr marL="2438461" indent="0">
              <a:buNone/>
              <a:defRPr sz="2134" b="1"/>
            </a:lvl5pPr>
            <a:lvl6pPr marL="3048076" indent="0">
              <a:buNone/>
              <a:defRPr sz="2134" b="1"/>
            </a:lvl6pPr>
            <a:lvl7pPr marL="3657691" indent="0">
              <a:buNone/>
              <a:defRPr sz="2134" b="1"/>
            </a:lvl7pPr>
            <a:lvl8pPr marL="4267306" indent="0">
              <a:buNone/>
              <a:defRPr sz="2134" b="1"/>
            </a:lvl8pPr>
            <a:lvl9pPr marL="4876922" indent="0">
              <a:buNone/>
              <a:defRPr sz="2134"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3200" b="1"/>
            </a:lvl1pPr>
            <a:lvl2pPr marL="609615" indent="0">
              <a:buNone/>
              <a:defRPr sz="2667" b="1"/>
            </a:lvl2pPr>
            <a:lvl3pPr marL="1219230" indent="0">
              <a:buNone/>
              <a:defRPr sz="2400" b="1"/>
            </a:lvl3pPr>
            <a:lvl4pPr marL="1828846" indent="0">
              <a:buNone/>
              <a:defRPr sz="2134" b="1"/>
            </a:lvl4pPr>
            <a:lvl5pPr marL="2438461" indent="0">
              <a:buNone/>
              <a:defRPr sz="2134" b="1"/>
            </a:lvl5pPr>
            <a:lvl6pPr marL="3048076" indent="0">
              <a:buNone/>
              <a:defRPr sz="2134" b="1"/>
            </a:lvl6pPr>
            <a:lvl7pPr marL="3657691" indent="0">
              <a:buNone/>
              <a:defRPr sz="2134" b="1"/>
            </a:lvl7pPr>
            <a:lvl8pPr marL="4267306" indent="0">
              <a:buNone/>
              <a:defRPr sz="2134" b="1"/>
            </a:lvl8pPr>
            <a:lvl9pPr marL="4876922" indent="0">
              <a:buNone/>
              <a:defRPr sz="213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1169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660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8264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6" cy="5853113"/>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867"/>
            </a:lvl1pPr>
            <a:lvl2pPr marL="609615" indent="0">
              <a:buNone/>
              <a:defRPr sz="1600"/>
            </a:lvl2pPr>
            <a:lvl3pPr marL="1219230" indent="0">
              <a:buNone/>
              <a:defRPr sz="1334"/>
            </a:lvl3pPr>
            <a:lvl4pPr marL="1828846" indent="0">
              <a:buNone/>
              <a:defRPr sz="1200"/>
            </a:lvl4pPr>
            <a:lvl5pPr marL="2438461" indent="0">
              <a:buNone/>
              <a:defRPr sz="1200"/>
            </a:lvl5pPr>
            <a:lvl6pPr marL="3048076" indent="0">
              <a:buNone/>
              <a:defRPr sz="1200"/>
            </a:lvl6pPr>
            <a:lvl7pPr marL="3657691" indent="0">
              <a:buNone/>
              <a:defRPr sz="1200"/>
            </a:lvl7pPr>
            <a:lvl8pPr marL="4267306" indent="0">
              <a:buNone/>
              <a:defRPr sz="1200"/>
            </a:lvl8pPr>
            <a:lvl9pPr marL="487692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5141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615" indent="0">
              <a:buNone/>
              <a:defRPr sz="3734"/>
            </a:lvl2pPr>
            <a:lvl3pPr marL="1219230" indent="0">
              <a:buNone/>
              <a:defRPr sz="3200"/>
            </a:lvl3pPr>
            <a:lvl4pPr marL="1828846" indent="0">
              <a:buNone/>
              <a:defRPr sz="2667"/>
            </a:lvl4pPr>
            <a:lvl5pPr marL="2438461" indent="0">
              <a:buNone/>
              <a:defRPr sz="2667"/>
            </a:lvl5pPr>
            <a:lvl6pPr marL="3048076" indent="0">
              <a:buNone/>
              <a:defRPr sz="2667"/>
            </a:lvl6pPr>
            <a:lvl7pPr marL="3657691" indent="0">
              <a:buNone/>
              <a:defRPr sz="2667"/>
            </a:lvl7pPr>
            <a:lvl8pPr marL="4267306" indent="0">
              <a:buNone/>
              <a:defRPr sz="2667"/>
            </a:lvl8pPr>
            <a:lvl9pPr marL="4876922" indent="0">
              <a:buNone/>
              <a:defRPr sz="2667"/>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67"/>
            </a:lvl1pPr>
            <a:lvl2pPr marL="609615" indent="0">
              <a:buNone/>
              <a:defRPr sz="1600"/>
            </a:lvl2pPr>
            <a:lvl3pPr marL="1219230" indent="0">
              <a:buNone/>
              <a:defRPr sz="1334"/>
            </a:lvl3pPr>
            <a:lvl4pPr marL="1828846" indent="0">
              <a:buNone/>
              <a:defRPr sz="1200"/>
            </a:lvl4pPr>
            <a:lvl5pPr marL="2438461" indent="0">
              <a:buNone/>
              <a:defRPr sz="1200"/>
            </a:lvl5pPr>
            <a:lvl6pPr marL="3048076" indent="0">
              <a:buNone/>
              <a:defRPr sz="1200"/>
            </a:lvl6pPr>
            <a:lvl7pPr marL="3657691" indent="0">
              <a:buNone/>
              <a:defRPr sz="1200"/>
            </a:lvl7pPr>
            <a:lvl8pPr marL="4267306" indent="0">
              <a:buNone/>
              <a:defRPr sz="1200"/>
            </a:lvl8pPr>
            <a:lvl9pPr marL="487692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47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711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415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2/22/2024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2/22/2024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2/22/2024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2/22/2024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421646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9230" rtl="0" eaLnBrk="1" latinLnBrk="0" hangingPunct="1">
        <a:spcBef>
          <a:spcPct val="0"/>
        </a:spcBef>
        <a:buNone/>
        <a:defRPr sz="5866" kern="1200">
          <a:solidFill>
            <a:schemeClr val="tx1"/>
          </a:solidFill>
          <a:latin typeface="+mj-lt"/>
          <a:ea typeface="+mj-ea"/>
          <a:cs typeface="+mj-cs"/>
        </a:defRPr>
      </a:lvl1pPr>
    </p:titleStyle>
    <p:bodyStyle>
      <a:lvl1pPr marL="457211" indent="-457211" algn="l" defTabSz="121923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25" indent="-381010" algn="l" defTabSz="1219230" rtl="0" eaLnBrk="1" latinLnBrk="0" hangingPunct="1">
        <a:spcBef>
          <a:spcPct val="20000"/>
        </a:spcBef>
        <a:buFont typeface="Arial" pitchFamily="34" charset="0"/>
        <a:buChar char="–"/>
        <a:defRPr sz="3734" kern="1200">
          <a:solidFill>
            <a:schemeClr val="tx1"/>
          </a:solidFill>
          <a:latin typeface="+mn-lt"/>
          <a:ea typeface="+mn-ea"/>
          <a:cs typeface="+mn-cs"/>
        </a:defRPr>
      </a:lvl2pPr>
      <a:lvl3pPr marL="1524039" indent="-304808" algn="l" defTabSz="121923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54"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269"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884"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499"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115"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730"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230" rtl="0" eaLnBrk="1" latinLnBrk="0" hangingPunct="1">
        <a:defRPr sz="2400" kern="1200">
          <a:solidFill>
            <a:schemeClr val="tx1"/>
          </a:solidFill>
          <a:latin typeface="+mn-lt"/>
          <a:ea typeface="+mn-ea"/>
          <a:cs typeface="+mn-cs"/>
        </a:defRPr>
      </a:lvl1pPr>
      <a:lvl2pPr marL="609615" algn="l" defTabSz="1219230" rtl="0" eaLnBrk="1" latinLnBrk="0" hangingPunct="1">
        <a:defRPr sz="2400" kern="1200">
          <a:solidFill>
            <a:schemeClr val="tx1"/>
          </a:solidFill>
          <a:latin typeface="+mn-lt"/>
          <a:ea typeface="+mn-ea"/>
          <a:cs typeface="+mn-cs"/>
        </a:defRPr>
      </a:lvl2pPr>
      <a:lvl3pPr marL="1219230" algn="l" defTabSz="1219230" rtl="0" eaLnBrk="1" latinLnBrk="0" hangingPunct="1">
        <a:defRPr sz="2400" kern="1200">
          <a:solidFill>
            <a:schemeClr val="tx1"/>
          </a:solidFill>
          <a:latin typeface="+mn-lt"/>
          <a:ea typeface="+mn-ea"/>
          <a:cs typeface="+mn-cs"/>
        </a:defRPr>
      </a:lvl3pPr>
      <a:lvl4pPr marL="1828846" algn="l" defTabSz="1219230" rtl="0" eaLnBrk="1" latinLnBrk="0" hangingPunct="1">
        <a:defRPr sz="2400" kern="1200">
          <a:solidFill>
            <a:schemeClr val="tx1"/>
          </a:solidFill>
          <a:latin typeface="+mn-lt"/>
          <a:ea typeface="+mn-ea"/>
          <a:cs typeface="+mn-cs"/>
        </a:defRPr>
      </a:lvl4pPr>
      <a:lvl5pPr marL="2438461" algn="l" defTabSz="1219230" rtl="0" eaLnBrk="1" latinLnBrk="0" hangingPunct="1">
        <a:defRPr sz="2400" kern="1200">
          <a:solidFill>
            <a:schemeClr val="tx1"/>
          </a:solidFill>
          <a:latin typeface="+mn-lt"/>
          <a:ea typeface="+mn-ea"/>
          <a:cs typeface="+mn-cs"/>
        </a:defRPr>
      </a:lvl5pPr>
      <a:lvl6pPr marL="3048076" algn="l" defTabSz="1219230" rtl="0" eaLnBrk="1" latinLnBrk="0" hangingPunct="1">
        <a:defRPr sz="2400" kern="1200">
          <a:solidFill>
            <a:schemeClr val="tx1"/>
          </a:solidFill>
          <a:latin typeface="+mn-lt"/>
          <a:ea typeface="+mn-ea"/>
          <a:cs typeface="+mn-cs"/>
        </a:defRPr>
      </a:lvl6pPr>
      <a:lvl7pPr marL="3657691" algn="l" defTabSz="1219230" rtl="0" eaLnBrk="1" latinLnBrk="0" hangingPunct="1">
        <a:defRPr sz="2400" kern="1200">
          <a:solidFill>
            <a:schemeClr val="tx1"/>
          </a:solidFill>
          <a:latin typeface="+mn-lt"/>
          <a:ea typeface="+mn-ea"/>
          <a:cs typeface="+mn-cs"/>
        </a:defRPr>
      </a:lvl7pPr>
      <a:lvl8pPr marL="4267306" algn="l" defTabSz="1219230" rtl="0" eaLnBrk="1" latinLnBrk="0" hangingPunct="1">
        <a:defRPr sz="2400" kern="1200">
          <a:solidFill>
            <a:schemeClr val="tx1"/>
          </a:solidFill>
          <a:latin typeface="+mn-lt"/>
          <a:ea typeface="+mn-ea"/>
          <a:cs typeface="+mn-cs"/>
        </a:defRPr>
      </a:lvl8pPr>
      <a:lvl9pPr marL="4876922" algn="l" defTabSz="12192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19.png"/><Relationship Id="rId2" Type="http://schemas.openxmlformats.org/officeDocument/2006/relationships/slideLayout" Target="../slideLayouts/slideLayout35.xml"/><Relationship Id="rId1" Type="http://schemas.openxmlformats.org/officeDocument/2006/relationships/audio" Target="file:///C:\Documents%20and%20Settings\Administrator\Desktop\Sand_Castles.mp3" TargetMode="External"/><Relationship Id="rId6" Type="http://schemas.openxmlformats.org/officeDocument/2006/relationships/image" Target="../media/image18.png"/><Relationship Id="rId5" Type="http://schemas.openxmlformats.org/officeDocument/2006/relationships/slide" Target="slide12.xml"/><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27.png"/><Relationship Id="rId18" Type="http://schemas.openxmlformats.org/officeDocument/2006/relationships/image" Target="../media/image21.png"/><Relationship Id="rId3" Type="http://schemas.openxmlformats.org/officeDocument/2006/relationships/slide" Target="slide13.xml"/><Relationship Id="rId7" Type="http://schemas.openxmlformats.org/officeDocument/2006/relationships/slide" Target="slide16.xml"/><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34.xml"/><Relationship Id="rId6" Type="http://schemas.openxmlformats.org/officeDocument/2006/relationships/slide" Target="slide15.xml"/><Relationship Id="rId11" Type="http://schemas.openxmlformats.org/officeDocument/2006/relationships/image" Target="../media/image25.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3.pn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slide" Target="slide12.xml"/><Relationship Id="rId5" Type="http://schemas.openxmlformats.org/officeDocument/2006/relationships/image" Target="../media/image21.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slide" Target="slide12.xml"/><Relationship Id="rId5" Type="http://schemas.openxmlformats.org/officeDocument/2006/relationships/image" Target="../media/image2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slide" Target="slide12.xml"/><Relationship Id="rId5" Type="http://schemas.openxmlformats.org/officeDocument/2006/relationships/image" Target="../media/image21.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slide" Target="slide12.xml"/><Relationship Id="rId5" Type="http://schemas.openxmlformats.org/officeDocument/2006/relationships/image" Target="../media/image2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hoc10.vn/luyen-tap/11595"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90/"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tieng-viet-4-tap-2/1/388/90/"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9.jpg"/><Relationship Id="rId1" Type="http://schemas.openxmlformats.org/officeDocument/2006/relationships/slideLayout" Target="../slideLayouts/slideLayout23.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90/"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ieng-viet-4-tap-2/1/388/90/"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12" name="Title 1">
            <a:extLst>
              <a:ext uri="{FF2B5EF4-FFF2-40B4-BE49-F238E27FC236}">
                <a16:creationId xmlns:a16="http://schemas.microsoft.com/office/drawing/2014/main" id="{E63D72D3-0655-742A-1739-650672E1426A}"/>
              </a:ext>
            </a:extLst>
          </p:cNvPr>
          <p:cNvSpPr>
            <a:spLocks noGrp="1"/>
          </p:cNvSpPr>
          <p:nvPr>
            <p:ph type="ctrTitle"/>
          </p:nvPr>
        </p:nvSpPr>
        <p:spPr>
          <a:xfrm>
            <a:off x="1524000" y="1794374"/>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30</a:t>
            </a:r>
          </a:p>
        </p:txBody>
      </p:sp>
      <p:sp>
        <p:nvSpPr>
          <p:cNvPr id="16" name="Subtitle 2">
            <a:extLst>
              <a:ext uri="{FF2B5EF4-FFF2-40B4-BE49-F238E27FC236}">
                <a16:creationId xmlns:a16="http://schemas.microsoft.com/office/drawing/2014/main" id="{2B695205-2C54-FA03-4CF6-6BFEC220057E}"/>
              </a:ext>
            </a:extLst>
          </p:cNvPr>
          <p:cNvSpPr>
            <a:spLocks noGrp="1"/>
          </p:cNvSpPr>
          <p:nvPr>
            <p:ph type="subTitle" idx="1"/>
          </p:nvPr>
        </p:nvSpPr>
        <p:spPr>
          <a:xfrm>
            <a:off x="1524000" y="3213847"/>
            <a:ext cx="9144000" cy="2989730"/>
          </a:xfrm>
        </p:spPr>
        <p:txBody>
          <a:bodyPr>
            <a:normAutofit/>
          </a:bodyPr>
          <a:lstStyle/>
          <a:p>
            <a:pPr>
              <a:lnSpc>
                <a:spcPct val="15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2</a:t>
            </a:r>
            <a:r>
              <a:rPr lang="en-US" sz="5400" b="1">
                <a:solidFill>
                  <a:srgbClr val="FF0000"/>
                </a:solidFill>
                <a:latin typeface="UTM Avo" panose="02040603050506020204" pitchFamily="18" charset="0"/>
              </a:rPr>
              <a:t>: </a:t>
            </a:r>
          </a:p>
          <a:p>
            <a:pPr>
              <a:lnSpc>
                <a:spcPct val="150000"/>
              </a:lnSpc>
            </a:pPr>
            <a:r>
              <a:rPr lang="en-US" sz="5400" b="1">
                <a:solidFill>
                  <a:srgbClr val="FF0000"/>
                </a:solidFill>
                <a:latin typeface="UTM Avo" panose="02040603050506020204" pitchFamily="18" charset="0"/>
              </a:rPr>
              <a:t>Đường đi Sa </a:t>
            </a:r>
            <a:r>
              <a:rPr lang="en-US" sz="5400" b="1" dirty="0">
                <a:solidFill>
                  <a:srgbClr val="FF0000"/>
                </a:solidFill>
                <a:latin typeface="UTM Avo" panose="02040603050506020204" pitchFamily="18" charset="0"/>
              </a:rPr>
              <a:t>Pa</a:t>
            </a: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3354D2B-2A01-EB9E-3CED-C185D162CE36}"/>
              </a:ext>
            </a:extLst>
          </p:cNvPr>
          <p:cNvSpPr txBox="1"/>
          <p:nvPr/>
        </p:nvSpPr>
        <p:spPr>
          <a:xfrm>
            <a:off x="1038732" y="1558860"/>
            <a:ext cx="10114536" cy="57438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u="none" strike="noStrike" kern="0" cap="none" spc="0" normalizeH="0" baseline="0" noProof="0" dirty="0">
                <a:ln>
                  <a:noFill/>
                </a:ln>
                <a:solidFill>
                  <a:schemeClr val="bg1"/>
                </a:solidFill>
                <a:effectLst/>
                <a:uLnTx/>
                <a:uFillTx/>
                <a:latin typeface="UTM Avo" panose="02040603050506020204" pitchFamily="18"/>
              </a:rPr>
              <a:t>HOẠT ĐỘNG 2.</a:t>
            </a:r>
            <a:r>
              <a:rPr kumimoji="0" lang="vi-VN" sz="2400" b="1" u="none" strike="noStrike" kern="0" cap="none" spc="0" normalizeH="0" noProof="0" dirty="0">
                <a:ln>
                  <a:noFill/>
                </a:ln>
                <a:solidFill>
                  <a:schemeClr val="bg1"/>
                </a:solidFill>
                <a:effectLst/>
                <a:uLnTx/>
                <a:uFillTx/>
                <a:latin typeface="UTM Avo" panose="02040603050506020204" pitchFamily="18"/>
              </a:rPr>
              <a:t> </a:t>
            </a:r>
            <a:r>
              <a:rPr lang="vi-VN" sz="2400" b="1" kern="0" dirty="0">
                <a:solidFill>
                  <a:schemeClr val="bg1"/>
                </a:solidFill>
                <a:latin typeface="UTM Avo" panose="02040603050506020204" pitchFamily="18"/>
              </a:rPr>
              <a:t>ĐỌC HIỂU</a:t>
            </a:r>
            <a:endParaRPr kumimoji="0" lang="vi-VN" sz="2400" b="1" u="none" strike="noStrike" kern="0" cap="none" spc="0" normalizeH="0" baseline="0" noProof="0" dirty="0">
              <a:ln>
                <a:noFill/>
              </a:ln>
              <a:solidFill>
                <a:schemeClr val="bg1"/>
              </a:solidFill>
              <a:effectLst/>
              <a:uLnTx/>
              <a:uFillTx/>
              <a:latin typeface="UTM Avo" panose="02040603050506020204" pitchFamily="18"/>
            </a:endParaRPr>
          </a:p>
        </p:txBody>
      </p:sp>
      <p:sp>
        <p:nvSpPr>
          <p:cNvPr id="20" name="Google Shape;3751;p12">
            <a:extLst>
              <a:ext uri="{FF2B5EF4-FFF2-40B4-BE49-F238E27FC236}">
                <a16:creationId xmlns:a16="http://schemas.microsoft.com/office/drawing/2014/main" id="{3AB4CC0C-7D61-07B0-653D-826901A077B8}"/>
              </a:ext>
            </a:extLst>
          </p:cNvPr>
          <p:cNvSpPr txBox="1">
            <a:spLocks/>
          </p:cNvSpPr>
          <p:nvPr/>
        </p:nvSpPr>
        <p:spPr>
          <a:xfrm>
            <a:off x="4267300" y="2133248"/>
            <a:ext cx="36574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Days One"/>
              <a:buNone/>
              <a:defRPr sz="3733" b="1" i="0" u="none" strike="noStrike" cap="none">
                <a:solidFill>
                  <a:schemeClr val="lt1"/>
                </a:solidFill>
                <a:latin typeface="Days One"/>
                <a:ea typeface="Days One"/>
                <a:cs typeface="Days One"/>
                <a:sym typeface="Days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FFFFF"/>
              </a:buClr>
              <a:buSzPts val="2800"/>
              <a:buFont typeface="Days One"/>
              <a:buNone/>
              <a:tabLst/>
              <a:defRPr/>
            </a:pPr>
            <a:r>
              <a:rPr kumimoji="0" lang="vi-VN" sz="2800" b="1" i="0" u="none" strike="noStrike" kern="0" cap="none" spc="0" normalizeH="0" baseline="0" noProof="0" dirty="0">
                <a:ln>
                  <a:noFill/>
                </a:ln>
                <a:solidFill>
                  <a:schemeClr val="bg1"/>
                </a:solidFill>
                <a:effectLst/>
                <a:uLnTx/>
                <a:uFillTx/>
                <a:latin typeface="UTM Avo" panose="02040603050506020204" pitchFamily="18"/>
                <a:ea typeface="Arial"/>
                <a:cs typeface="Arial"/>
                <a:sym typeface="Arial"/>
              </a:rPr>
              <a:t>Trả lời câu hỏi</a:t>
            </a:r>
            <a:endParaRPr kumimoji="0" lang="vi-VN" sz="2800" b="1" i="0" u="none" strike="noStrike" kern="0" cap="none" spc="0" normalizeH="0" baseline="0" noProof="0" dirty="0">
              <a:ln>
                <a:noFill/>
              </a:ln>
              <a:solidFill>
                <a:schemeClr val="bg1"/>
              </a:solidFill>
              <a:effectLst/>
              <a:uLnTx/>
              <a:uFillTx/>
              <a:latin typeface="UTM Avo" panose="02040603050506020204" pitchFamily="18"/>
              <a:sym typeface="Days One"/>
            </a:endParaRPr>
          </a:p>
        </p:txBody>
      </p:sp>
      <p:sp>
        <p:nvSpPr>
          <p:cNvPr id="21" name="Google Shape;3752;p12">
            <a:extLst>
              <a:ext uri="{FF2B5EF4-FFF2-40B4-BE49-F238E27FC236}">
                <a16:creationId xmlns:a16="http://schemas.microsoft.com/office/drawing/2014/main" id="{0A285228-26E1-4289-A54E-0F95FF5A2A42}"/>
              </a:ext>
            </a:extLst>
          </p:cNvPr>
          <p:cNvSpPr/>
          <p:nvPr/>
        </p:nvSpPr>
        <p:spPr>
          <a:xfrm>
            <a:off x="619276" y="2968766"/>
            <a:ext cx="10953448" cy="3511973"/>
          </a:xfrm>
          <a:prstGeom prst="roundRect">
            <a:avLst>
              <a:gd name="adj" fmla="val 8028"/>
            </a:avLst>
          </a:prstGeom>
          <a:solidFill>
            <a:srgbClr val="FFFFFF"/>
          </a:solidFill>
          <a:ln w="25400" cap="flat" cmpd="sng">
            <a:solidFill>
              <a:srgbClr val="508ED3"/>
            </a:solidFill>
            <a:prstDash val="solid"/>
            <a:round/>
            <a:headEnd type="none" w="sm" len="sm"/>
            <a:tailEnd type="none" w="sm" len="sm"/>
          </a:ln>
        </p:spPr>
        <p:txBody>
          <a:bodyPr spcFirstLastPara="1" wrap="square" lIns="121900" tIns="60933" rIns="121900" bIns="288000" anchor="t"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chemeClr val="bg1"/>
                </a:solidFill>
                <a:effectLst/>
                <a:uLnTx/>
                <a:uFillTx/>
                <a:latin typeface="UTM Avo" panose="02040603050506020204" pitchFamily="18"/>
                <a:cs typeface="Arial"/>
                <a:sym typeface="Arial"/>
              </a:rPr>
              <a:t>Câu 1. </a:t>
            </a:r>
            <a:r>
              <a:rPr kumimoji="0" lang="vi-VN" sz="2000" b="0" i="0" u="none" strike="noStrike" kern="0" cap="none" spc="0" normalizeH="0" baseline="0" noProof="0" dirty="0">
                <a:ln>
                  <a:noFill/>
                </a:ln>
                <a:solidFill>
                  <a:schemeClr val="bg1"/>
                </a:solidFill>
                <a:effectLst/>
                <a:uLnTx/>
                <a:uFillTx/>
                <a:latin typeface="UTM Avo" panose="02040603050506020204" pitchFamily="18"/>
                <a:cs typeface="Arial"/>
                <a:sym typeface="Arial"/>
              </a:rPr>
              <a:t>Những chi tiết nào trong đoạn 1 cho thấy vẻ đẹp của thiên nhiên trên đường đi Sa Pa?</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chemeClr val="bg1"/>
                </a:solidFill>
                <a:effectLst/>
                <a:uLnTx/>
                <a:uFillTx/>
                <a:latin typeface="UTM Avo" panose="02040603050506020204" pitchFamily="18"/>
                <a:cs typeface="Arial"/>
                <a:sym typeface="Arial"/>
              </a:rPr>
              <a:t>Câu 2. </a:t>
            </a:r>
            <a:r>
              <a:rPr kumimoji="0" lang="vi-VN" sz="2000" b="0" i="0" u="none" strike="noStrike" kern="0" cap="none" spc="0" normalizeH="0" baseline="0" noProof="0" dirty="0">
                <a:ln>
                  <a:noFill/>
                </a:ln>
                <a:solidFill>
                  <a:schemeClr val="bg1"/>
                </a:solidFill>
                <a:effectLst/>
                <a:uLnTx/>
                <a:uFillTx/>
                <a:latin typeface="UTM Avo" panose="02040603050506020204" pitchFamily="18"/>
                <a:cs typeface="Arial"/>
                <a:sym typeface="Arial"/>
              </a:rPr>
              <a:t>Đoạn 2 miêu tả vẻ đẹp bình dị trong đời sống của người dân qua những hình ảnh nào?</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chemeClr val="bg1"/>
                </a:solidFill>
                <a:effectLst/>
                <a:uLnTx/>
                <a:uFillTx/>
                <a:latin typeface="UTM Avo" panose="02040603050506020204" pitchFamily="18"/>
                <a:cs typeface="Arial"/>
                <a:sym typeface="Arial"/>
              </a:rPr>
              <a:t>Câu 3. </a:t>
            </a:r>
            <a:r>
              <a:rPr kumimoji="0" lang="vi-VN" sz="2000" b="0" i="0" u="none" strike="noStrike" kern="0" cap="none" spc="0" normalizeH="0" baseline="0" noProof="0" dirty="0">
                <a:ln>
                  <a:noFill/>
                </a:ln>
                <a:solidFill>
                  <a:schemeClr val="bg1"/>
                </a:solidFill>
                <a:effectLst/>
                <a:uLnTx/>
                <a:uFillTx/>
                <a:latin typeface="UTM Avo" panose="02040603050506020204" pitchFamily="18"/>
                <a:cs typeface="Arial"/>
                <a:sym typeface="Arial"/>
              </a:rPr>
              <a:t>Tìm những từ ngữ, chi tiết ở đoạn 3 miêu tả khí hậu đặc biệt ở Sa Pa.</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chemeClr val="bg1"/>
                </a:solidFill>
                <a:effectLst/>
                <a:uLnTx/>
                <a:uFillTx/>
                <a:latin typeface="UTM Avo" panose="02040603050506020204" pitchFamily="18"/>
                <a:cs typeface="Arial"/>
                <a:sym typeface="Arial"/>
              </a:rPr>
              <a:t>Câu 4. </a:t>
            </a:r>
            <a:r>
              <a:rPr kumimoji="0" lang="vi-VN" sz="2000" b="0" i="0" u="none" strike="noStrike" kern="0" cap="none" spc="0" normalizeH="0" baseline="0" noProof="0" dirty="0">
                <a:ln>
                  <a:noFill/>
                </a:ln>
                <a:solidFill>
                  <a:schemeClr val="bg1"/>
                </a:solidFill>
                <a:effectLst/>
                <a:uLnTx/>
                <a:uFillTx/>
                <a:latin typeface="UTM Avo" panose="02040603050506020204" pitchFamily="18"/>
                <a:cs typeface="Arial"/>
                <a:sym typeface="Arial"/>
              </a:rPr>
              <a:t>Em thích những từ ngữ hoặc hình ảnh nào trong bài văn? Vì sao?</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chemeClr val="bg1"/>
                </a:solidFill>
                <a:effectLst/>
                <a:uLnTx/>
                <a:uFillTx/>
                <a:latin typeface="UTM Avo" panose="02040603050506020204" pitchFamily="18"/>
                <a:cs typeface="Arial"/>
                <a:sym typeface="Arial"/>
              </a:rPr>
              <a:t>Câu 5. </a:t>
            </a:r>
            <a:r>
              <a:rPr kumimoji="0" lang="vi-VN" sz="2000" b="0" i="0" u="none" strike="noStrike" kern="0" cap="none" spc="0" normalizeH="0" baseline="0" noProof="0" dirty="0">
                <a:ln>
                  <a:noFill/>
                </a:ln>
                <a:solidFill>
                  <a:schemeClr val="bg1"/>
                </a:solidFill>
                <a:effectLst/>
                <a:uLnTx/>
                <a:uFillTx/>
                <a:latin typeface="UTM Avo" panose="02040603050506020204" pitchFamily="18"/>
                <a:cs typeface="Arial"/>
                <a:sym typeface="Arial"/>
              </a:rPr>
              <a:t>Bài văn cho thấy tình cảm của tác giả với Sa Pa như thế nào?</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125518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131d3148657a26e1bfe386e7ba65811.png"/>
          <p:cNvPicPr>
            <a:picLocks noChangeAspect="1"/>
          </p:cNvPicPr>
          <p:nvPr/>
        </p:nvPicPr>
        <p:blipFill>
          <a:blip r:embed="rId4" cstate="print"/>
          <a:stretch>
            <a:fillRect/>
          </a:stretch>
        </p:blipFill>
        <p:spPr>
          <a:xfrm>
            <a:off x="-4198611" y="3165766"/>
            <a:ext cx="3589003" cy="5080001"/>
          </a:xfrm>
          <a:prstGeom prst="rect">
            <a:avLst/>
          </a:prstGeom>
        </p:spPr>
      </p:pic>
      <p:sp>
        <p:nvSpPr>
          <p:cNvPr id="6" name="Cloud 5"/>
          <p:cNvSpPr/>
          <p:nvPr/>
        </p:nvSpPr>
        <p:spPr>
          <a:xfrm>
            <a:off x="-5785272" y="-397565"/>
            <a:ext cx="5139253" cy="338972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Chào</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Các</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bạn</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mình</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là</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thỏ</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con</a:t>
            </a:r>
            <a:r>
              <a:rPr kumimoji="0" lang="en-US" sz="2400" b="0" i="0" u="none" strike="noStrike" kern="1200" cap="none" spc="0" normalizeH="0" baseline="0" noProof="0">
                <a:ln>
                  <a:noFill/>
                </a:ln>
                <a:solidFill>
                  <a:prstClr val="black"/>
                </a:solidFill>
                <a:effectLst/>
                <a:uLnTx/>
                <a:uFillTx/>
                <a:latin typeface="UTM Avo" panose="02040603050506020204" pitchFamily="18"/>
                <a:ea typeface="+mn-ea"/>
                <a:cs typeface="+mn-cs"/>
                <a:sym typeface="Arial"/>
              </a:rPr>
              <a:t>, hôm </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nay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các</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bạn</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giúp</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mình</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lấy</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những</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củ</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cà</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rốt</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ngon</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nhé</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p>
        </p:txBody>
      </p:sp>
      <p:pic>
        <p:nvPicPr>
          <p:cNvPr id="7" name="Picture 6" descr="4a28406e86abb27c8f54aaa4fce82474.png">
            <a:hlinkClick r:id="rId5" action="ppaction://hlinksldjump"/>
          </p:cNvPr>
          <p:cNvPicPr>
            <a:picLocks noChangeAspect="1"/>
          </p:cNvPicPr>
          <p:nvPr/>
        </p:nvPicPr>
        <p:blipFill>
          <a:blip r:embed="rId6" cstate="print"/>
          <a:stretch>
            <a:fillRect/>
          </a:stretch>
        </p:blipFill>
        <p:spPr>
          <a:xfrm>
            <a:off x="11887201" y="5168387"/>
            <a:ext cx="3048007" cy="2832613"/>
          </a:xfrm>
          <a:prstGeom prst="rect">
            <a:avLst/>
          </a:prstGeom>
        </p:spPr>
      </p:pic>
      <p:sp>
        <p:nvSpPr>
          <p:cNvPr id="8" name="TextBox 7">
            <a:hlinkClick r:id="rId5" action="ppaction://hlinksldjump"/>
          </p:cNvPr>
          <p:cNvSpPr txBox="1"/>
          <p:nvPr/>
        </p:nvSpPr>
        <p:spPr>
          <a:xfrm>
            <a:off x="12496800" y="5664201"/>
            <a:ext cx="1828800" cy="831017"/>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 typeface="Arial"/>
              <a:buNone/>
              <a:tabLst/>
              <a:defRPr/>
            </a:pPr>
            <a:r>
              <a:rPr kumimoji="0" lang="en-US" sz="4801" b="1" i="0" u="none" strike="noStrike" kern="1200" cap="none" spc="0" normalizeH="0" baseline="0" noProof="0" dirty="0">
                <a:ln>
                  <a:noFill/>
                </a:ln>
                <a:solidFill>
                  <a:srgbClr val="1F497D"/>
                </a:solidFill>
                <a:effectLst/>
                <a:uLnTx/>
                <a:uFillTx/>
                <a:latin typeface="UTM Avo" panose="02040603050506020204" pitchFamily="18"/>
                <a:ea typeface="+mn-ea"/>
                <a:cs typeface="Arial"/>
                <a:sym typeface="Arial"/>
              </a:rPr>
              <a:t>PLAY</a:t>
            </a:r>
          </a:p>
        </p:txBody>
      </p:sp>
      <p:pic>
        <p:nvPicPr>
          <p:cNvPr id="9" name="Picture 8" descr="1.png"/>
          <p:cNvPicPr>
            <a:picLocks noChangeAspect="1"/>
          </p:cNvPicPr>
          <p:nvPr/>
        </p:nvPicPr>
        <p:blipFill>
          <a:blip r:embed="rId7" cstate="print"/>
          <a:stretch>
            <a:fillRect/>
          </a:stretch>
        </p:blipFill>
        <p:spPr>
          <a:xfrm>
            <a:off x="0" y="6781801"/>
            <a:ext cx="12192000" cy="1422400"/>
          </a:xfrm>
          <a:prstGeom prst="rect">
            <a:avLst/>
          </a:prstGeom>
        </p:spPr>
      </p:pic>
      <p:pic>
        <p:nvPicPr>
          <p:cNvPr id="10" name="Sand_Castles.mp3">
            <a:hlinkClick r:id="" action="ppaction://media"/>
          </p:cNvPr>
          <p:cNvPicPr>
            <a:picLocks noRot="1" noChangeAspect="1"/>
          </p:cNvPicPr>
          <p:nvPr>
            <a:audioFile r:link="rId1"/>
          </p:nvPr>
        </p:nvPicPr>
        <p:blipFill>
          <a:blip r:embed="rId8" cstate="print"/>
          <a:stretch>
            <a:fillRect/>
          </a:stretch>
        </p:blipFill>
        <p:spPr>
          <a:xfrm>
            <a:off x="-812800" y="1803400"/>
            <a:ext cx="812800" cy="812800"/>
          </a:xfrm>
          <a:prstGeom prst="rect">
            <a:avLst/>
          </a:prstGeom>
        </p:spPr>
      </p:pic>
      <p:pic>
        <p:nvPicPr>
          <p:cNvPr id="2" name="Picture 1">
            <a:extLst>
              <a:ext uri="{FF2B5EF4-FFF2-40B4-BE49-F238E27FC236}">
                <a16:creationId xmlns:a16="http://schemas.microsoft.com/office/drawing/2014/main" id="{13376A8F-8390-E014-C29B-E84B80F42365}"/>
              </a:ext>
            </a:extLst>
          </p:cNvPr>
          <p:cNvPicPr>
            <a:picLocks noChangeAspect="1"/>
          </p:cNvPicPr>
          <p:nvPr/>
        </p:nvPicPr>
        <p:blipFill>
          <a:blip r:embed="rId9"/>
          <a:stretch>
            <a:fillRect/>
          </a:stretch>
        </p:blipFill>
        <p:spPr>
          <a:xfrm>
            <a:off x="-4257" y="-4495"/>
            <a:ext cx="1126598" cy="1258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63" presetClass="path" presetSubtype="0" accel="50000" decel="50000" fill="hold" nodeType="withEffect">
                                  <p:stCondLst>
                                    <p:cond delay="0"/>
                                  </p:stCondLst>
                                  <p:childTnLst>
                                    <p:animMotion origin="layout" path="M -4.58333E-6 -4.44444E-6 L 0.72357 0.00556 " pathEditMode="relative" rAng="0" ptsTypes="AA">
                                      <p:cBhvr>
                                        <p:cTn id="8" dur="2000" fill="hold"/>
                                        <p:tgtEl>
                                          <p:spTgt spid="4"/>
                                        </p:tgtEl>
                                        <p:attrNameLst>
                                          <p:attrName>ppt_x</p:attrName>
                                          <p:attrName>ppt_y</p:attrName>
                                        </p:attrNameLst>
                                      </p:cBhvr>
                                      <p:rCtr x="36172" y="278"/>
                                    </p:animMotion>
                                  </p:childTnLst>
                                </p:cTn>
                              </p:par>
                              <p:par>
                                <p:cTn id="9" presetID="63" presetClass="path" presetSubtype="0" accel="50000" decel="50000" fill="hold" grpId="0" nodeType="withEffect">
                                  <p:stCondLst>
                                    <p:cond delay="0"/>
                                  </p:stCondLst>
                                  <p:childTnLst>
                                    <p:animMotion origin="layout" path="M 1.875E-6 -3.7037E-7 L 0.7375 -0.00556 " pathEditMode="relative" rAng="0" ptsTypes="AA">
                                      <p:cBhvr>
                                        <p:cTn id="10" dur="2000" fill="hold"/>
                                        <p:tgtEl>
                                          <p:spTgt spid="6"/>
                                        </p:tgtEl>
                                        <p:attrNameLst>
                                          <p:attrName>ppt_x</p:attrName>
                                          <p:attrName>ppt_y</p:attrName>
                                        </p:attrNameLst>
                                      </p:cBhvr>
                                      <p:rCtr x="36875" y="-278"/>
                                    </p:animMotion>
                                  </p:childTnLst>
                                </p:cTn>
                              </p:par>
                            </p:childTnLst>
                          </p:cTn>
                        </p:par>
                        <p:par>
                          <p:cTn id="11" fill="hold">
                            <p:stCondLst>
                              <p:cond delay="2000"/>
                            </p:stCondLst>
                            <p:childTnLst>
                              <p:par>
                                <p:cTn id="12" presetID="35" presetClass="path" presetSubtype="0" accel="50000" decel="50000" fill="hold" nodeType="afterEffect">
                                  <p:stCondLst>
                                    <p:cond delay="0"/>
                                  </p:stCondLst>
                                  <p:childTnLst>
                                    <p:animMotion origin="layout" path="M 0 0  L -0.25 0  E" pathEditMode="relative" ptsTypes="">
                                      <p:cBhvr>
                                        <p:cTn id="13" dur="2000" fill="hold"/>
                                        <p:tgtEl>
                                          <p:spTgt spid="7"/>
                                        </p:tgtEl>
                                        <p:attrNameLst>
                                          <p:attrName>ppt_x</p:attrName>
                                          <p:attrName>ppt_y</p:attrName>
                                        </p:attrNameLst>
                                      </p:cBhvr>
                                    </p:animMotion>
                                  </p:childTnLst>
                                </p:cTn>
                              </p:par>
                              <p:par>
                                <p:cTn id="14" presetID="35" presetClass="path" presetSubtype="0" accel="50000" decel="50000" fill="hold" grpId="0" nodeType="withEffect">
                                  <p:stCondLst>
                                    <p:cond delay="0"/>
                                  </p:stCondLst>
                                  <p:childTnLst>
                                    <p:animMotion origin="layout" path="M 0 0  L -0.25 0  E" pathEditMode="relative" ptsTypes="">
                                      <p:cBhvr>
                                        <p:cTn id="15"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10">
                <p:cTn id="16"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d81bbb18139c6b7a3c3be45a0b5eaa8.png">
            <a:hlinkClick r:id="rId3" action="ppaction://hlinksldjump"/>
          </p:cNvPr>
          <p:cNvPicPr>
            <a:picLocks noChangeAspect="1"/>
          </p:cNvPicPr>
          <p:nvPr/>
        </p:nvPicPr>
        <p:blipFill>
          <a:blip r:embed="rId4" cstate="print"/>
          <a:stretch>
            <a:fillRect/>
          </a:stretch>
        </p:blipFill>
        <p:spPr>
          <a:xfrm>
            <a:off x="2840545" y="4905935"/>
            <a:ext cx="1727200" cy="1727200"/>
          </a:xfrm>
          <a:prstGeom prst="rect">
            <a:avLst/>
          </a:prstGeom>
        </p:spPr>
      </p:pic>
      <p:pic>
        <p:nvPicPr>
          <p:cNvPr id="8" name="Picture 7" descr="bd81bbb18139c6b7a3c3be45a0b5eaa8.png">
            <a:hlinkClick r:id="rId5" action="ppaction://hlinksldjump"/>
          </p:cNvPr>
          <p:cNvPicPr>
            <a:picLocks noChangeAspect="1"/>
          </p:cNvPicPr>
          <p:nvPr/>
        </p:nvPicPr>
        <p:blipFill>
          <a:blip r:embed="rId4" cstate="print"/>
          <a:stretch>
            <a:fillRect/>
          </a:stretch>
        </p:blipFill>
        <p:spPr>
          <a:xfrm>
            <a:off x="3953657" y="4976848"/>
            <a:ext cx="1727200" cy="1727200"/>
          </a:xfrm>
          <a:prstGeom prst="rect">
            <a:avLst/>
          </a:prstGeom>
        </p:spPr>
      </p:pic>
      <p:pic>
        <p:nvPicPr>
          <p:cNvPr id="9" name="Picture 8" descr="bd81bbb18139c6b7a3c3be45a0b5eaa8.png">
            <a:hlinkClick r:id="rId6" action="ppaction://hlinksldjump"/>
          </p:cNvPr>
          <p:cNvPicPr>
            <a:picLocks noChangeAspect="1"/>
          </p:cNvPicPr>
          <p:nvPr/>
        </p:nvPicPr>
        <p:blipFill>
          <a:blip r:embed="rId4" cstate="print"/>
          <a:stretch>
            <a:fillRect/>
          </a:stretch>
        </p:blipFill>
        <p:spPr>
          <a:xfrm>
            <a:off x="5107286" y="5068111"/>
            <a:ext cx="1727200" cy="1727200"/>
          </a:xfrm>
          <a:prstGeom prst="rect">
            <a:avLst/>
          </a:prstGeom>
        </p:spPr>
      </p:pic>
      <p:pic>
        <p:nvPicPr>
          <p:cNvPr id="10" name="Picture 9" descr="bd81bbb18139c6b7a3c3be45a0b5eaa8.png">
            <a:hlinkClick r:id="rId7" action="ppaction://hlinksldjump"/>
          </p:cNvPr>
          <p:cNvPicPr>
            <a:picLocks noChangeAspect="1"/>
          </p:cNvPicPr>
          <p:nvPr/>
        </p:nvPicPr>
        <p:blipFill>
          <a:blip r:embed="rId4" cstate="print"/>
          <a:stretch>
            <a:fillRect/>
          </a:stretch>
        </p:blipFill>
        <p:spPr>
          <a:xfrm>
            <a:off x="6307541" y="4966510"/>
            <a:ext cx="1727200" cy="1727200"/>
          </a:xfrm>
          <a:prstGeom prst="rect">
            <a:avLst/>
          </a:prstGeom>
        </p:spPr>
      </p:pic>
      <p:pic>
        <p:nvPicPr>
          <p:cNvPr id="11" name="Picture 10" descr="bd81bbb18139c6b7a3c3be45a0b5eaa8.png">
            <a:hlinkClick r:id="rId8" action="ppaction://hlinksldjump"/>
          </p:cNvPr>
          <p:cNvPicPr>
            <a:picLocks noChangeAspect="1"/>
          </p:cNvPicPr>
          <p:nvPr/>
        </p:nvPicPr>
        <p:blipFill>
          <a:blip r:embed="rId4" cstate="print"/>
          <a:stretch>
            <a:fillRect/>
          </a:stretch>
        </p:blipFill>
        <p:spPr>
          <a:xfrm>
            <a:off x="7869120" y="5001591"/>
            <a:ext cx="1727200" cy="1727200"/>
          </a:xfrm>
          <a:prstGeom prst="rect">
            <a:avLst/>
          </a:prstGeom>
        </p:spPr>
      </p:pic>
      <p:pic>
        <p:nvPicPr>
          <p:cNvPr id="5" name="Picture 4" descr="2ddded3c47508e0775bea75a55625106.png"/>
          <p:cNvPicPr>
            <a:picLocks noChangeAspect="1"/>
          </p:cNvPicPr>
          <p:nvPr/>
        </p:nvPicPr>
        <p:blipFill>
          <a:blip r:embed="rId9" cstate="print"/>
          <a:stretch>
            <a:fillRect/>
          </a:stretch>
        </p:blipFill>
        <p:spPr>
          <a:xfrm>
            <a:off x="-4257" y="6091951"/>
            <a:ext cx="12192000" cy="711200"/>
          </a:xfrm>
          <a:prstGeom prst="rect">
            <a:avLst/>
          </a:prstGeom>
        </p:spPr>
      </p:pic>
      <p:pic>
        <p:nvPicPr>
          <p:cNvPr id="16" name="Picture 15" descr="sun-309027_1280.png"/>
          <p:cNvPicPr>
            <a:picLocks noChangeAspect="1"/>
          </p:cNvPicPr>
          <p:nvPr/>
        </p:nvPicPr>
        <p:blipFill>
          <a:blip r:embed="rId10" cstate="print"/>
          <a:stretch>
            <a:fillRect/>
          </a:stretch>
        </p:blipFill>
        <p:spPr>
          <a:xfrm>
            <a:off x="0" y="-1143000"/>
            <a:ext cx="2032000" cy="2032000"/>
          </a:xfrm>
          <a:prstGeom prst="rect">
            <a:avLst/>
          </a:prstGeom>
        </p:spPr>
      </p:pic>
      <p:pic>
        <p:nvPicPr>
          <p:cNvPr id="17" name="Picture 16" descr="cloud-303181_1280.png"/>
          <p:cNvPicPr>
            <a:picLocks noChangeAspect="1"/>
          </p:cNvPicPr>
          <p:nvPr/>
        </p:nvPicPr>
        <p:blipFill>
          <a:blip r:embed="rId11" cstate="print"/>
          <a:stretch>
            <a:fillRect/>
          </a:stretch>
        </p:blipFill>
        <p:spPr>
          <a:xfrm>
            <a:off x="-508000" y="-736599"/>
            <a:ext cx="3657600" cy="1422400"/>
          </a:xfrm>
          <a:prstGeom prst="rect">
            <a:avLst/>
          </a:prstGeom>
        </p:spPr>
      </p:pic>
      <p:pic>
        <p:nvPicPr>
          <p:cNvPr id="19" name="Picture 18" descr="cloud-303181_1280.png"/>
          <p:cNvPicPr>
            <a:picLocks noChangeAspect="1"/>
          </p:cNvPicPr>
          <p:nvPr/>
        </p:nvPicPr>
        <p:blipFill>
          <a:blip r:embed="rId12" cstate="print"/>
          <a:stretch>
            <a:fillRect/>
          </a:stretch>
        </p:blipFill>
        <p:spPr>
          <a:xfrm>
            <a:off x="5892801" y="-838200"/>
            <a:ext cx="3759200" cy="1524000"/>
          </a:xfrm>
          <a:prstGeom prst="rect">
            <a:avLst/>
          </a:prstGeom>
        </p:spPr>
      </p:pic>
      <p:pic>
        <p:nvPicPr>
          <p:cNvPr id="20" name="Picture 19" descr="6131d3148657a26e1bfe386e7ba65811.png"/>
          <p:cNvPicPr>
            <a:picLocks noChangeAspect="1"/>
          </p:cNvPicPr>
          <p:nvPr/>
        </p:nvPicPr>
        <p:blipFill>
          <a:blip r:embed="rId13" cstate="print"/>
          <a:stretch>
            <a:fillRect/>
          </a:stretch>
        </p:blipFill>
        <p:spPr>
          <a:xfrm>
            <a:off x="402144" y="3573149"/>
            <a:ext cx="2032000" cy="3229556"/>
          </a:xfrm>
          <a:prstGeom prst="rect">
            <a:avLst/>
          </a:prstGeom>
        </p:spPr>
      </p:pic>
      <p:pic>
        <p:nvPicPr>
          <p:cNvPr id="12" name="Picture 11" descr="1.png"/>
          <p:cNvPicPr>
            <a:picLocks noChangeAspect="1"/>
          </p:cNvPicPr>
          <p:nvPr/>
        </p:nvPicPr>
        <p:blipFill>
          <a:blip r:embed="rId14" cstate="print"/>
          <a:stretch>
            <a:fillRect/>
          </a:stretch>
        </p:blipFill>
        <p:spPr>
          <a:xfrm>
            <a:off x="-4257" y="5990350"/>
            <a:ext cx="12192000" cy="812800"/>
          </a:xfrm>
          <a:prstGeom prst="rect">
            <a:avLst/>
          </a:prstGeom>
        </p:spPr>
      </p:pic>
      <p:pic>
        <p:nvPicPr>
          <p:cNvPr id="15" name="Picture 14" descr="3f7e749c750b79cbde134e7bcf00a140.png">
            <a:hlinkClick r:id="rId15" action="ppaction://hlinksldjump"/>
          </p:cNvPr>
          <p:cNvPicPr>
            <a:picLocks noChangeAspect="1"/>
          </p:cNvPicPr>
          <p:nvPr/>
        </p:nvPicPr>
        <p:blipFill>
          <a:blip r:embed="rId16" cstate="print"/>
          <a:stretch>
            <a:fillRect/>
          </a:stretch>
        </p:blipFill>
        <p:spPr>
          <a:xfrm>
            <a:off x="9129651" y="1418351"/>
            <a:ext cx="3657600" cy="6604000"/>
          </a:xfrm>
          <a:prstGeom prst="rect">
            <a:avLst/>
          </a:prstGeom>
        </p:spPr>
      </p:pic>
      <p:pic>
        <p:nvPicPr>
          <p:cNvPr id="22" name="Picture 21" descr="trai tim nay.png"/>
          <p:cNvPicPr>
            <a:picLocks noChangeAspect="1"/>
          </p:cNvPicPr>
          <p:nvPr/>
        </p:nvPicPr>
        <p:blipFill>
          <a:blip r:embed="rId17" cstate="print"/>
          <a:stretch>
            <a:fillRect/>
          </a:stretch>
        </p:blipFill>
        <p:spPr>
          <a:xfrm flipH="1">
            <a:off x="-1574275" y="787401"/>
            <a:ext cx="1574276" cy="1048796"/>
          </a:xfrm>
          <a:prstGeom prst="rect">
            <a:avLst/>
          </a:prstGeom>
        </p:spPr>
      </p:pic>
      <p:sp>
        <p:nvSpPr>
          <p:cNvPr id="4" name="TextBox 3">
            <a:hlinkClick r:id="rId3" action="ppaction://hlinksldjump"/>
            <a:extLst>
              <a:ext uri="{FF2B5EF4-FFF2-40B4-BE49-F238E27FC236}">
                <a16:creationId xmlns:a16="http://schemas.microsoft.com/office/drawing/2014/main" id="{4F1762FE-D21A-F61B-564A-C78C6403F28F}"/>
              </a:ext>
            </a:extLst>
          </p:cNvPr>
          <p:cNvSpPr txBox="1"/>
          <p:nvPr/>
        </p:nvSpPr>
        <p:spPr>
          <a:xfrm>
            <a:off x="3521265" y="5437103"/>
            <a:ext cx="365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1</a:t>
            </a:r>
          </a:p>
        </p:txBody>
      </p:sp>
      <p:sp>
        <p:nvSpPr>
          <p:cNvPr id="6" name="TextBox 5">
            <a:hlinkClick r:id="rId5" action="ppaction://hlinksldjump"/>
            <a:extLst>
              <a:ext uri="{FF2B5EF4-FFF2-40B4-BE49-F238E27FC236}">
                <a16:creationId xmlns:a16="http://schemas.microsoft.com/office/drawing/2014/main" id="{FA57E24C-72A3-ADC8-0DBA-E2A9B3A02AB4}"/>
              </a:ext>
            </a:extLst>
          </p:cNvPr>
          <p:cNvSpPr txBox="1"/>
          <p:nvPr/>
        </p:nvSpPr>
        <p:spPr>
          <a:xfrm>
            <a:off x="4628572" y="5449133"/>
            <a:ext cx="365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2</a:t>
            </a:r>
          </a:p>
        </p:txBody>
      </p:sp>
      <p:sp>
        <p:nvSpPr>
          <p:cNvPr id="13" name="TextBox 12">
            <a:hlinkClick r:id="rId6" action="ppaction://hlinksldjump"/>
            <a:extLst>
              <a:ext uri="{FF2B5EF4-FFF2-40B4-BE49-F238E27FC236}">
                <a16:creationId xmlns:a16="http://schemas.microsoft.com/office/drawing/2014/main" id="{A82F34D0-45AF-FBCD-A170-C6F876B52D77}"/>
              </a:ext>
            </a:extLst>
          </p:cNvPr>
          <p:cNvSpPr txBox="1"/>
          <p:nvPr/>
        </p:nvSpPr>
        <p:spPr>
          <a:xfrm>
            <a:off x="5788006" y="5540395"/>
            <a:ext cx="365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3</a:t>
            </a:r>
          </a:p>
        </p:txBody>
      </p:sp>
      <p:sp>
        <p:nvSpPr>
          <p:cNvPr id="14" name="TextBox 13">
            <a:hlinkClick r:id="rId7" action="ppaction://hlinksldjump"/>
            <a:extLst>
              <a:ext uri="{FF2B5EF4-FFF2-40B4-BE49-F238E27FC236}">
                <a16:creationId xmlns:a16="http://schemas.microsoft.com/office/drawing/2014/main" id="{4DE0A5D6-FA67-DB8E-42AE-915C0079A052}"/>
              </a:ext>
            </a:extLst>
          </p:cNvPr>
          <p:cNvSpPr txBox="1"/>
          <p:nvPr/>
        </p:nvSpPr>
        <p:spPr>
          <a:xfrm>
            <a:off x="6972733" y="5474310"/>
            <a:ext cx="365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4</a:t>
            </a:r>
          </a:p>
        </p:txBody>
      </p:sp>
      <p:sp>
        <p:nvSpPr>
          <p:cNvPr id="18" name="TextBox 17">
            <a:hlinkClick r:id="rId8" action="ppaction://hlinksldjump"/>
            <a:extLst>
              <a:ext uri="{FF2B5EF4-FFF2-40B4-BE49-F238E27FC236}">
                <a16:creationId xmlns:a16="http://schemas.microsoft.com/office/drawing/2014/main" id="{D488E5BE-C41D-2533-3C79-98823875CF90}"/>
              </a:ext>
            </a:extLst>
          </p:cNvPr>
          <p:cNvSpPr txBox="1"/>
          <p:nvPr/>
        </p:nvSpPr>
        <p:spPr>
          <a:xfrm>
            <a:off x="8549840" y="5519968"/>
            <a:ext cx="365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5</a:t>
            </a:r>
          </a:p>
        </p:txBody>
      </p:sp>
      <p:pic>
        <p:nvPicPr>
          <p:cNvPr id="24" name="Picture 23">
            <a:extLst>
              <a:ext uri="{FF2B5EF4-FFF2-40B4-BE49-F238E27FC236}">
                <a16:creationId xmlns:a16="http://schemas.microsoft.com/office/drawing/2014/main" id="{FB11CF0D-3571-C219-E840-989D54FD4A15}"/>
              </a:ext>
            </a:extLst>
          </p:cNvPr>
          <p:cNvPicPr>
            <a:picLocks noChangeAspect="1"/>
          </p:cNvPicPr>
          <p:nvPr/>
        </p:nvPicPr>
        <p:blipFill>
          <a:blip r:embed="rId18"/>
          <a:stretch>
            <a:fillRect/>
          </a:stretch>
        </p:blipFill>
        <p:spPr>
          <a:xfrm>
            <a:off x="-4257" y="-4495"/>
            <a:ext cx="1126598" cy="1258329"/>
          </a:xfrm>
          <a:prstGeom prst="rect">
            <a:avLst/>
          </a:prstGeom>
        </p:spPr>
      </p:pic>
      <p:sp>
        <p:nvSpPr>
          <p:cNvPr id="25" name="TextBox 24">
            <a:hlinkClick r:id="rId15" action="ppaction://hlinksldjump"/>
            <a:extLst>
              <a:ext uri="{FF2B5EF4-FFF2-40B4-BE49-F238E27FC236}">
                <a16:creationId xmlns:a16="http://schemas.microsoft.com/office/drawing/2014/main" id="{EA455927-1276-E804-D668-F71DB66D92A0}"/>
              </a:ext>
            </a:extLst>
          </p:cNvPr>
          <p:cNvSpPr txBox="1"/>
          <p:nvPr/>
        </p:nvSpPr>
        <p:spPr>
          <a:xfrm>
            <a:off x="10422225" y="5624124"/>
            <a:ext cx="12282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5.55112E-17 -0.01111 L 0.25 -0.01111 " pathEditMode="relative" rAng="0" ptsTypes="AA">
                                      <p:cBhvr>
                                        <p:cTn id="6" dur="2000" fill="hold"/>
                                        <p:tgtEl>
                                          <p:spTgt spid="17"/>
                                        </p:tgtEl>
                                        <p:attrNameLst>
                                          <p:attrName>ppt_x</p:attrName>
                                          <p:attrName>ppt_y</p:attrName>
                                        </p:attrNameLst>
                                      </p:cBhvr>
                                      <p:rCtr x="125" y="0"/>
                                    </p:animMotion>
                                  </p:childTnLst>
                                </p:cTn>
                              </p:par>
                              <p:par>
                                <p:cTn id="7" presetID="63" presetClass="path" presetSubtype="0" accel="50000" decel="50000" fill="hold" nodeType="withEffect">
                                  <p:stCondLst>
                                    <p:cond delay="0"/>
                                  </p:stCondLst>
                                  <p:childTnLst>
                                    <p:animMotion origin="layout" path="M 0 3.33333E-6 L 0.14583 0.00555 " pathEditMode="relative" rAng="0" ptsTypes="AA">
                                      <p:cBhvr>
                                        <p:cTn id="8" dur="2000" fill="hold"/>
                                        <p:tgtEl>
                                          <p:spTgt spid="19"/>
                                        </p:tgtEl>
                                        <p:attrNameLst>
                                          <p:attrName>ppt_x</p:attrName>
                                          <p:attrName>ppt_y</p:attrName>
                                        </p:attrNameLst>
                                      </p:cBhvr>
                                      <p:rCtr x="73" y="3"/>
                                    </p:animMotion>
                                  </p:childTnLst>
                                </p:cTn>
                              </p:par>
                              <p:par>
                                <p:cTn id="9" presetID="63" presetClass="path" presetSubtype="0" accel="50000" decel="50000" fill="hold" nodeType="withEffect">
                                  <p:stCondLst>
                                    <p:cond delay="0"/>
                                  </p:stCondLst>
                                  <p:childTnLst>
                                    <p:animMotion origin="layout" path="M -3.33333E-6 -1.48148E-6 L 1.21875 -0.00162 " pathEditMode="relative" rAng="0" ptsTypes="AA">
                                      <p:cBhvr>
                                        <p:cTn id="10" dur="12000" fill="hold"/>
                                        <p:tgtEl>
                                          <p:spTgt spid="22"/>
                                        </p:tgtEl>
                                        <p:attrNameLst>
                                          <p:attrName>ppt_x</p:attrName>
                                          <p:attrName>ppt_y</p:attrName>
                                        </p:attrNameLst>
                                      </p:cBhvr>
                                      <p:rCtr x="609" y="-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nodeType="clickEffect">
                                  <p:stCondLst>
                                    <p:cond delay="0"/>
                                  </p:stCondLst>
                                  <p:childTnLst>
                                    <p:animMotion origin="layout" path="M 0.03333 -0.00116 L 0.16666 -0.00116 " pathEditMode="relative" rAng="0" ptsTypes="AA">
                                      <p:cBhvr>
                                        <p:cTn id="15" dur="500" fill="hold"/>
                                        <p:tgtEl>
                                          <p:spTgt spid="20"/>
                                        </p:tgtEl>
                                        <p:attrNameLst>
                                          <p:attrName>ppt_x</p:attrName>
                                          <p:attrName>ppt_y</p:attrName>
                                        </p:attrNameLst>
                                      </p:cBhvr>
                                      <p:rCtr x="6667" y="0"/>
                                    </p:animMotion>
                                  </p:childTnLst>
                                </p:cTn>
                              </p:par>
                              <p:par>
                                <p:cTn id="16" presetID="10" presetClass="exit" presetSubtype="0" fill="hold" grpId="0"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47" presetClass="exit" presetSubtype="0" fill="hold" nodeType="withEffect">
                                  <p:stCondLst>
                                    <p:cond delay="0"/>
                                  </p:stCondLst>
                                  <p:childTnLst>
                                    <p:animEffect transition="out" filter="fade">
                                      <p:cBhvr>
                                        <p:cTn id="20" dur="3000"/>
                                        <p:tgtEl>
                                          <p:spTgt spid="7"/>
                                        </p:tgtEl>
                                      </p:cBhvr>
                                    </p:animEffect>
                                    <p:anim calcmode="lin" valueType="num">
                                      <p:cBhvr>
                                        <p:cTn id="21" dur="3000"/>
                                        <p:tgtEl>
                                          <p:spTgt spid="7"/>
                                        </p:tgtEl>
                                        <p:attrNameLst>
                                          <p:attrName>ppt_x</p:attrName>
                                        </p:attrNameLst>
                                      </p:cBhvr>
                                      <p:tavLst>
                                        <p:tav tm="0">
                                          <p:val>
                                            <p:strVal val="ppt_x"/>
                                          </p:val>
                                        </p:tav>
                                        <p:tav tm="100000">
                                          <p:val>
                                            <p:strVal val="ppt_x"/>
                                          </p:val>
                                        </p:tav>
                                      </p:tavLst>
                                    </p:anim>
                                    <p:anim calcmode="lin" valueType="num">
                                      <p:cBhvr>
                                        <p:cTn id="22" dur="3000"/>
                                        <p:tgtEl>
                                          <p:spTgt spid="7"/>
                                        </p:tgtEl>
                                        <p:attrNameLst>
                                          <p:attrName>ppt_y</p:attrName>
                                        </p:attrNameLst>
                                      </p:cBhvr>
                                      <p:tavLst>
                                        <p:tav tm="0">
                                          <p:val>
                                            <p:strVal val="ppt_y"/>
                                          </p:val>
                                        </p:tav>
                                        <p:tav tm="100000">
                                          <p:val>
                                            <p:strVal val="ppt_y-.1"/>
                                          </p:val>
                                        </p:tav>
                                      </p:tavLst>
                                    </p:anim>
                                    <p:set>
                                      <p:cBhvr>
                                        <p:cTn id="23" dur="1" fill="hold">
                                          <p:stCondLst>
                                            <p:cond delay="2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16666 -0.00116 L 0.25833 -1.48148E-6 " pathEditMode="relative" rAng="0" ptsTypes="AA">
                                      <p:cBhvr>
                                        <p:cTn id="28" dur="500" fill="hold"/>
                                        <p:tgtEl>
                                          <p:spTgt spid="20"/>
                                        </p:tgtEl>
                                        <p:attrNameLst>
                                          <p:attrName>ppt_x</p:attrName>
                                          <p:attrName>ppt_y</p:attrName>
                                        </p:attrNameLst>
                                      </p:cBhvr>
                                      <p:rCtr x="4583" y="46"/>
                                    </p:animMotion>
                                  </p:childTnLst>
                                </p:cTn>
                              </p:par>
                              <p:par>
                                <p:cTn id="29" presetID="47" presetClass="exit" presetSubtype="0" fill="hold" nodeType="withEffect">
                                  <p:stCondLst>
                                    <p:cond delay="0"/>
                                  </p:stCondLst>
                                  <p:childTnLst>
                                    <p:animEffect transition="out" filter="fade">
                                      <p:cBhvr>
                                        <p:cTn id="30" dur="1000"/>
                                        <p:tgtEl>
                                          <p:spTgt spid="8"/>
                                        </p:tgtEl>
                                      </p:cBhvr>
                                    </p:animEffect>
                                    <p:anim calcmode="lin" valueType="num">
                                      <p:cBhvr>
                                        <p:cTn id="31" dur="1000"/>
                                        <p:tgtEl>
                                          <p:spTgt spid="8"/>
                                        </p:tgtEl>
                                        <p:attrNameLst>
                                          <p:attrName>ppt_x</p:attrName>
                                        </p:attrNameLst>
                                      </p:cBhvr>
                                      <p:tavLst>
                                        <p:tav tm="0">
                                          <p:val>
                                            <p:strVal val="ppt_x"/>
                                          </p:val>
                                        </p:tav>
                                        <p:tav tm="100000">
                                          <p:val>
                                            <p:strVal val="ppt_x"/>
                                          </p:val>
                                        </p:tav>
                                      </p:tavLst>
                                    </p:anim>
                                    <p:anim calcmode="lin" valueType="num">
                                      <p:cBhvr>
                                        <p:cTn id="32" dur="1000"/>
                                        <p:tgtEl>
                                          <p:spTgt spid="8"/>
                                        </p:tgtEl>
                                        <p:attrNameLst>
                                          <p:attrName>ppt_y</p:attrName>
                                        </p:attrNameLst>
                                      </p:cBhvr>
                                      <p:tavLst>
                                        <p:tav tm="0">
                                          <p:val>
                                            <p:strVal val="ppt_y"/>
                                          </p:val>
                                        </p:tav>
                                        <p:tav tm="100000">
                                          <p:val>
                                            <p:strVal val="ppt_y-.1"/>
                                          </p:val>
                                        </p:tav>
                                      </p:tavLst>
                                    </p:anim>
                                    <p:set>
                                      <p:cBhvr>
                                        <p:cTn id="33" dur="1" fill="hold">
                                          <p:stCondLst>
                                            <p:cond delay="999"/>
                                          </p:stCondLst>
                                        </p:cTn>
                                        <p:tgtEl>
                                          <p:spTgt spid="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25833 -1.48148E-6 L 0.375 -0.00116 " pathEditMode="relative" rAng="0" ptsTypes="AA">
                                      <p:cBhvr>
                                        <p:cTn id="41" dur="500" fill="hold"/>
                                        <p:tgtEl>
                                          <p:spTgt spid="20"/>
                                        </p:tgtEl>
                                        <p:attrNameLst>
                                          <p:attrName>ppt_x</p:attrName>
                                          <p:attrName>ppt_y</p:attrName>
                                        </p:attrNameLst>
                                      </p:cBhvr>
                                      <p:rCtr x="5833" y="-69"/>
                                    </p:animMotion>
                                  </p:childTnLst>
                                </p:cTn>
                              </p:par>
                              <p:par>
                                <p:cTn id="42" presetID="47" presetClass="exit" presetSubtype="0" fill="hold" nodeType="withEffect">
                                  <p:stCondLst>
                                    <p:cond delay="0"/>
                                  </p:stCondLst>
                                  <p:childTnLst>
                                    <p:animEffect transition="out" filter="fade">
                                      <p:cBhvr>
                                        <p:cTn id="43" dur="1000"/>
                                        <p:tgtEl>
                                          <p:spTgt spid="9"/>
                                        </p:tgtEl>
                                      </p:cBhvr>
                                    </p:animEffect>
                                    <p:anim calcmode="lin" valueType="num">
                                      <p:cBhvr>
                                        <p:cTn id="44" dur="1000"/>
                                        <p:tgtEl>
                                          <p:spTgt spid="9"/>
                                        </p:tgtEl>
                                        <p:attrNameLst>
                                          <p:attrName>ppt_x</p:attrName>
                                        </p:attrNameLst>
                                      </p:cBhvr>
                                      <p:tavLst>
                                        <p:tav tm="0">
                                          <p:val>
                                            <p:strVal val="ppt_x"/>
                                          </p:val>
                                        </p:tav>
                                        <p:tav tm="100000">
                                          <p:val>
                                            <p:strVal val="ppt_x"/>
                                          </p:val>
                                        </p:tav>
                                      </p:tavLst>
                                    </p:anim>
                                    <p:anim calcmode="lin" valueType="num">
                                      <p:cBhvr>
                                        <p:cTn id="45" dur="1000"/>
                                        <p:tgtEl>
                                          <p:spTgt spid="9"/>
                                        </p:tgtEl>
                                        <p:attrNameLst>
                                          <p:attrName>ppt_y</p:attrName>
                                        </p:attrNameLst>
                                      </p:cBhvr>
                                      <p:tavLst>
                                        <p:tav tm="0">
                                          <p:val>
                                            <p:strVal val="ppt_y"/>
                                          </p:val>
                                        </p:tav>
                                        <p:tav tm="100000">
                                          <p:val>
                                            <p:strVal val="ppt_y-.1"/>
                                          </p:val>
                                        </p:tav>
                                      </p:tavLst>
                                    </p:anim>
                                    <p:set>
                                      <p:cBhvr>
                                        <p:cTn id="46" dur="1" fill="hold">
                                          <p:stCondLst>
                                            <p:cond delay="999"/>
                                          </p:stCondLst>
                                        </p:cTn>
                                        <p:tgtEl>
                                          <p:spTgt spid="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63" presetClass="path" presetSubtype="0" accel="50000" decel="50000" fill="hold" nodeType="clickEffect">
                                  <p:stCondLst>
                                    <p:cond delay="0"/>
                                  </p:stCondLst>
                                  <p:childTnLst>
                                    <p:animMotion origin="layout" path="M 0.375 -0.00116 L 0.49166 -0.00116 " pathEditMode="relative" rAng="0" ptsTypes="AA">
                                      <p:cBhvr>
                                        <p:cTn id="54" dur="500" fill="hold"/>
                                        <p:tgtEl>
                                          <p:spTgt spid="20"/>
                                        </p:tgtEl>
                                        <p:attrNameLst>
                                          <p:attrName>ppt_x</p:attrName>
                                          <p:attrName>ppt_y</p:attrName>
                                        </p:attrNameLst>
                                      </p:cBhvr>
                                      <p:rCtr x="5833" y="0"/>
                                    </p:animMotion>
                                  </p:childTnLst>
                                </p:cTn>
                              </p:par>
                              <p:par>
                                <p:cTn id="55" presetID="10" presetClass="exit" presetSubtype="0" fill="hold" grpId="0"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47" presetClass="exit" presetSubtype="0" fill="hold" nodeType="withEffect">
                                  <p:stCondLst>
                                    <p:cond delay="0"/>
                                  </p:stCondLst>
                                  <p:childTnLst>
                                    <p:animEffect transition="out" filter="fade">
                                      <p:cBhvr>
                                        <p:cTn id="59" dur="1000"/>
                                        <p:tgtEl>
                                          <p:spTgt spid="10"/>
                                        </p:tgtEl>
                                      </p:cBhvr>
                                    </p:animEffect>
                                    <p:anim calcmode="lin" valueType="num">
                                      <p:cBhvr>
                                        <p:cTn id="60" dur="1000"/>
                                        <p:tgtEl>
                                          <p:spTgt spid="10"/>
                                        </p:tgtEl>
                                        <p:attrNameLst>
                                          <p:attrName>ppt_x</p:attrName>
                                        </p:attrNameLst>
                                      </p:cBhvr>
                                      <p:tavLst>
                                        <p:tav tm="0">
                                          <p:val>
                                            <p:strVal val="ppt_x"/>
                                          </p:val>
                                        </p:tav>
                                        <p:tav tm="100000">
                                          <p:val>
                                            <p:strVal val="ppt_x"/>
                                          </p:val>
                                        </p:tav>
                                      </p:tavLst>
                                    </p:anim>
                                    <p:anim calcmode="lin" valueType="num">
                                      <p:cBhvr>
                                        <p:cTn id="61" dur="1000"/>
                                        <p:tgtEl>
                                          <p:spTgt spid="10"/>
                                        </p:tgtEl>
                                        <p:attrNameLst>
                                          <p:attrName>ppt_y</p:attrName>
                                        </p:attrNameLst>
                                      </p:cBhvr>
                                      <p:tavLst>
                                        <p:tav tm="0">
                                          <p:val>
                                            <p:strVal val="ppt_y"/>
                                          </p:val>
                                        </p:tav>
                                        <p:tav tm="100000">
                                          <p:val>
                                            <p:strVal val="ppt_y-.1"/>
                                          </p:val>
                                        </p:tav>
                                      </p:tavLst>
                                    </p:anim>
                                    <p:set>
                                      <p:cBhvr>
                                        <p:cTn id="62"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0.49166 -0.00116 L 0.6 -0.00116 " pathEditMode="relative" rAng="0" ptsTypes="AA">
                                      <p:cBhvr>
                                        <p:cTn id="67" dur="500" fill="hold"/>
                                        <p:tgtEl>
                                          <p:spTgt spid="20"/>
                                        </p:tgtEl>
                                        <p:attrNameLst>
                                          <p:attrName>ppt_x</p:attrName>
                                          <p:attrName>ppt_y</p:attrName>
                                        </p:attrNameLst>
                                      </p:cBhvr>
                                      <p:rCtr x="5417" y="0"/>
                                    </p:animMotion>
                                  </p:childTnLst>
                                </p:cTn>
                              </p:par>
                              <p:par>
                                <p:cTn id="68" presetID="10" presetClass="exit" presetSubtype="0" fill="hold" grpId="0" nodeType="with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par>
                                <p:cTn id="71" presetID="47" presetClass="exit" presetSubtype="0" fill="hold" nodeType="withEffect">
                                  <p:stCondLst>
                                    <p:cond delay="0"/>
                                  </p:stCondLst>
                                  <p:childTnLst>
                                    <p:animEffect transition="out" filter="fade">
                                      <p:cBhvr>
                                        <p:cTn id="72" dur="1000"/>
                                        <p:tgtEl>
                                          <p:spTgt spid="11"/>
                                        </p:tgtEl>
                                      </p:cBhvr>
                                    </p:animEffect>
                                    <p:anim calcmode="lin" valueType="num">
                                      <p:cBhvr>
                                        <p:cTn id="73" dur="1000"/>
                                        <p:tgtEl>
                                          <p:spTgt spid="11"/>
                                        </p:tgtEl>
                                        <p:attrNameLst>
                                          <p:attrName>ppt_x</p:attrName>
                                        </p:attrNameLst>
                                      </p:cBhvr>
                                      <p:tavLst>
                                        <p:tav tm="0">
                                          <p:val>
                                            <p:strVal val="ppt_x"/>
                                          </p:val>
                                        </p:tav>
                                        <p:tav tm="100000">
                                          <p:val>
                                            <p:strVal val="ppt_x"/>
                                          </p:val>
                                        </p:tav>
                                      </p:tavLst>
                                    </p:anim>
                                    <p:anim calcmode="lin" valueType="num">
                                      <p:cBhvr>
                                        <p:cTn id="74" dur="1000"/>
                                        <p:tgtEl>
                                          <p:spTgt spid="11"/>
                                        </p:tgtEl>
                                        <p:attrNameLst>
                                          <p:attrName>ppt_y</p:attrName>
                                        </p:attrNameLst>
                                      </p:cBhvr>
                                      <p:tavLst>
                                        <p:tav tm="0">
                                          <p:val>
                                            <p:strVal val="ppt_y"/>
                                          </p:val>
                                        </p:tav>
                                        <p:tav tm="100000">
                                          <p:val>
                                            <p:strVal val="ppt_y-.1"/>
                                          </p:val>
                                        </p:tav>
                                      </p:tavLst>
                                    </p:anim>
                                    <p:set>
                                      <p:cBhvr>
                                        <p:cTn id="7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 grpId="0"/>
      <p:bldP spid="6" grpId="0"/>
      <p:bldP spid="13" grpId="0"/>
      <p:bldP spid="14"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3" cstate="print"/>
          <a:stretch>
            <a:fillRect/>
          </a:stretch>
        </p:blipFill>
        <p:spPr>
          <a:xfrm>
            <a:off x="-1930400" y="1295400"/>
            <a:ext cx="8331200" cy="8940800"/>
          </a:xfrm>
          <a:prstGeom prst="rect">
            <a:avLst/>
          </a:prstGeom>
        </p:spPr>
      </p:pic>
      <p:sp>
        <p:nvSpPr>
          <p:cNvPr id="9" name="Rectangle 8"/>
          <p:cNvSpPr/>
          <p:nvPr/>
        </p:nvSpPr>
        <p:spPr>
          <a:xfrm>
            <a:off x="1148079" y="147790"/>
            <a:ext cx="10314432" cy="152400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10" name="TextBox 9"/>
          <p:cNvSpPr txBox="1"/>
          <p:nvPr/>
        </p:nvSpPr>
        <p:spPr>
          <a:xfrm>
            <a:off x="1148079" y="258297"/>
            <a:ext cx="10314432" cy="1302985"/>
          </a:xfrm>
          <a:prstGeom prst="rect">
            <a:avLst/>
          </a:prstGeom>
          <a:noFill/>
        </p:spPr>
        <p:txBody>
          <a:bodyPr wrap="square" rtlCol="0">
            <a:spAutoFit/>
          </a:bodyPr>
          <a:lstStyle/>
          <a:p>
            <a:pPr lvl="0" algn="just">
              <a:lnSpc>
                <a:spcPct val="150000"/>
              </a:lnSpc>
              <a:spcBef>
                <a:spcPts val="160"/>
              </a:spcBef>
              <a:spcAft>
                <a:spcPts val="160"/>
              </a:spcAft>
            </a:pPr>
            <a:r>
              <a:rPr kumimoji="0" lang="vi-VN" sz="2800" b="1" i="0" u="none" strike="noStrike" kern="120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Câu 1: </a:t>
            </a:r>
            <a:r>
              <a:rPr lang="vi-VN" sz="2800" dirty="0">
                <a:solidFill>
                  <a:srgbClr val="232323"/>
                </a:solidFill>
                <a:latin typeface="UTM Avo" panose="02040603050506020204" pitchFamily="18"/>
              </a:rPr>
              <a:t>Những chi tiết nào trong đoạn 1 cho thấy vẻ đẹp của thiên nhiên trên đường đi Sa Pa?</a:t>
            </a:r>
            <a:endParaRPr kumimoji="0" lang="vi-VN" sz="28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endParaRPr>
          </a:p>
        </p:txBody>
      </p:sp>
      <p:sp>
        <p:nvSpPr>
          <p:cNvPr id="11" name="Rectangle 10"/>
          <p:cNvSpPr/>
          <p:nvPr/>
        </p:nvSpPr>
        <p:spPr>
          <a:xfrm>
            <a:off x="2590799" y="1902941"/>
            <a:ext cx="7010400" cy="38918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TextBox 11"/>
          <p:cNvSpPr txBox="1"/>
          <p:nvPr/>
        </p:nvSpPr>
        <p:spPr>
          <a:xfrm>
            <a:off x="2716630" y="2219567"/>
            <a:ext cx="6285614" cy="3258584"/>
          </a:xfrm>
          <a:prstGeom prst="rect">
            <a:avLst/>
          </a:prstGeom>
          <a:noFill/>
        </p:spPr>
        <p:txBody>
          <a:bodyPr wrap="square" rtlCol="0">
            <a:spAutoFit/>
          </a:bodyPr>
          <a:lstStyle/>
          <a:p>
            <a:pPr marL="380990" indent="-380990" algn="just">
              <a:lnSpc>
                <a:spcPct val="150000"/>
              </a:lnSpc>
              <a:buSzPts val="1800"/>
              <a:buFont typeface="Arial"/>
              <a:buChar char="•"/>
            </a:pPr>
            <a:r>
              <a:rPr lang="vi-VN" sz="2000" dirty="0">
                <a:solidFill>
                  <a:srgbClr val="232323"/>
                </a:solidFill>
                <a:latin typeface="UTM Avo" panose="02040603050506020204" pitchFamily="18"/>
              </a:rPr>
              <a:t>Những dốc núi cao chênh vênh.</a:t>
            </a:r>
            <a:endParaRPr lang="vi-VN" sz="2000" dirty="0">
              <a:latin typeface="UTM Avo" panose="02040603050506020204" pitchFamily="18"/>
            </a:endParaRPr>
          </a:p>
          <a:p>
            <a:pPr marL="380990" indent="-380990" algn="just">
              <a:lnSpc>
                <a:spcPct val="150000"/>
              </a:lnSpc>
              <a:buSzPts val="1800"/>
              <a:buFont typeface="Arial"/>
              <a:buChar char="•"/>
            </a:pPr>
            <a:r>
              <a:rPr lang="vi-VN" sz="2000" dirty="0">
                <a:solidFill>
                  <a:srgbClr val="232323"/>
                </a:solidFill>
                <a:latin typeface="UTM Avo" panose="02040603050506020204" pitchFamily="18"/>
              </a:rPr>
              <a:t>Những đám mây trắng nhỏ sà xuống cửa kính ô tô tạo nên cảm giác bồng bềnh huyền ảo.</a:t>
            </a:r>
            <a:endParaRPr lang="vi-VN" sz="2000" dirty="0">
              <a:latin typeface="UTM Avo" panose="02040603050506020204" pitchFamily="18"/>
            </a:endParaRPr>
          </a:p>
          <a:p>
            <a:pPr marL="380990" indent="-380990" algn="just">
              <a:lnSpc>
                <a:spcPct val="150000"/>
              </a:lnSpc>
              <a:buSzPts val="1800"/>
              <a:buFont typeface="Arial"/>
              <a:buChar char="•"/>
            </a:pPr>
            <a:r>
              <a:rPr lang="vi-VN" sz="2000" dirty="0">
                <a:solidFill>
                  <a:srgbClr val="232323"/>
                </a:solidFill>
                <a:latin typeface="UTM Avo" panose="02040603050506020204" pitchFamily="18"/>
              </a:rPr>
              <a:t>Những thác trắng xoá tựa mây trời.</a:t>
            </a:r>
          </a:p>
          <a:p>
            <a:pPr marL="380990" indent="-380990" algn="just">
              <a:lnSpc>
                <a:spcPct val="150000"/>
              </a:lnSpc>
              <a:buSzPts val="1800"/>
              <a:buFont typeface="Arial"/>
              <a:buChar char="•"/>
            </a:pPr>
            <a:r>
              <a:rPr lang="vi-VN" sz="2000" dirty="0">
                <a:solidFill>
                  <a:srgbClr val="232323"/>
                </a:solidFill>
                <a:latin typeface="UTM Avo" panose="02040603050506020204" pitchFamily="18"/>
              </a:rPr>
              <a:t>Những rừng cây âm âm.</a:t>
            </a:r>
            <a:endParaRPr lang="vi-VN" sz="2000" dirty="0">
              <a:latin typeface="UTM Avo" panose="02040603050506020204" pitchFamily="18"/>
            </a:endParaRPr>
          </a:p>
          <a:p>
            <a:pPr marL="380990" indent="-380990" algn="just">
              <a:lnSpc>
                <a:spcPct val="150000"/>
              </a:lnSpc>
              <a:buSzPts val="1800"/>
              <a:buFont typeface="Arial"/>
              <a:buChar char="•"/>
            </a:pPr>
            <a:r>
              <a:rPr lang="vi-VN" sz="2000" dirty="0">
                <a:solidFill>
                  <a:srgbClr val="232323"/>
                </a:solidFill>
                <a:latin typeface="UTM Avo" panose="02040603050506020204" pitchFamily="18"/>
              </a:rPr>
              <a:t>Những bông hoa chuối rực lên như ngọn lửa.</a:t>
            </a:r>
            <a:endParaRPr lang="vi-VN" sz="2000" dirty="0">
              <a:latin typeface="UTM Avo" panose="02040603050506020204" pitchFamily="18"/>
            </a:endParaRPr>
          </a:p>
          <a:p>
            <a:pPr marL="380990" indent="-380990" algn="just">
              <a:lnSpc>
                <a:spcPct val="150000"/>
              </a:lnSpc>
              <a:buSzPts val="1800"/>
              <a:buFont typeface="Arial"/>
              <a:buChar char="•"/>
            </a:pPr>
            <a:r>
              <a:rPr lang="vi-VN" sz="2000" dirty="0">
                <a:solidFill>
                  <a:srgbClr val="232323"/>
                </a:solidFill>
                <a:latin typeface="UTM Avo" panose="02040603050506020204" pitchFamily="18"/>
              </a:rPr>
              <a:t>Những con ngựa đủ màu sắc.</a:t>
            </a:r>
            <a:endParaRPr lang="vi-VN" sz="2000" dirty="0">
              <a:latin typeface="UTM Avo" panose="02040603050506020204" pitchFamily="18"/>
            </a:endParaRPr>
          </a:p>
        </p:txBody>
      </p:sp>
      <p:pic>
        <p:nvPicPr>
          <p:cNvPr id="6" name="Picture 5" descr="6131d3148657a26e1bfe386e7ba65811.png">
            <a:hlinkClick r:id="rId4" action="ppaction://hlinksldjump"/>
          </p:cNvPr>
          <p:cNvPicPr>
            <a:picLocks noChangeAspect="1"/>
          </p:cNvPicPr>
          <p:nvPr/>
        </p:nvPicPr>
        <p:blipFill>
          <a:blip r:embed="rId5" cstate="print"/>
          <a:stretch>
            <a:fillRect/>
          </a:stretch>
        </p:blipFill>
        <p:spPr>
          <a:xfrm>
            <a:off x="8516111" y="3020608"/>
            <a:ext cx="3454400" cy="5490384"/>
          </a:xfrm>
          <a:prstGeom prst="rect">
            <a:avLst/>
          </a:prstGeom>
        </p:spPr>
      </p:pic>
      <p:pic>
        <p:nvPicPr>
          <p:cNvPr id="5" name="Picture 4" descr="1.png"/>
          <p:cNvPicPr>
            <a:picLocks noChangeAspect="1"/>
          </p:cNvPicPr>
          <p:nvPr/>
        </p:nvPicPr>
        <p:blipFill>
          <a:blip r:embed="rId6"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id="{F00A4BE2-97D7-1E2B-B627-6850F0C77552}"/>
              </a:ext>
            </a:extLst>
          </p:cNvPr>
          <p:cNvPicPr>
            <a:picLocks noChangeAspect="1"/>
          </p:cNvPicPr>
          <p:nvPr/>
        </p:nvPicPr>
        <p:blipFill>
          <a:blip r:embed="rId7"/>
          <a:stretch>
            <a:fillRect/>
          </a:stretch>
        </p:blipFill>
        <p:spPr>
          <a:xfrm>
            <a:off x="-4257" y="-4495"/>
            <a:ext cx="1126598" cy="1258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3" cstate="print"/>
          <a:stretch>
            <a:fillRect/>
          </a:stretch>
        </p:blipFill>
        <p:spPr>
          <a:xfrm>
            <a:off x="-1930399" y="1295400"/>
            <a:ext cx="8331200" cy="8940800"/>
          </a:xfrm>
          <a:prstGeom prst="rect">
            <a:avLst/>
          </a:prstGeom>
        </p:spPr>
      </p:pic>
      <p:pic>
        <p:nvPicPr>
          <p:cNvPr id="5" name="Picture 4" descr="1.png"/>
          <p:cNvPicPr>
            <a:picLocks noChangeAspect="1"/>
          </p:cNvPicPr>
          <p:nvPr/>
        </p:nvPicPr>
        <p:blipFill>
          <a:blip r:embed="rId4"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id="{41DBCC37-C5FB-085D-5B4D-46D463BDAEF4}"/>
              </a:ext>
            </a:extLst>
          </p:cNvPr>
          <p:cNvPicPr>
            <a:picLocks noChangeAspect="1"/>
          </p:cNvPicPr>
          <p:nvPr/>
        </p:nvPicPr>
        <p:blipFill>
          <a:blip r:embed="rId5"/>
          <a:stretch>
            <a:fillRect/>
          </a:stretch>
        </p:blipFill>
        <p:spPr>
          <a:xfrm>
            <a:off x="-4257" y="-4495"/>
            <a:ext cx="1126598" cy="1258329"/>
          </a:xfrm>
          <a:prstGeom prst="rect">
            <a:avLst/>
          </a:prstGeom>
        </p:spPr>
      </p:pic>
      <p:pic>
        <p:nvPicPr>
          <p:cNvPr id="3" name="Picture 2">
            <a:extLst>
              <a:ext uri="{FF2B5EF4-FFF2-40B4-BE49-F238E27FC236}">
                <a16:creationId xmlns:a16="http://schemas.microsoft.com/office/drawing/2014/main" id="{703E59CC-EF68-2846-C5DD-FD6CE2E7D386}"/>
              </a:ext>
            </a:extLst>
          </p:cNvPr>
          <p:cNvPicPr>
            <a:picLocks noChangeAspect="1"/>
          </p:cNvPicPr>
          <p:nvPr/>
        </p:nvPicPr>
        <p:blipFill>
          <a:blip r:embed="rId5"/>
          <a:stretch>
            <a:fillRect/>
          </a:stretch>
        </p:blipFill>
        <p:spPr>
          <a:xfrm>
            <a:off x="-4257" y="-4495"/>
            <a:ext cx="1126598" cy="1258329"/>
          </a:xfrm>
          <a:prstGeom prst="rect">
            <a:avLst/>
          </a:prstGeom>
        </p:spPr>
      </p:pic>
      <p:sp>
        <p:nvSpPr>
          <p:cNvPr id="7" name="Rectangle 6">
            <a:extLst>
              <a:ext uri="{FF2B5EF4-FFF2-40B4-BE49-F238E27FC236}">
                <a16:creationId xmlns:a16="http://schemas.microsoft.com/office/drawing/2014/main" id="{80CB1AE8-31FD-9846-ECAA-BFAF8662EDEB}"/>
              </a:ext>
            </a:extLst>
          </p:cNvPr>
          <p:cNvSpPr/>
          <p:nvPr/>
        </p:nvSpPr>
        <p:spPr>
          <a:xfrm>
            <a:off x="1078992" y="91769"/>
            <a:ext cx="10314432" cy="1524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C786D46F-DD1D-D9AA-5456-3252318CEB0B}"/>
              </a:ext>
            </a:extLst>
          </p:cNvPr>
          <p:cNvSpPr txBox="1"/>
          <p:nvPr/>
        </p:nvSpPr>
        <p:spPr>
          <a:xfrm>
            <a:off x="1078992" y="207021"/>
            <a:ext cx="10314431" cy="1302985"/>
          </a:xfrm>
          <a:prstGeom prst="rect">
            <a:avLst/>
          </a:prstGeom>
          <a:noFill/>
        </p:spPr>
        <p:txBody>
          <a:bodyPr wrap="square" rtlCol="0">
            <a:spAutoFit/>
          </a:bodyPr>
          <a:lstStyle/>
          <a:p>
            <a:pPr lvl="0" algn="just">
              <a:lnSpc>
                <a:spcPct val="150000"/>
              </a:lnSpc>
              <a:spcBef>
                <a:spcPts val="160"/>
              </a:spcBef>
              <a:spcAft>
                <a:spcPts val="160"/>
              </a:spcAft>
            </a:pPr>
            <a:r>
              <a:rPr kumimoji="0" lang="vi-VN" sz="2800" b="1" i="0" u="none" strike="noStrike" kern="120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Câu 2: </a:t>
            </a:r>
            <a:r>
              <a:rPr lang="vi-VN" sz="2800" dirty="0">
                <a:solidFill>
                  <a:srgbClr val="232323"/>
                </a:solidFill>
                <a:latin typeface="UTM Avo" panose="02040603050506020204" pitchFamily="18"/>
              </a:rPr>
              <a:t>Đoạn 2 miêu tả vẻ đẹp bình dị trong đời sống của người dân qua những hình ảnh nào?</a:t>
            </a:r>
            <a:endParaRPr kumimoji="0" lang="vi-VN" sz="28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71C4042E-2BCD-BA7A-A078-8BA73B6E4305}"/>
              </a:ext>
            </a:extLst>
          </p:cNvPr>
          <p:cNvSpPr/>
          <p:nvPr/>
        </p:nvSpPr>
        <p:spPr>
          <a:xfrm>
            <a:off x="2590799" y="1842655"/>
            <a:ext cx="7010400" cy="371378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4" name="TextBox 13">
            <a:extLst>
              <a:ext uri="{FF2B5EF4-FFF2-40B4-BE49-F238E27FC236}">
                <a16:creationId xmlns:a16="http://schemas.microsoft.com/office/drawing/2014/main" id="{A23EE999-9AD2-FC15-8023-0FC726F5EB04}"/>
              </a:ext>
            </a:extLst>
          </p:cNvPr>
          <p:cNvSpPr txBox="1"/>
          <p:nvPr/>
        </p:nvSpPr>
        <p:spPr>
          <a:xfrm>
            <a:off x="2775096" y="2165860"/>
            <a:ext cx="5406063" cy="3067378"/>
          </a:xfrm>
          <a:prstGeom prst="rect">
            <a:avLst/>
          </a:prstGeom>
          <a:noFill/>
        </p:spPr>
        <p:txBody>
          <a:bodyPr wrap="square" rtlCol="0">
            <a:spAutoFit/>
          </a:bodyPr>
          <a:lstStyle/>
          <a:p>
            <a:pPr marL="380990" indent="-380990" algn="just">
              <a:lnSpc>
                <a:spcPct val="150000"/>
              </a:lnSpc>
              <a:buSzPts val="1800"/>
              <a:buFont typeface="Arial"/>
              <a:buChar char="•"/>
            </a:pPr>
            <a:r>
              <a:rPr lang="vi-VN" sz="2200" dirty="0">
                <a:solidFill>
                  <a:srgbClr val="232323"/>
                </a:solidFill>
                <a:latin typeface="UTM Avo" panose="02040603050506020204" pitchFamily="18"/>
              </a:rPr>
              <a:t>Hình ảnh phố huyện hiền hoà với các em nhỏ người dân tộc Hmông, Tu Dí, Phù Lá ăn mặc sặc sỡ chơi đùa trước trước các cửa hàng. </a:t>
            </a:r>
            <a:endParaRPr lang="vi-VN" sz="2200" dirty="0">
              <a:latin typeface="UTM Avo" panose="02040603050506020204" pitchFamily="18"/>
            </a:endParaRPr>
          </a:p>
          <a:p>
            <a:pPr marL="380990" indent="-380990" algn="just">
              <a:lnSpc>
                <a:spcPct val="150000"/>
              </a:lnSpc>
              <a:buSzPts val="1800"/>
              <a:buFont typeface="Arial"/>
              <a:buChar char="•"/>
            </a:pPr>
            <a:r>
              <a:rPr lang="vi-VN" sz="2200" dirty="0">
                <a:solidFill>
                  <a:srgbClr val="232323"/>
                </a:solidFill>
                <a:latin typeface="UTM Avo" panose="02040603050506020204" pitchFamily="18"/>
              </a:rPr>
              <a:t>Hình ảnh người ngựa dập dìu trong sương núi tím nhạt của buổi chợ.</a:t>
            </a:r>
            <a:endParaRPr lang="vi-VN" sz="2200" dirty="0">
              <a:latin typeface="UTM Avo" panose="02040603050506020204" pitchFamily="18"/>
            </a:endParaRPr>
          </a:p>
        </p:txBody>
      </p:sp>
      <p:pic>
        <p:nvPicPr>
          <p:cNvPr id="6" name="Picture 5" descr="6131d3148657a26e1bfe386e7ba65811.png">
            <a:hlinkClick r:id="rId6" action="ppaction://hlinksldjump"/>
          </p:cNvPr>
          <p:cNvPicPr>
            <a:picLocks noChangeAspect="1"/>
          </p:cNvPicPr>
          <p:nvPr/>
        </p:nvPicPr>
        <p:blipFill>
          <a:blip r:embed="rId7" cstate="print"/>
          <a:stretch>
            <a:fillRect/>
          </a:stretch>
        </p:blipFill>
        <p:spPr>
          <a:xfrm>
            <a:off x="7873999" y="3038138"/>
            <a:ext cx="3454400" cy="5490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3" cstate="print"/>
          <a:stretch>
            <a:fillRect/>
          </a:stretch>
        </p:blipFill>
        <p:spPr>
          <a:xfrm>
            <a:off x="-1930399" y="1295400"/>
            <a:ext cx="8331200" cy="8940800"/>
          </a:xfrm>
          <a:prstGeom prst="rect">
            <a:avLst/>
          </a:prstGeom>
        </p:spPr>
      </p:pic>
      <p:pic>
        <p:nvPicPr>
          <p:cNvPr id="5" name="Picture 4" descr="1.png"/>
          <p:cNvPicPr>
            <a:picLocks noChangeAspect="1"/>
          </p:cNvPicPr>
          <p:nvPr/>
        </p:nvPicPr>
        <p:blipFill>
          <a:blip r:embed="rId4"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id="{119D1662-0614-7316-A809-7C1FECB6CB9D}"/>
              </a:ext>
            </a:extLst>
          </p:cNvPr>
          <p:cNvPicPr>
            <a:picLocks noChangeAspect="1"/>
          </p:cNvPicPr>
          <p:nvPr/>
        </p:nvPicPr>
        <p:blipFill>
          <a:blip r:embed="rId5"/>
          <a:stretch>
            <a:fillRect/>
          </a:stretch>
        </p:blipFill>
        <p:spPr>
          <a:xfrm>
            <a:off x="-4257" y="-4495"/>
            <a:ext cx="1126598" cy="1258329"/>
          </a:xfrm>
          <a:prstGeom prst="rect">
            <a:avLst/>
          </a:prstGeom>
        </p:spPr>
      </p:pic>
      <p:sp>
        <p:nvSpPr>
          <p:cNvPr id="3" name="Rectangle 2">
            <a:extLst>
              <a:ext uri="{FF2B5EF4-FFF2-40B4-BE49-F238E27FC236}">
                <a16:creationId xmlns:a16="http://schemas.microsoft.com/office/drawing/2014/main" id="{3E571295-34BC-D0A9-6ACA-E0E2562B07C1}"/>
              </a:ext>
            </a:extLst>
          </p:cNvPr>
          <p:cNvSpPr/>
          <p:nvPr/>
        </p:nvSpPr>
        <p:spPr>
          <a:xfrm>
            <a:off x="1078992" y="142240"/>
            <a:ext cx="10314432" cy="1524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C84EC540-4EC8-9D02-8DE7-01CA197A6B30}"/>
              </a:ext>
            </a:extLst>
          </p:cNvPr>
          <p:cNvSpPr txBox="1"/>
          <p:nvPr/>
        </p:nvSpPr>
        <p:spPr>
          <a:xfrm>
            <a:off x="1078992" y="251689"/>
            <a:ext cx="10314432" cy="1302985"/>
          </a:xfrm>
          <a:prstGeom prst="rect">
            <a:avLst/>
          </a:prstGeom>
          <a:noFill/>
        </p:spPr>
        <p:txBody>
          <a:bodyPr wrap="square" rtlCol="0">
            <a:spAutoFit/>
          </a:bodyPr>
          <a:lstStyle/>
          <a:p>
            <a:pPr lvl="0" algn="ctr">
              <a:lnSpc>
                <a:spcPct val="150000"/>
              </a:lnSpc>
            </a:pPr>
            <a:r>
              <a:rPr kumimoji="0" lang="vi-VN" sz="2800" b="1" i="0" u="none" strike="noStrike" kern="1200" cap="none" spc="0" normalizeH="0" baseline="0" noProof="0" dirty="0">
                <a:ln>
                  <a:noFill/>
                </a:ln>
                <a:solidFill>
                  <a:prstClr val="black"/>
                </a:solidFill>
                <a:effectLst/>
                <a:uLnTx/>
                <a:uFillTx/>
                <a:latin typeface="UTM Avo" panose="02040603050506020204" pitchFamily="18"/>
                <a:ea typeface="+mn-ea"/>
                <a:cs typeface="+mn-cs"/>
              </a:rPr>
              <a:t>Câu 3: </a:t>
            </a:r>
            <a:r>
              <a:rPr lang="vi-VN" sz="2800" dirty="0">
                <a:solidFill>
                  <a:srgbClr val="232323"/>
                </a:solidFill>
                <a:latin typeface="UTM Avo" panose="02040603050506020204" pitchFamily="18"/>
              </a:rPr>
              <a:t>Tìm những từ ngữ, chi tiết ở đoạn 3 miêu tả khí hậu đặc biệt ở Sa Pa.</a:t>
            </a:r>
            <a:endParaRPr kumimoji="0" lang="vi-VN" sz="28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602F0B9-0CFE-7BEB-5C08-29F482C123B5}"/>
              </a:ext>
            </a:extLst>
          </p:cNvPr>
          <p:cNvSpPr/>
          <p:nvPr/>
        </p:nvSpPr>
        <p:spPr>
          <a:xfrm>
            <a:off x="2590799" y="1812975"/>
            <a:ext cx="7010400" cy="374346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TextBox 12">
            <a:extLst>
              <a:ext uri="{FF2B5EF4-FFF2-40B4-BE49-F238E27FC236}">
                <a16:creationId xmlns:a16="http://schemas.microsoft.com/office/drawing/2014/main" id="{43716D16-DFF2-E05F-C60A-BE9B1B727829}"/>
              </a:ext>
            </a:extLst>
          </p:cNvPr>
          <p:cNvSpPr txBox="1"/>
          <p:nvPr/>
        </p:nvSpPr>
        <p:spPr>
          <a:xfrm>
            <a:off x="2838741" y="2015790"/>
            <a:ext cx="6058371" cy="3337837"/>
          </a:xfrm>
          <a:prstGeom prst="rect">
            <a:avLst/>
          </a:prstGeom>
          <a:noFill/>
        </p:spPr>
        <p:txBody>
          <a:bodyPr wrap="square" rtlCol="0">
            <a:spAutoFit/>
          </a:bodyPr>
          <a:lstStyle/>
          <a:p>
            <a:pPr algn="just">
              <a:lnSpc>
                <a:spcPct val="150000"/>
              </a:lnSpc>
            </a:pPr>
            <a:r>
              <a:rPr lang="vi-VN" sz="2400" dirty="0">
                <a:solidFill>
                  <a:srgbClr val="232323"/>
                </a:solidFill>
                <a:latin typeface="UTM Avo" panose="02040603050506020204" pitchFamily="18"/>
              </a:rPr>
              <a:t>Thoắt cái, lá vàng rơi trong khoảnh khắc mùa thu./ Thoắt cái, trắng long lanh một cơn mưa tuyết trên những cành đào, lê, mận./ Thoắt cái, gió xuân hây hẩy nồng nàn với những bông hoa lay ơn màu đen nhung hiếm quý.</a:t>
            </a:r>
            <a:endParaRPr lang="vi-VN" sz="2489" dirty="0">
              <a:latin typeface="UTM Avo" panose="02040603050506020204" pitchFamily="18"/>
            </a:endParaRPr>
          </a:p>
        </p:txBody>
      </p:sp>
      <p:pic>
        <p:nvPicPr>
          <p:cNvPr id="6" name="Picture 5" descr="6131d3148657a26e1bfe386e7ba65811.png">
            <a:hlinkClick r:id="rId6" action="ppaction://hlinksldjump"/>
          </p:cNvPr>
          <p:cNvPicPr>
            <a:picLocks noChangeAspect="1"/>
          </p:cNvPicPr>
          <p:nvPr/>
        </p:nvPicPr>
        <p:blipFill>
          <a:blip r:embed="rId7" cstate="print"/>
          <a:stretch>
            <a:fillRect/>
          </a:stretch>
        </p:blipFill>
        <p:spPr>
          <a:xfrm>
            <a:off x="8561746" y="2957987"/>
            <a:ext cx="3454400" cy="5490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3" cstate="print"/>
          <a:stretch>
            <a:fillRect/>
          </a:stretch>
        </p:blipFill>
        <p:spPr>
          <a:xfrm>
            <a:off x="-1930399" y="1295400"/>
            <a:ext cx="8331200" cy="8940800"/>
          </a:xfrm>
          <a:prstGeom prst="rect">
            <a:avLst/>
          </a:prstGeom>
        </p:spPr>
      </p:pic>
      <p:pic>
        <p:nvPicPr>
          <p:cNvPr id="5" name="Picture 4" descr="1.png"/>
          <p:cNvPicPr>
            <a:picLocks noChangeAspect="1"/>
          </p:cNvPicPr>
          <p:nvPr/>
        </p:nvPicPr>
        <p:blipFill>
          <a:blip r:embed="rId4"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id="{BAADD562-4336-7C80-AFD0-8E35A0C18204}"/>
              </a:ext>
            </a:extLst>
          </p:cNvPr>
          <p:cNvPicPr>
            <a:picLocks noChangeAspect="1"/>
          </p:cNvPicPr>
          <p:nvPr/>
        </p:nvPicPr>
        <p:blipFill>
          <a:blip r:embed="rId5"/>
          <a:stretch>
            <a:fillRect/>
          </a:stretch>
        </p:blipFill>
        <p:spPr>
          <a:xfrm>
            <a:off x="-4257" y="-4495"/>
            <a:ext cx="1126598" cy="1258329"/>
          </a:xfrm>
          <a:prstGeom prst="rect">
            <a:avLst/>
          </a:prstGeom>
        </p:spPr>
      </p:pic>
      <p:sp>
        <p:nvSpPr>
          <p:cNvPr id="3" name="Rectangle 2">
            <a:extLst>
              <a:ext uri="{FF2B5EF4-FFF2-40B4-BE49-F238E27FC236}">
                <a16:creationId xmlns:a16="http://schemas.microsoft.com/office/drawing/2014/main" id="{8D17DFE4-AB06-F2B5-48AE-5739585FFFB3}"/>
              </a:ext>
            </a:extLst>
          </p:cNvPr>
          <p:cNvSpPr/>
          <p:nvPr/>
        </p:nvSpPr>
        <p:spPr>
          <a:xfrm>
            <a:off x="1117600" y="116216"/>
            <a:ext cx="10314432" cy="1524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1C9910C1-C53F-6C56-6002-276C794DC1BA}"/>
              </a:ext>
            </a:extLst>
          </p:cNvPr>
          <p:cNvSpPr txBox="1"/>
          <p:nvPr/>
        </p:nvSpPr>
        <p:spPr>
          <a:xfrm>
            <a:off x="1367875" y="231468"/>
            <a:ext cx="9813881" cy="1302985"/>
          </a:xfrm>
          <a:prstGeom prst="rect">
            <a:avLst/>
          </a:prstGeom>
          <a:noFill/>
        </p:spPr>
        <p:txBody>
          <a:bodyPr wrap="square" rtlCol="0">
            <a:spAutoFit/>
          </a:bodyPr>
          <a:lstStyle/>
          <a:p>
            <a:pPr lvl="0" algn="just">
              <a:lnSpc>
                <a:spcPct val="150000"/>
              </a:lnSpc>
              <a:spcBef>
                <a:spcPts val="160"/>
              </a:spcBef>
              <a:spcAft>
                <a:spcPts val="160"/>
              </a:spcAft>
            </a:pPr>
            <a:r>
              <a:rPr kumimoji="0" lang="vi-VN" sz="2800" b="1" i="0" u="none" strike="noStrike" kern="120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Câu 4: </a:t>
            </a:r>
            <a:r>
              <a:rPr lang="vi-VN" sz="2800" dirty="0">
                <a:solidFill>
                  <a:srgbClr val="232323"/>
                </a:solidFill>
                <a:latin typeface="UTM Avo" panose="02040603050506020204" pitchFamily="18"/>
              </a:rPr>
              <a:t>Em thích những từ ngữ hoặc hình ảnh nào trong bài văn? Vì sao?</a:t>
            </a:r>
            <a:endParaRPr kumimoji="0" lang="vi-VN" sz="28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FD98C05-A404-81FB-DB62-992F82514924}"/>
              </a:ext>
            </a:extLst>
          </p:cNvPr>
          <p:cNvSpPr/>
          <p:nvPr/>
        </p:nvSpPr>
        <p:spPr>
          <a:xfrm>
            <a:off x="2590799" y="1910080"/>
            <a:ext cx="7010400" cy="36463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TextBox 12">
            <a:extLst>
              <a:ext uri="{FF2B5EF4-FFF2-40B4-BE49-F238E27FC236}">
                <a16:creationId xmlns:a16="http://schemas.microsoft.com/office/drawing/2014/main" id="{2F3FEE54-D834-A6CB-BE09-8C5A4A47B041}"/>
              </a:ext>
            </a:extLst>
          </p:cNvPr>
          <p:cNvSpPr txBox="1"/>
          <p:nvPr/>
        </p:nvSpPr>
        <p:spPr>
          <a:xfrm>
            <a:off x="2764175" y="2103970"/>
            <a:ext cx="5869461" cy="3258584"/>
          </a:xfrm>
          <a:prstGeom prst="rect">
            <a:avLst/>
          </a:prstGeom>
          <a:noFill/>
        </p:spPr>
        <p:txBody>
          <a:bodyPr wrap="square" rtlCol="0">
            <a:spAutoFit/>
          </a:bodyPr>
          <a:lstStyle/>
          <a:p>
            <a:pPr algn="just">
              <a:lnSpc>
                <a:spcPct val="150000"/>
              </a:lnSpc>
            </a:pPr>
            <a:r>
              <a:rPr lang="vi-VN" sz="2000" dirty="0">
                <a:solidFill>
                  <a:srgbClr val="232323"/>
                </a:solidFill>
                <a:latin typeface="UTM Avo" panose="02040603050506020204" pitchFamily="18"/>
              </a:rPr>
              <a:t>Em thích hình ảnh phong cảnh Sa Pa thay đổi một cách đột ngột, thoắt cái lá vàng rơi khiến người ta có cảm giác đang ở giữa mùa thu, thoắt cái lại thấy mưa tuyết trắng xoá như đang ở giữa mùa đông. Em thích hình ảnh phố chợ dập dìu chìm dần trong màn sương tím buổi chiều.</a:t>
            </a:r>
            <a:endParaRPr lang="vi-VN" sz="2400" dirty="0">
              <a:latin typeface="UTM Avo" panose="02040603050506020204" pitchFamily="18"/>
            </a:endParaRPr>
          </a:p>
        </p:txBody>
      </p:sp>
      <p:pic>
        <p:nvPicPr>
          <p:cNvPr id="6" name="Picture 5" descr="6131d3148657a26e1bfe386e7ba65811.png">
            <a:hlinkClick r:id="rId6" action="ppaction://hlinksldjump"/>
          </p:cNvPr>
          <p:cNvPicPr>
            <a:picLocks noChangeAspect="1"/>
          </p:cNvPicPr>
          <p:nvPr/>
        </p:nvPicPr>
        <p:blipFill>
          <a:blip r:embed="rId7" cstate="print"/>
          <a:stretch>
            <a:fillRect/>
          </a:stretch>
        </p:blipFill>
        <p:spPr>
          <a:xfrm>
            <a:off x="8331200" y="3020608"/>
            <a:ext cx="3454400" cy="5490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3" cstate="print"/>
          <a:stretch>
            <a:fillRect/>
          </a:stretch>
        </p:blipFill>
        <p:spPr>
          <a:xfrm>
            <a:off x="-1930399" y="1295400"/>
            <a:ext cx="8331200" cy="8940800"/>
          </a:xfrm>
          <a:prstGeom prst="rect">
            <a:avLst/>
          </a:prstGeom>
        </p:spPr>
      </p:pic>
      <p:pic>
        <p:nvPicPr>
          <p:cNvPr id="5" name="Picture 4" descr="1.png"/>
          <p:cNvPicPr>
            <a:picLocks noChangeAspect="1"/>
          </p:cNvPicPr>
          <p:nvPr/>
        </p:nvPicPr>
        <p:blipFill>
          <a:blip r:embed="rId4"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id="{A2DABD76-4184-EA50-D58D-62848E491396}"/>
              </a:ext>
            </a:extLst>
          </p:cNvPr>
          <p:cNvPicPr>
            <a:picLocks noChangeAspect="1"/>
          </p:cNvPicPr>
          <p:nvPr/>
        </p:nvPicPr>
        <p:blipFill>
          <a:blip r:embed="rId5"/>
          <a:stretch>
            <a:fillRect/>
          </a:stretch>
        </p:blipFill>
        <p:spPr>
          <a:xfrm>
            <a:off x="-4257" y="-4495"/>
            <a:ext cx="1126598" cy="1258329"/>
          </a:xfrm>
          <a:prstGeom prst="rect">
            <a:avLst/>
          </a:prstGeom>
        </p:spPr>
      </p:pic>
      <p:sp>
        <p:nvSpPr>
          <p:cNvPr id="3" name="Rectangle 2">
            <a:extLst>
              <a:ext uri="{FF2B5EF4-FFF2-40B4-BE49-F238E27FC236}">
                <a16:creationId xmlns:a16="http://schemas.microsoft.com/office/drawing/2014/main" id="{9DD74AEC-0A29-B38C-6607-464348EB5FD7}"/>
              </a:ext>
            </a:extLst>
          </p:cNvPr>
          <p:cNvSpPr/>
          <p:nvPr/>
        </p:nvSpPr>
        <p:spPr>
          <a:xfrm>
            <a:off x="1117600" y="119002"/>
            <a:ext cx="10314432" cy="1524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FA0C0503-FB07-2FB6-15F3-21E333067F5E}"/>
              </a:ext>
            </a:extLst>
          </p:cNvPr>
          <p:cNvSpPr txBox="1"/>
          <p:nvPr/>
        </p:nvSpPr>
        <p:spPr>
          <a:xfrm>
            <a:off x="1189057" y="228451"/>
            <a:ext cx="9813881" cy="1302985"/>
          </a:xfrm>
          <a:prstGeom prst="rect">
            <a:avLst/>
          </a:prstGeom>
          <a:noFill/>
        </p:spPr>
        <p:txBody>
          <a:bodyPr wrap="square" rtlCol="0">
            <a:spAutoFit/>
          </a:bodyPr>
          <a:lstStyle/>
          <a:p>
            <a:pPr lvl="0" algn="just">
              <a:lnSpc>
                <a:spcPct val="150000"/>
              </a:lnSpc>
              <a:spcBef>
                <a:spcPts val="160"/>
              </a:spcBef>
              <a:spcAft>
                <a:spcPts val="160"/>
              </a:spcAft>
            </a:pPr>
            <a:r>
              <a:rPr kumimoji="0" lang="vi-VN" sz="2800" b="1" i="0" u="none" strike="noStrike" kern="120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Câu 5: </a:t>
            </a:r>
            <a:r>
              <a:rPr lang="vi-VN" sz="2800" dirty="0">
                <a:solidFill>
                  <a:srgbClr val="232323"/>
                </a:solidFill>
                <a:latin typeface="UTM Avo" panose="02040603050506020204" pitchFamily="18"/>
              </a:rPr>
              <a:t>Bài văn cho thấy tình cảm của tác giả với Sa Pa như thế nào?</a:t>
            </a:r>
            <a:endParaRPr kumimoji="0" lang="vi-VN" sz="28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9729616-C0AF-5231-D5F0-004D91B8738D}"/>
              </a:ext>
            </a:extLst>
          </p:cNvPr>
          <p:cNvSpPr/>
          <p:nvPr/>
        </p:nvSpPr>
        <p:spPr>
          <a:xfrm>
            <a:off x="2590799" y="1930400"/>
            <a:ext cx="7010400" cy="36260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TextBox 12">
            <a:extLst>
              <a:ext uri="{FF2B5EF4-FFF2-40B4-BE49-F238E27FC236}">
                <a16:creationId xmlns:a16="http://schemas.microsoft.com/office/drawing/2014/main" id="{48DAF0F8-ED41-639C-2D67-1E7B537CFAE1}"/>
              </a:ext>
            </a:extLst>
          </p:cNvPr>
          <p:cNvSpPr txBox="1"/>
          <p:nvPr/>
        </p:nvSpPr>
        <p:spPr>
          <a:xfrm>
            <a:off x="2909186" y="2351502"/>
            <a:ext cx="5091814" cy="2783839"/>
          </a:xfrm>
          <a:prstGeom prst="rect">
            <a:avLst/>
          </a:prstGeom>
          <a:noFill/>
        </p:spPr>
        <p:txBody>
          <a:bodyPr wrap="square" rtlCol="0">
            <a:spAutoFit/>
          </a:bodyPr>
          <a:lstStyle/>
          <a:p>
            <a:pPr algn="just">
              <a:lnSpc>
                <a:spcPct val="150000"/>
              </a:lnSpc>
            </a:pPr>
            <a:r>
              <a:rPr lang="vi-VN" sz="2400" dirty="0">
                <a:solidFill>
                  <a:srgbClr val="232323"/>
                </a:solidFill>
                <a:latin typeface="UTM Avo" panose="02040603050506020204" pitchFamily="18"/>
              </a:rPr>
              <a:t>Bài văn cho thấy tình cảm của tác giả với Sa Pa: Tác giả yêu vẻ đẹp của mỗi cảnh vật trên đường đi Sa Pa./ Tác giả tự hào về cảnh đẹp của Sa Pa./...</a:t>
            </a:r>
            <a:endParaRPr lang="vi-VN" sz="2400" dirty="0">
              <a:latin typeface="UTM Avo" panose="02040603050506020204" pitchFamily="18"/>
            </a:endParaRPr>
          </a:p>
        </p:txBody>
      </p:sp>
      <p:pic>
        <p:nvPicPr>
          <p:cNvPr id="6" name="Picture 5" descr="6131d3148657a26e1bfe386e7ba65811.png">
            <a:hlinkClick r:id="rId6" action="ppaction://hlinksldjump"/>
          </p:cNvPr>
          <p:cNvPicPr>
            <a:picLocks noChangeAspect="1"/>
          </p:cNvPicPr>
          <p:nvPr/>
        </p:nvPicPr>
        <p:blipFill>
          <a:blip r:embed="rId7" cstate="print"/>
          <a:stretch>
            <a:fillRect/>
          </a:stretch>
        </p:blipFill>
        <p:spPr>
          <a:xfrm>
            <a:off x="7620000" y="3022600"/>
            <a:ext cx="3454400" cy="5490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oogle Shape;3788;p18">
            <a:extLst>
              <a:ext uri="{FF2B5EF4-FFF2-40B4-BE49-F238E27FC236}">
                <a16:creationId xmlns:a16="http://schemas.microsoft.com/office/drawing/2014/main" id="{45C97785-2785-A41C-92D4-DCCBBA8EB74F}"/>
              </a:ext>
            </a:extLst>
          </p:cNvPr>
          <p:cNvGrpSpPr/>
          <p:nvPr/>
        </p:nvGrpSpPr>
        <p:grpSpPr>
          <a:xfrm>
            <a:off x="959461" y="1742111"/>
            <a:ext cx="5356280" cy="5115889"/>
            <a:chOff x="501285" y="1011836"/>
            <a:chExt cx="4325807" cy="4131664"/>
          </a:xfrm>
        </p:grpSpPr>
        <p:sp>
          <p:nvSpPr>
            <p:cNvPr id="7" name="Google Shape;3789;p18">
              <a:extLst>
                <a:ext uri="{FF2B5EF4-FFF2-40B4-BE49-F238E27FC236}">
                  <a16:creationId xmlns:a16="http://schemas.microsoft.com/office/drawing/2014/main" id="{D3379BE1-468C-C776-09A0-184DCD021163}"/>
                </a:ext>
              </a:extLst>
            </p:cNvPr>
            <p:cNvSpPr/>
            <p:nvPr/>
          </p:nvSpPr>
          <p:spPr>
            <a:xfrm>
              <a:off x="501285" y="1011836"/>
              <a:ext cx="4325807" cy="4131664"/>
            </a:xfrm>
            <a:custGeom>
              <a:avLst/>
              <a:gdLst/>
              <a:ahLst/>
              <a:cxnLst/>
              <a:rect l="l" t="t" r="r" b="b"/>
              <a:pathLst>
                <a:path w="1349344" h="1441222" extrusionOk="0">
                  <a:moveTo>
                    <a:pt x="0" y="0"/>
                  </a:moveTo>
                  <a:lnTo>
                    <a:pt x="1349344" y="0"/>
                  </a:lnTo>
                  <a:lnTo>
                    <a:pt x="1349344" y="1441222"/>
                  </a:lnTo>
                  <a:lnTo>
                    <a:pt x="0" y="1441222"/>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3790;p18">
              <a:extLst>
                <a:ext uri="{FF2B5EF4-FFF2-40B4-BE49-F238E27FC236}">
                  <a16:creationId xmlns:a16="http://schemas.microsoft.com/office/drawing/2014/main" id="{B8551E31-1E09-7F22-AA2E-C426F61E7C72}"/>
                </a:ext>
              </a:extLst>
            </p:cNvPr>
            <p:cNvSpPr txBox="1"/>
            <p:nvPr/>
          </p:nvSpPr>
          <p:spPr>
            <a:xfrm>
              <a:off x="1321962" y="1541522"/>
              <a:ext cx="3173098" cy="1665339"/>
            </a:xfrm>
            <a:prstGeom prst="rect">
              <a:avLst/>
            </a:prstGeom>
            <a:noFill/>
            <a:ln>
              <a:noFill/>
            </a:ln>
          </p:spPr>
          <p:txBody>
            <a:bodyPr spcFirstLastPara="1" wrap="square" lIns="121900" tIns="60933" rIns="121900" bIns="60933" anchor="t" anchorCtr="0">
              <a:spAutoFit/>
            </a:bodyPr>
            <a:lstStyle/>
            <a:p>
              <a:pPr algn="ctr">
                <a:lnSpc>
                  <a:spcPct val="150000"/>
                </a:lnSpc>
                <a:buClr>
                  <a:srgbClr val="000000"/>
                </a:buClr>
                <a:buFont typeface="Arial"/>
                <a:buNone/>
              </a:pPr>
              <a:r>
                <a:rPr lang="vi-VN" sz="2800" b="1" i="1" kern="0" dirty="0">
                  <a:solidFill>
                    <a:srgbClr val="000000"/>
                  </a:solidFill>
                  <a:latin typeface="UTM Avo" panose="02040603050506020204" pitchFamily="18"/>
                  <a:cs typeface="Arial"/>
                  <a:sym typeface="Arial"/>
                </a:rPr>
                <a:t>Qua bài đọc, nội dung bài nhắn nhủ chúng ta điều gì?</a:t>
              </a:r>
              <a:endParaRPr sz="2800" b="1" i="1" kern="0" dirty="0">
                <a:solidFill>
                  <a:srgbClr val="000000"/>
                </a:solidFill>
                <a:latin typeface="UTM Avo" panose="02040603050506020204" pitchFamily="18"/>
                <a:cs typeface="Arial"/>
                <a:sym typeface="Arial"/>
              </a:endParaRPr>
            </a:p>
          </p:txBody>
        </p:sp>
      </p:grpSp>
      <p:sp>
        <p:nvSpPr>
          <p:cNvPr id="9" name="Google Shape;3791;p18">
            <a:extLst>
              <a:ext uri="{FF2B5EF4-FFF2-40B4-BE49-F238E27FC236}">
                <a16:creationId xmlns:a16="http://schemas.microsoft.com/office/drawing/2014/main" id="{B06BC920-3C1B-BECA-C940-89C1F9FF65A6}"/>
              </a:ext>
            </a:extLst>
          </p:cNvPr>
          <p:cNvSpPr/>
          <p:nvPr/>
        </p:nvSpPr>
        <p:spPr>
          <a:xfrm>
            <a:off x="6965339" y="1964819"/>
            <a:ext cx="4267200" cy="4670472"/>
          </a:xfrm>
          <a:prstGeom prst="roundRect">
            <a:avLst>
              <a:gd name="adj" fmla="val 8028"/>
            </a:avLst>
          </a:prstGeom>
          <a:solidFill>
            <a:srgbClr val="FFFFFF"/>
          </a:solidFill>
          <a:ln w="25400" cap="flat" cmpd="sng">
            <a:solidFill>
              <a:srgbClr val="508ED3"/>
            </a:solidFill>
            <a:prstDash val="solid"/>
            <a:round/>
            <a:headEnd type="none" w="sm" len="sm"/>
            <a:tailEnd type="none" w="sm" len="sm"/>
          </a:ln>
        </p:spPr>
        <p:txBody>
          <a:bodyPr spcFirstLastPara="1" wrap="square" lIns="121900" tIns="60933" rIns="121900" bIns="288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232323"/>
                </a:solidFill>
                <a:effectLst/>
                <a:uLnTx/>
                <a:uFillTx/>
                <a:latin typeface="UTM Avo" panose="02040603050506020204" pitchFamily="18"/>
                <a:cs typeface="Arial"/>
                <a:sym typeface="Arial"/>
              </a:rPr>
              <a:t>Bài văn miêu tả cảnh đẹp kì thú của đường lên Sa Pa và của Sa Pa, qua đó nói lên tình cảm yêu mến và tự hào về vùng đất được coi là món quà diệu kì của thiên nhiên dành cho nước ta.</a:t>
            </a:r>
            <a:endParaRPr kumimoji="0" sz="2489"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4422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41A0AF4-B9D2-EF80-5BF3-E29BA2CF54A0}"/>
              </a:ext>
            </a:extLst>
          </p:cNvPr>
          <p:cNvGrpSpPr/>
          <p:nvPr/>
        </p:nvGrpSpPr>
        <p:grpSpPr>
          <a:xfrm>
            <a:off x="4583433" y="3429000"/>
            <a:ext cx="3378881" cy="1551686"/>
            <a:chOff x="309542" y="967667"/>
            <a:chExt cx="3355405" cy="1906895"/>
          </a:xfrm>
        </p:grpSpPr>
        <p:pic>
          <p:nvPicPr>
            <p:cNvPr id="4" name="Picture 3">
              <a:hlinkClick r:id="rId3"/>
              <a:extLst>
                <a:ext uri="{FF2B5EF4-FFF2-40B4-BE49-F238E27FC236}">
                  <a16:creationId xmlns:a16="http://schemas.microsoft.com/office/drawing/2014/main" id="{9B766AF8-2852-3F78-C641-3387D0EEFF77}"/>
                </a:ext>
              </a:extLst>
            </p:cNvPr>
            <p:cNvPicPr>
              <a:picLocks noChangeAspect="1"/>
            </p:cNvPicPr>
            <p:nvPr/>
          </p:nvPicPr>
          <p:blipFill>
            <a:blip r:embed="rId4">
              <a:extLst>
                <a:ext uri="{28A0092B-C50C-407E-A947-70E740481C1C}">
                  <a14:useLocalDpi xmlns:a14="http://schemas.microsoft.com/office/drawing/2010/main" val="0"/>
                </a:ext>
              </a:extLst>
            </a:blip>
            <a:srcRect l="2618" r="2618"/>
            <a:stretch/>
          </p:blipFill>
          <p:spPr>
            <a:xfrm>
              <a:off x="942935" y="979335"/>
              <a:ext cx="2088617" cy="1895227"/>
            </a:xfrm>
            <a:prstGeom prst="rect">
              <a:avLst/>
            </a:prstGeom>
          </p:spPr>
        </p:pic>
        <p:sp>
          <p:nvSpPr>
            <p:cNvPr id="5" name="TextBox 4">
              <a:extLst>
                <a:ext uri="{FF2B5EF4-FFF2-40B4-BE49-F238E27FC236}">
                  <a16:creationId xmlns:a16="http://schemas.microsoft.com/office/drawing/2014/main" id="{44D870CD-AA56-E43C-5EAD-C00612616586}"/>
                </a:ext>
              </a:extLst>
            </p:cNvPr>
            <p:cNvSpPr txBox="1"/>
            <p:nvPr/>
          </p:nvSpPr>
          <p:spPr>
            <a:xfrm>
              <a:off x="309542" y="967667"/>
              <a:ext cx="335540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vào</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đây</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luyện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tập</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621639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823D28-3E0B-1347-394E-9D821C9915DD}"/>
              </a:ext>
            </a:extLst>
          </p:cNvPr>
          <p:cNvSpPr txBox="1"/>
          <p:nvPr/>
        </p:nvSpPr>
        <p:spPr>
          <a:xfrm>
            <a:off x="1038732" y="1558860"/>
            <a:ext cx="10114536" cy="57438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u="none" strike="noStrike" kern="0" cap="none" spc="0" normalizeH="0" baseline="0" noProof="0" dirty="0">
                <a:ln>
                  <a:noFill/>
                </a:ln>
                <a:solidFill>
                  <a:schemeClr val="bg1"/>
                </a:solidFill>
                <a:effectLst/>
                <a:uLnTx/>
                <a:uFillTx/>
                <a:latin typeface="UTM Avo" panose="02040603050506020204" pitchFamily="18"/>
              </a:rPr>
              <a:t>HOẠT ĐỘNG </a:t>
            </a:r>
            <a:r>
              <a:rPr lang="vi-VN" sz="2400" b="1" kern="0" dirty="0">
                <a:solidFill>
                  <a:schemeClr val="bg1"/>
                </a:solidFill>
                <a:latin typeface="UTM Avo" panose="02040603050506020204" pitchFamily="18"/>
              </a:rPr>
              <a:t>3</a:t>
            </a:r>
            <a:r>
              <a:rPr kumimoji="0" lang="vi-VN" sz="2400" b="1" u="none" strike="noStrike" kern="0" cap="none" spc="0" normalizeH="0" baseline="0" noProof="0" dirty="0">
                <a:ln>
                  <a:noFill/>
                </a:ln>
                <a:solidFill>
                  <a:schemeClr val="bg1"/>
                </a:solidFill>
                <a:effectLst/>
                <a:uLnTx/>
                <a:uFillTx/>
                <a:latin typeface="UTM Avo" panose="02040603050506020204" pitchFamily="18"/>
              </a:rPr>
              <a:t>.</a:t>
            </a:r>
            <a:r>
              <a:rPr kumimoji="0" lang="vi-VN" sz="2400" b="1" u="none" strike="noStrike" kern="0" cap="none" spc="0" normalizeH="0" noProof="0" dirty="0">
                <a:ln>
                  <a:noFill/>
                </a:ln>
                <a:solidFill>
                  <a:schemeClr val="bg1"/>
                </a:solidFill>
                <a:effectLst/>
                <a:uLnTx/>
                <a:uFillTx/>
                <a:latin typeface="UTM Avo" panose="02040603050506020204" pitchFamily="18"/>
              </a:rPr>
              <a:t> </a:t>
            </a:r>
            <a:r>
              <a:rPr lang="vi-VN" sz="2400" b="1" kern="0" dirty="0">
                <a:solidFill>
                  <a:schemeClr val="bg1"/>
                </a:solidFill>
                <a:latin typeface="UTM Avo" panose="02040603050506020204" pitchFamily="18"/>
              </a:rPr>
              <a:t>ĐỌC NÂNG CAO</a:t>
            </a:r>
            <a:endParaRPr kumimoji="0" lang="vi-VN" sz="2400" b="1" u="none" strike="noStrike" kern="0" cap="none" spc="0" normalizeH="0" baseline="0" noProof="0" dirty="0">
              <a:ln>
                <a:noFill/>
              </a:ln>
              <a:solidFill>
                <a:schemeClr val="bg1"/>
              </a:solidFill>
              <a:effectLst/>
              <a:uLnTx/>
              <a:uFillTx/>
              <a:latin typeface="UTM Avo" panose="02040603050506020204" pitchFamily="18"/>
            </a:endParaRPr>
          </a:p>
        </p:txBody>
      </p:sp>
      <p:sp>
        <p:nvSpPr>
          <p:cNvPr id="6" name="Google Shape;3804;p20">
            <a:extLst>
              <a:ext uri="{FF2B5EF4-FFF2-40B4-BE49-F238E27FC236}">
                <a16:creationId xmlns:a16="http://schemas.microsoft.com/office/drawing/2014/main" id="{885DAC57-D5D2-3C35-67B5-3A233ACCEA71}"/>
              </a:ext>
            </a:extLst>
          </p:cNvPr>
          <p:cNvSpPr txBox="1">
            <a:spLocks/>
          </p:cNvSpPr>
          <p:nvPr/>
        </p:nvSpPr>
        <p:spPr>
          <a:xfrm>
            <a:off x="2672680" y="2274614"/>
            <a:ext cx="313774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2500"/>
              <a:buFont typeface="Days One"/>
              <a:buNone/>
              <a:defRPr sz="2667" b="1" i="0" u="none" strike="noStrike" cap="none">
                <a:solidFill>
                  <a:schemeClr val="dk1"/>
                </a:solidFill>
                <a:latin typeface="Days One"/>
                <a:ea typeface="Days One"/>
                <a:cs typeface="Days One"/>
                <a:sym typeface="Days One"/>
              </a:defRPr>
            </a:lvl1pPr>
            <a:lvl2pPr marR="0" lvl="1" algn="ctr" rtl="0">
              <a:lnSpc>
                <a:spcPct val="100000"/>
              </a:lnSpc>
              <a:spcBef>
                <a:spcPts val="0"/>
              </a:spcBef>
              <a:spcAft>
                <a:spcPts val="0"/>
              </a:spcAft>
              <a:buClr>
                <a:schemeClr val="dk1"/>
              </a:buClr>
              <a:buSzPts val="2500"/>
              <a:buFont typeface="Bebas Neue"/>
              <a:buNone/>
              <a:defRPr sz="3333"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3333"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3333"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3333"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3333"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3333"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3333"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3333"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Days One"/>
              <a:buNone/>
              <a:tabLst/>
              <a:defRPr/>
            </a:pPr>
            <a:r>
              <a:rPr kumimoji="0" lang="vi-VN" sz="3200" b="1" i="0" u="none" strike="noStrike" kern="0" cap="none" spc="0" normalizeH="0" baseline="0" noProof="0" dirty="0">
                <a:ln>
                  <a:noFill/>
                </a:ln>
                <a:solidFill>
                  <a:schemeClr val="bg1"/>
                </a:solidFill>
                <a:effectLst/>
                <a:uLnTx/>
                <a:uFillTx/>
                <a:latin typeface="UTM Avo" panose="02040603050506020204" pitchFamily="18"/>
                <a:ea typeface="Arial"/>
                <a:cs typeface="Arial"/>
                <a:sym typeface="Arial"/>
              </a:rPr>
              <a:t>Luyện đọc</a:t>
            </a:r>
            <a:endParaRPr kumimoji="0" lang="vi-VN" sz="2000" b="1" i="0" u="none" strike="noStrike" kern="0" cap="none" spc="0" normalizeH="0" baseline="0" noProof="0" dirty="0">
              <a:ln>
                <a:noFill/>
              </a:ln>
              <a:solidFill>
                <a:schemeClr val="bg1"/>
              </a:solidFill>
              <a:effectLst/>
              <a:uLnTx/>
              <a:uFillTx/>
              <a:latin typeface="UTM Avo" panose="02040603050506020204" pitchFamily="18"/>
              <a:sym typeface="Days One"/>
            </a:endParaRPr>
          </a:p>
        </p:txBody>
      </p:sp>
      <p:sp>
        <p:nvSpPr>
          <p:cNvPr id="7" name="Google Shape;3805;p20">
            <a:extLst>
              <a:ext uri="{FF2B5EF4-FFF2-40B4-BE49-F238E27FC236}">
                <a16:creationId xmlns:a16="http://schemas.microsoft.com/office/drawing/2014/main" id="{51F4026F-C856-FDFB-0567-7C2D2AFF8DE8}"/>
              </a:ext>
            </a:extLst>
          </p:cNvPr>
          <p:cNvSpPr/>
          <p:nvPr/>
        </p:nvSpPr>
        <p:spPr>
          <a:xfrm>
            <a:off x="1038732" y="3179580"/>
            <a:ext cx="6405639" cy="3406019"/>
          </a:xfrm>
          <a:prstGeom prst="roundRect">
            <a:avLst>
              <a:gd name="adj" fmla="val 7006"/>
            </a:avLst>
          </a:prstGeom>
          <a:solidFill>
            <a:srgbClr val="FFFFFF"/>
          </a:solidFill>
          <a:ln w="25400" cap="flat" cmpd="sng">
            <a:solidFill>
              <a:srgbClr val="508ED3"/>
            </a:solidFill>
            <a:prstDash val="solid"/>
            <a:round/>
            <a:headEnd type="none" w="sm" len="sm"/>
            <a:tailEnd type="none" w="sm" len="sm"/>
          </a:ln>
        </p:spPr>
        <p:txBody>
          <a:bodyPr spcFirstLastPara="1" wrap="square" lIns="121900" tIns="60933" rIns="121900" bIns="288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cs typeface="Arial"/>
                <a:sym typeface="Arial"/>
              </a:rPr>
              <a:t>Luyện tập, chú ý cách ngắt nghỉ ở giữa các câu; nhấn mạnh các từ ngữ quan trọng (thể hiện sự tò mò, thích thú khi phát hiện ra những điều mới lạ của nhân vật "tôi")</a:t>
            </a:r>
            <a:r>
              <a:rPr kumimoji="0" lang="en-US" sz="2400" b="0" i="0" u="none" strike="noStrike" kern="0" cap="none" spc="0" normalizeH="0" baseline="0" noProof="0">
                <a:ln>
                  <a:noFill/>
                </a:ln>
                <a:solidFill>
                  <a:schemeClr val="bg1"/>
                </a:solidFill>
                <a:effectLst/>
                <a:uLnTx/>
                <a:uFillTx/>
                <a:latin typeface="UTM Avo" panose="02040603050506020204" pitchFamily="18"/>
                <a:cs typeface="Arial"/>
                <a:sym typeface="Arial"/>
              </a:rPr>
              <a:t>.</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8" name="Google Shape;3806;p20">
            <a:extLst>
              <a:ext uri="{FF2B5EF4-FFF2-40B4-BE49-F238E27FC236}">
                <a16:creationId xmlns:a16="http://schemas.microsoft.com/office/drawing/2014/main" id="{C86A9FF5-F5B2-E62F-869A-171738C19CFA}"/>
              </a:ext>
            </a:extLst>
          </p:cNvPr>
          <p:cNvSpPr/>
          <p:nvPr/>
        </p:nvSpPr>
        <p:spPr>
          <a:xfrm>
            <a:off x="8330812" y="3179580"/>
            <a:ext cx="3497495" cy="3678420"/>
          </a:xfrm>
          <a:custGeom>
            <a:avLst/>
            <a:gdLst/>
            <a:ahLst/>
            <a:cxnLst/>
            <a:rect l="l" t="t" r="r" b="b"/>
            <a:pathLst>
              <a:path w="1638907" h="1177964" extrusionOk="0">
                <a:moveTo>
                  <a:pt x="0" y="0"/>
                </a:moveTo>
                <a:lnTo>
                  <a:pt x="1638907" y="0"/>
                </a:lnTo>
                <a:lnTo>
                  <a:pt x="1638907" y="1177964"/>
                </a:lnTo>
                <a:lnTo>
                  <a:pt x="0" y="1177964"/>
                </a:lnTo>
                <a:lnTo>
                  <a:pt x="0" y="0"/>
                </a:lnTo>
                <a:close/>
              </a:path>
            </a:pathLst>
          </a:custGeom>
          <a:blipFill rotWithShape="1">
            <a:blip r:embed="rId3">
              <a:alphaModFix/>
            </a:blip>
            <a:stretch>
              <a:fillRect l="1256" t="525" r="-47584" b="-524"/>
            </a:stretch>
          </a:blipFill>
          <a:ln>
            <a:noFill/>
          </a:ln>
        </p:spPr>
        <p:txBody>
          <a:bodyPr spcFirstLastPara="1" wrap="square" lIns="121900" tIns="60933" rIns="121900" bIns="60933" anchor="t" anchorCtr="0">
            <a:noAutofit/>
          </a:bodyPr>
          <a:lstStyle/>
          <a:p>
            <a:pPr>
              <a:buClr>
                <a:srgbClr val="000000"/>
              </a:buClr>
              <a:buFont typeface="Arial"/>
              <a:buNone/>
            </a:pPr>
            <a:endParaRPr kern="0">
              <a:solidFill>
                <a:schemeClr val="bg1"/>
              </a:solidFill>
              <a:latin typeface="UTM Avo" panose="02040603050506020204" pitchFamily="18"/>
              <a:cs typeface="Arial"/>
              <a:sym typeface="Arial"/>
            </a:endParaRPr>
          </a:p>
        </p:txBody>
      </p:sp>
    </p:spTree>
    <p:extLst>
      <p:ext uri="{BB962C8B-B14F-4D97-AF65-F5344CB8AC3E}">
        <p14:creationId xmlns:p14="http://schemas.microsoft.com/office/powerpoint/2010/main" val="32523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3811;p21">
            <a:extLst>
              <a:ext uri="{FF2B5EF4-FFF2-40B4-BE49-F238E27FC236}">
                <a16:creationId xmlns:a16="http://schemas.microsoft.com/office/drawing/2014/main" id="{DA069609-5771-9888-5A6D-F42AD088EF76}"/>
              </a:ext>
            </a:extLst>
          </p:cNvPr>
          <p:cNvSpPr txBox="1">
            <a:spLocks/>
          </p:cNvSpPr>
          <p:nvPr/>
        </p:nvSpPr>
        <p:spPr>
          <a:xfrm>
            <a:off x="4527129" y="1729155"/>
            <a:ext cx="313774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Days One"/>
              <a:buNone/>
              <a:defRPr sz="3733" b="1" i="0" u="none" strike="noStrike" cap="none">
                <a:solidFill>
                  <a:schemeClr val="lt1"/>
                </a:solidFill>
                <a:latin typeface="Days One"/>
                <a:ea typeface="Days One"/>
                <a:cs typeface="Days One"/>
                <a:sym typeface="Days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FFFFF"/>
              </a:buClr>
              <a:buSzPts val="2800"/>
              <a:buFont typeface="Days One"/>
              <a:buNone/>
              <a:tabLst/>
              <a:defRPr/>
            </a:pPr>
            <a:r>
              <a:rPr kumimoji="0" lang="vi-VN" sz="3200" b="1" i="0" u="none" strike="noStrike" kern="0" cap="none" spc="0" normalizeH="0" baseline="0" noProof="0" dirty="0">
                <a:ln>
                  <a:noFill/>
                </a:ln>
                <a:solidFill>
                  <a:schemeClr val="bg1"/>
                </a:solidFill>
                <a:effectLst/>
                <a:uLnTx/>
                <a:uFillTx/>
                <a:latin typeface="UTM Avo" panose="02040603050506020204" pitchFamily="18"/>
                <a:ea typeface="Arial"/>
                <a:cs typeface="Arial"/>
                <a:sym typeface="Arial"/>
              </a:rPr>
              <a:t>Luyện đọc</a:t>
            </a:r>
            <a:endParaRPr kumimoji="0" lang="vi-VN" sz="3200" b="1" i="0" u="none" strike="noStrike" kern="0" cap="none" spc="0" normalizeH="0" baseline="0" noProof="0" dirty="0">
              <a:ln>
                <a:noFill/>
              </a:ln>
              <a:solidFill>
                <a:schemeClr val="bg1"/>
              </a:solidFill>
              <a:effectLst/>
              <a:uLnTx/>
              <a:uFillTx/>
              <a:latin typeface="UTM Avo" panose="02040603050506020204" pitchFamily="18"/>
              <a:sym typeface="Days One"/>
            </a:endParaRPr>
          </a:p>
        </p:txBody>
      </p:sp>
      <p:sp>
        <p:nvSpPr>
          <p:cNvPr id="5" name="Google Shape;3812;p21">
            <a:extLst>
              <a:ext uri="{FF2B5EF4-FFF2-40B4-BE49-F238E27FC236}">
                <a16:creationId xmlns:a16="http://schemas.microsoft.com/office/drawing/2014/main" id="{34B46F1C-6F06-05C5-FB4B-2702C983C747}"/>
              </a:ext>
            </a:extLst>
          </p:cNvPr>
          <p:cNvSpPr/>
          <p:nvPr/>
        </p:nvSpPr>
        <p:spPr>
          <a:xfrm>
            <a:off x="809283" y="2662236"/>
            <a:ext cx="10573432" cy="3406019"/>
          </a:xfrm>
          <a:prstGeom prst="roundRect">
            <a:avLst>
              <a:gd name="adj" fmla="val 7006"/>
            </a:avLst>
          </a:prstGeom>
          <a:solidFill>
            <a:srgbClr val="FFFFFF"/>
          </a:solidFill>
          <a:ln w="25400" cap="flat" cmpd="sng">
            <a:solidFill>
              <a:srgbClr val="508ED3"/>
            </a:solidFill>
            <a:prstDash val="solid"/>
            <a:round/>
            <a:headEnd type="none" w="sm" len="sm"/>
            <a:tailEnd type="none" w="sm" len="sm"/>
          </a:ln>
        </p:spPr>
        <p:txBody>
          <a:bodyPr spcFirstLastPara="1" wrap="square" lIns="121900" tIns="60933" rIns="121900" bIns="288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Hôm sau</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chúng tôi đi Sa Pa.</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Phong cảnh ở đây thật đẹp.</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Thoắt cái, lá vàng rơi</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trong khoảnh khắc mùa thu.</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Thoắt cái,</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trắng long lanh một cơn mưa tuyết</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trên những cành đào,</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lê,</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mận.</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Thoắt cái</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gió xuân hây hẩy nồng nàn</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với những bông hoa lay ơn</a:t>
            </a:r>
            <a:r>
              <a:rPr kumimoji="0" lang="vi-VN" sz="2400" b="1" i="0" u="none" strike="noStrike" kern="0" cap="none" spc="0" normalizeH="0" baseline="0" noProof="0">
                <a:ln>
                  <a:noFill/>
                </a:ln>
                <a:solidFill>
                  <a:srgbClr val="F02424"/>
                </a:solidFill>
                <a:effectLst/>
                <a:uLnTx/>
                <a:uFillTx/>
                <a:latin typeface="UTM Avo" panose="02040603050506020204" pitchFamily="18"/>
                <a:cs typeface="Arial"/>
                <a:sym typeface="Arial"/>
              </a:rPr>
              <a:t>/</a:t>
            </a:r>
            <a:r>
              <a:rPr kumimoji="0" lang="vi-VN" sz="2400" b="0" i="0" u="none" strike="noStrike" kern="0" cap="none" spc="0" normalizeH="0" baseline="0" noProof="0">
                <a:ln>
                  <a:noFill/>
                </a:ln>
                <a:solidFill>
                  <a:srgbClr val="232323"/>
                </a:solidFill>
                <a:effectLst/>
                <a:uLnTx/>
                <a:uFillTx/>
                <a:latin typeface="UTM Avo" panose="02040603050506020204" pitchFamily="18"/>
                <a:cs typeface="Arial"/>
                <a:sym typeface="Arial"/>
              </a:rPr>
              <a:t> màu đen nhung hiếm quý.</a:t>
            </a: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53137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818;p22">
            <a:extLst>
              <a:ext uri="{FF2B5EF4-FFF2-40B4-BE49-F238E27FC236}">
                <a16:creationId xmlns:a16="http://schemas.microsoft.com/office/drawing/2014/main" id="{BD9D7D1C-5BE9-A410-22D4-F731092110B0}"/>
              </a:ext>
            </a:extLst>
          </p:cNvPr>
          <p:cNvSpPr/>
          <p:nvPr/>
        </p:nvSpPr>
        <p:spPr>
          <a:xfrm>
            <a:off x="6096000" y="2367234"/>
            <a:ext cx="5393200" cy="2738400"/>
          </a:xfrm>
          <a:prstGeom prst="roundRect">
            <a:avLst>
              <a:gd name="adj" fmla="val 7006"/>
            </a:avLst>
          </a:prstGeom>
          <a:solidFill>
            <a:schemeClr val="lt1"/>
          </a:solidFill>
          <a:ln w="25400" cap="flat" cmpd="sng">
            <a:solidFill>
              <a:schemeClr val="accent6"/>
            </a:solidFill>
            <a:prstDash val="solid"/>
            <a:round/>
            <a:headEnd type="none" w="sm" len="sm"/>
            <a:tailEnd type="none" w="sm" len="sm"/>
          </a:ln>
        </p:spPr>
        <p:txBody>
          <a:bodyPr spcFirstLastPara="1" wrap="square" lIns="121900" tIns="60933" rIns="121900" bIns="288000" anchor="ctr" anchorCtr="0">
            <a:noAutofit/>
          </a:bodyPr>
          <a:lstStyle/>
          <a:p>
            <a:pPr algn="ctr">
              <a:lnSpc>
                <a:spcPct val="150000"/>
              </a:lnSpc>
            </a:pPr>
            <a:r>
              <a:rPr lang="vi-VN" sz="2400">
                <a:solidFill>
                  <a:srgbClr val="232323"/>
                </a:solidFill>
                <a:latin typeface="UTM Avo" panose="02040603050506020204" pitchFamily="18"/>
              </a:rPr>
              <a:t>Chuẩn bị bài mới </a:t>
            </a:r>
            <a:endParaRPr sz="2400">
              <a:latin typeface="UTM Avo" panose="02040603050506020204" pitchFamily="18"/>
            </a:endParaRPr>
          </a:p>
          <a:p>
            <a:pPr algn="ctr">
              <a:lnSpc>
                <a:spcPct val="150000"/>
              </a:lnSpc>
            </a:pPr>
            <a:r>
              <a:rPr lang="vi-VN" sz="2400" b="1">
                <a:solidFill>
                  <a:srgbClr val="232323"/>
                </a:solidFill>
                <a:latin typeface="UTM Avo" panose="02040603050506020204" pitchFamily="18"/>
              </a:rPr>
              <a:t>Luyện từ và câu: </a:t>
            </a:r>
            <a:endParaRPr sz="2400">
              <a:latin typeface="UTM Avo" panose="02040603050506020204" pitchFamily="18"/>
            </a:endParaRPr>
          </a:p>
          <a:p>
            <a:pPr algn="ctr">
              <a:lnSpc>
                <a:spcPct val="150000"/>
              </a:lnSpc>
            </a:pPr>
            <a:r>
              <a:rPr lang="vi-VN" sz="2400" b="1">
                <a:solidFill>
                  <a:srgbClr val="232323"/>
                </a:solidFill>
                <a:latin typeface="UTM Avo" panose="02040603050506020204" pitchFamily="18"/>
              </a:rPr>
              <a:t>Luyện tập về lựa chọn từ ngữ</a:t>
            </a:r>
            <a:endParaRPr sz="2400">
              <a:solidFill>
                <a:srgbClr val="232323"/>
              </a:solidFill>
              <a:latin typeface="UTM Avo" panose="02040603050506020204" pitchFamily="18"/>
            </a:endParaRPr>
          </a:p>
        </p:txBody>
      </p:sp>
      <p:sp>
        <p:nvSpPr>
          <p:cNvPr id="3" name="Google Shape;3819;p22">
            <a:extLst>
              <a:ext uri="{FF2B5EF4-FFF2-40B4-BE49-F238E27FC236}">
                <a16:creationId xmlns:a16="http://schemas.microsoft.com/office/drawing/2014/main" id="{A109EB84-B1A0-2973-F0CF-A61ED2563559}"/>
              </a:ext>
            </a:extLst>
          </p:cNvPr>
          <p:cNvSpPr/>
          <p:nvPr/>
        </p:nvSpPr>
        <p:spPr>
          <a:xfrm>
            <a:off x="596500" y="2367234"/>
            <a:ext cx="5393200" cy="2738400"/>
          </a:xfrm>
          <a:prstGeom prst="roundRect">
            <a:avLst>
              <a:gd name="adj" fmla="val 7006"/>
            </a:avLst>
          </a:prstGeom>
          <a:solidFill>
            <a:schemeClr val="lt1"/>
          </a:solidFill>
          <a:ln w="25400" cap="flat" cmpd="sng">
            <a:solidFill>
              <a:schemeClr val="accent6"/>
            </a:solidFill>
            <a:prstDash val="solid"/>
            <a:round/>
            <a:headEnd type="none" w="sm" len="sm"/>
            <a:tailEnd type="none" w="sm" len="sm"/>
          </a:ln>
        </p:spPr>
        <p:txBody>
          <a:bodyPr spcFirstLastPara="1" wrap="square" lIns="121900" tIns="60933" rIns="121900" bIns="288000" anchor="ctr" anchorCtr="0">
            <a:noAutofit/>
          </a:bodyPr>
          <a:lstStyle/>
          <a:p>
            <a:pPr algn="ctr">
              <a:lnSpc>
                <a:spcPct val="150000"/>
              </a:lnSpc>
            </a:pPr>
            <a:r>
              <a:rPr lang="vi-VN" sz="2400">
                <a:solidFill>
                  <a:srgbClr val="232323"/>
                </a:solidFill>
                <a:latin typeface="UTM Avo" panose="02040603050506020204" pitchFamily="18"/>
              </a:rPr>
              <a:t>Ôn tập các kiến thức đã học trong bài hôm nay</a:t>
            </a:r>
            <a:endParaRPr sz="2400" i="1">
              <a:solidFill>
                <a:srgbClr val="232323"/>
              </a:solidFill>
              <a:latin typeface="UTM Avo" panose="02040603050506020204" pitchFamily="18"/>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3664;p2">
            <a:extLst>
              <a:ext uri="{FF2B5EF4-FFF2-40B4-BE49-F238E27FC236}">
                <a16:creationId xmlns:a16="http://schemas.microsoft.com/office/drawing/2014/main" id="{78B4BC05-5EBA-6CCC-D6F7-09DCBC167E9F}"/>
              </a:ext>
            </a:extLst>
          </p:cNvPr>
          <p:cNvSpPr/>
          <p:nvPr/>
        </p:nvSpPr>
        <p:spPr>
          <a:xfrm>
            <a:off x="7671924" y="2060803"/>
            <a:ext cx="3638247" cy="4025296"/>
          </a:xfrm>
          <a:prstGeom prst="roundRect">
            <a:avLst>
              <a:gd name="adj" fmla="val 16667"/>
            </a:avLst>
          </a:prstGeom>
          <a:solidFill>
            <a:srgbClr val="FFFFFF"/>
          </a:solidFill>
          <a:ln w="25400" cap="flat" cmpd="sng">
            <a:solidFill>
              <a:srgbClr val="508ED3"/>
            </a:solidFill>
            <a:prstDash val="solid"/>
            <a:round/>
            <a:headEnd type="none" w="sm" len="sm"/>
            <a:tailEnd type="none" w="sm" len="sm"/>
          </a:ln>
        </p:spPr>
        <p:txBody>
          <a:bodyPr spcFirstLastPara="1" wrap="square" lIns="121900" tIns="60933" rIns="121900" bIns="192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cs typeface="Arial"/>
                <a:sym typeface="Arial"/>
              </a:rPr>
              <a:t>Em biết đây là nơi nào không? Em đã đến đây chơi bao giờ chưa, em có kỉ niệm gì với nơi này, hãy chia sẻ nhé?</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pic>
        <p:nvPicPr>
          <p:cNvPr id="7" name="Google Shape;3665;p2" descr="Du Lịch Fansipan - Nóc nhà Đông Dương phải đến một lần trong đời">
            <a:extLst>
              <a:ext uri="{FF2B5EF4-FFF2-40B4-BE49-F238E27FC236}">
                <a16:creationId xmlns:a16="http://schemas.microsoft.com/office/drawing/2014/main" id="{2509722D-B7CA-7113-8C4B-C9C3FFC4A367}"/>
              </a:ext>
            </a:extLst>
          </p:cNvPr>
          <p:cNvPicPr preferRelativeResize="0"/>
          <p:nvPr/>
        </p:nvPicPr>
        <p:blipFill rotWithShape="1">
          <a:blip r:embed="rId3">
            <a:alphaModFix/>
          </a:blip>
          <a:srcRect/>
          <a:stretch/>
        </p:blipFill>
        <p:spPr>
          <a:xfrm>
            <a:off x="1037960" y="2060804"/>
            <a:ext cx="6208487" cy="402529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41961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A230B61-E7B1-1D5E-F358-7B9057FBBE5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47384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6288F1-FA46-F740-76CB-663EF7604071}"/>
              </a:ext>
            </a:extLst>
          </p:cNvPr>
          <p:cNvSpPr txBox="1"/>
          <p:nvPr/>
        </p:nvSpPr>
        <p:spPr>
          <a:xfrm>
            <a:off x="1038732" y="1558860"/>
            <a:ext cx="10114536" cy="57438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u="none" strike="noStrike" kern="0" cap="none" spc="0" normalizeH="0" baseline="0" noProof="0" dirty="0">
                <a:ln>
                  <a:noFill/>
                </a:ln>
                <a:solidFill>
                  <a:schemeClr val="bg1"/>
                </a:solidFill>
                <a:effectLst/>
                <a:uLnTx/>
                <a:uFillTx/>
                <a:latin typeface="UTM Avo" panose="02040603050506020204" pitchFamily="18"/>
              </a:rPr>
              <a:t>HOẠT ĐỘNG 1.</a:t>
            </a:r>
            <a:r>
              <a:rPr kumimoji="0" lang="vi-VN" sz="2400" b="1" u="none" strike="noStrike" kern="0" cap="none" spc="0" normalizeH="0" noProof="0" dirty="0">
                <a:ln>
                  <a:noFill/>
                </a:ln>
                <a:solidFill>
                  <a:schemeClr val="bg1"/>
                </a:solidFill>
                <a:effectLst/>
                <a:uLnTx/>
                <a:uFillTx/>
                <a:latin typeface="UTM Avo" panose="02040603050506020204" pitchFamily="18"/>
              </a:rPr>
              <a:t> </a:t>
            </a:r>
            <a:r>
              <a:rPr lang="vi-VN" sz="2400" b="1" kern="0" dirty="0">
                <a:solidFill>
                  <a:schemeClr val="bg1"/>
                </a:solidFill>
                <a:latin typeface="UTM Avo" panose="02040603050506020204" pitchFamily="18"/>
              </a:rPr>
              <a:t>ĐỌC THÀNH TIẾNG</a:t>
            </a:r>
            <a:endParaRPr kumimoji="0" lang="vi-VN" sz="2400" b="1" u="none" strike="noStrike" kern="0" cap="none" spc="0" normalizeH="0" baseline="0" noProof="0" dirty="0">
              <a:ln>
                <a:noFill/>
              </a:ln>
              <a:solidFill>
                <a:schemeClr val="bg1"/>
              </a:solidFill>
              <a:effectLst/>
              <a:uLnTx/>
              <a:uFillTx/>
              <a:latin typeface="UTM Avo" panose="02040603050506020204" pitchFamily="18"/>
            </a:endParaRPr>
          </a:p>
        </p:txBody>
      </p:sp>
      <p:sp>
        <p:nvSpPr>
          <p:cNvPr id="9" name="Google Shape;3694;p6">
            <a:extLst>
              <a:ext uri="{FF2B5EF4-FFF2-40B4-BE49-F238E27FC236}">
                <a16:creationId xmlns:a16="http://schemas.microsoft.com/office/drawing/2014/main" id="{57B1CC35-2E22-B1AD-539B-6DDB697363CE}"/>
              </a:ext>
            </a:extLst>
          </p:cNvPr>
          <p:cNvSpPr txBox="1">
            <a:spLocks/>
          </p:cNvSpPr>
          <p:nvPr/>
        </p:nvSpPr>
        <p:spPr>
          <a:xfrm>
            <a:off x="2322285" y="2133248"/>
            <a:ext cx="7547429"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Days One"/>
              <a:buNone/>
              <a:defRPr sz="2667" b="1" i="0" u="none" strike="noStrike" cap="none">
                <a:solidFill>
                  <a:schemeClr val="dk1"/>
                </a:solidFill>
                <a:latin typeface="Days One"/>
                <a:ea typeface="Days One"/>
                <a:cs typeface="Days One"/>
                <a:sym typeface="Days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FFFFF"/>
              </a:buClr>
              <a:buSzPts val="2800"/>
              <a:buFont typeface="Days One"/>
              <a:buNone/>
              <a:tabLst/>
              <a:defRPr/>
            </a:pPr>
            <a:r>
              <a:rPr kumimoji="0" lang="vi-VN" sz="2800" b="1" i="0" u="none" strike="noStrike" kern="0" cap="none" spc="0" normalizeH="0" baseline="0" noProof="0" dirty="0">
                <a:ln>
                  <a:noFill/>
                </a:ln>
                <a:solidFill>
                  <a:schemeClr val="bg1"/>
                </a:solidFill>
                <a:effectLst/>
                <a:uLnTx/>
                <a:uFillTx/>
                <a:latin typeface="UTM Avo" panose="02040603050506020204" pitchFamily="18"/>
                <a:ea typeface="Arial"/>
                <a:cs typeface="Arial"/>
                <a:sym typeface="Arial"/>
              </a:rPr>
              <a:t>Đọc mẫu bài "Đường đi Sa Pa"</a:t>
            </a:r>
          </a:p>
        </p:txBody>
      </p:sp>
      <p:sp>
        <p:nvSpPr>
          <p:cNvPr id="10" name="Google Shape;3695;p6">
            <a:extLst>
              <a:ext uri="{FF2B5EF4-FFF2-40B4-BE49-F238E27FC236}">
                <a16:creationId xmlns:a16="http://schemas.microsoft.com/office/drawing/2014/main" id="{5FCAD88C-6BE0-4C20-CE28-96D130B10041}"/>
              </a:ext>
            </a:extLst>
          </p:cNvPr>
          <p:cNvSpPr/>
          <p:nvPr/>
        </p:nvSpPr>
        <p:spPr>
          <a:xfrm>
            <a:off x="7171512" y="3971834"/>
            <a:ext cx="4066816" cy="1926665"/>
          </a:xfrm>
          <a:prstGeom prst="rect">
            <a:avLst/>
          </a:prstGeom>
          <a:solidFill>
            <a:srgbClr val="FFFFFF"/>
          </a:solidFill>
          <a:ln w="25400" cap="flat" cmpd="sng">
            <a:solidFill>
              <a:srgbClr val="FFC001"/>
            </a:solidFill>
            <a:prstDash val="solid"/>
            <a:round/>
            <a:headEnd type="none" w="sm" len="sm"/>
            <a:tailEnd type="none" w="sm" len="sm"/>
          </a:ln>
        </p:spPr>
        <p:txBody>
          <a:bodyPr spcFirstLastPara="1" wrap="square" lIns="240000" tIns="60933" rIns="240000" bIns="60933"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cs typeface="Arial"/>
                <a:sym typeface="Arial"/>
              </a:rPr>
              <a:t>Nhấn giọng ở những từ ngữ miêu tả cảnh đẹp.</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1" name="Google Shape;3696;p6">
            <a:extLst>
              <a:ext uri="{FF2B5EF4-FFF2-40B4-BE49-F238E27FC236}">
                <a16:creationId xmlns:a16="http://schemas.microsoft.com/office/drawing/2014/main" id="{6C2A809D-06C6-0B12-620F-2D03C0DE036F}"/>
              </a:ext>
            </a:extLst>
          </p:cNvPr>
          <p:cNvSpPr/>
          <p:nvPr/>
        </p:nvSpPr>
        <p:spPr>
          <a:xfrm>
            <a:off x="1010844" y="3961820"/>
            <a:ext cx="5124555" cy="1936679"/>
          </a:xfrm>
          <a:prstGeom prst="rect">
            <a:avLst/>
          </a:prstGeom>
          <a:solidFill>
            <a:srgbClr val="FFFFFF"/>
          </a:solidFill>
          <a:ln w="25400" cap="flat" cmpd="sng">
            <a:solidFill>
              <a:srgbClr val="FFC001"/>
            </a:solidFill>
            <a:prstDash val="solid"/>
            <a:round/>
            <a:headEnd type="none" w="sm" len="sm"/>
            <a:tailEnd type="none" w="sm" len="sm"/>
          </a:ln>
        </p:spPr>
        <p:txBody>
          <a:bodyPr spcFirstLastPara="1" wrap="square" lIns="121900" tIns="60933" rIns="121900" bIns="60933" anchor="ctr" anchorCtr="0">
            <a:noAutofit/>
          </a:bodyPr>
          <a:lstStyle/>
          <a:p>
            <a:pPr marR="0" lvl="0" algn="ctr" defTabSz="914400" eaLnBrk="1" fontAlgn="auto" latinLnBrk="0" hangingPunct="1">
              <a:lnSpc>
                <a:spcPct val="150000"/>
              </a:lnSpc>
              <a:spcBef>
                <a:spcPts val="0"/>
              </a:spcBef>
              <a:spcAft>
                <a:spcPts val="0"/>
              </a:spcAft>
              <a:buClr>
                <a:srgbClr val="000000"/>
              </a:buClr>
              <a:buSzPts val="2000"/>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cs typeface="Arial"/>
                <a:sym typeface="Arial"/>
              </a:rPr>
              <a:t>Giọng nhẹ nhàng, trầm lắng.</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2" name="Google Shape;3697;p6">
            <a:extLst>
              <a:ext uri="{FF2B5EF4-FFF2-40B4-BE49-F238E27FC236}">
                <a16:creationId xmlns:a16="http://schemas.microsoft.com/office/drawing/2014/main" id="{2453637B-CAF7-D5E6-E2E3-B65B5CD2DC7B}"/>
              </a:ext>
            </a:extLst>
          </p:cNvPr>
          <p:cNvSpPr/>
          <p:nvPr/>
        </p:nvSpPr>
        <p:spPr>
          <a:xfrm>
            <a:off x="2230669" y="3580019"/>
            <a:ext cx="2684904" cy="763600"/>
          </a:xfrm>
          <a:prstGeom prst="hexagon">
            <a:avLst>
              <a:gd name="adj" fmla="val 25000"/>
              <a:gd name="vf" fmla="val 115470"/>
            </a:avLst>
          </a:prstGeom>
          <a:solidFill>
            <a:srgbClr val="FFC001"/>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chemeClr val="bg1"/>
                </a:solidFill>
                <a:effectLst/>
                <a:uLnTx/>
                <a:uFillTx/>
                <a:latin typeface="UTM Avo" panose="02040603050506020204" pitchFamily="18"/>
                <a:cs typeface="Arial"/>
                <a:sym typeface="Arial"/>
              </a:rPr>
              <a:t>Giọng đọc</a:t>
            </a:r>
            <a:endParaRPr kumimoji="0" sz="20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3" name="Google Shape;3698;p6">
            <a:extLst>
              <a:ext uri="{FF2B5EF4-FFF2-40B4-BE49-F238E27FC236}">
                <a16:creationId xmlns:a16="http://schemas.microsoft.com/office/drawing/2014/main" id="{9B029A0F-949B-4391-9EBE-4815385938DB}"/>
              </a:ext>
            </a:extLst>
          </p:cNvPr>
          <p:cNvSpPr/>
          <p:nvPr/>
        </p:nvSpPr>
        <p:spPr>
          <a:xfrm>
            <a:off x="7725891" y="3580019"/>
            <a:ext cx="2958059" cy="763600"/>
          </a:xfrm>
          <a:prstGeom prst="hexagon">
            <a:avLst>
              <a:gd name="adj" fmla="val 25000"/>
              <a:gd name="vf" fmla="val 115470"/>
            </a:avLst>
          </a:prstGeom>
          <a:solidFill>
            <a:srgbClr val="FFC001"/>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chemeClr val="bg1"/>
                </a:solidFill>
                <a:effectLst/>
                <a:uLnTx/>
                <a:uFillTx/>
                <a:latin typeface="UTM Avo" panose="02040603050506020204" pitchFamily="18"/>
                <a:cs typeface="Arial"/>
                <a:sym typeface="Arial"/>
              </a:rPr>
              <a:t>Nhấn giọng</a:t>
            </a:r>
            <a:endParaRPr kumimoji="0" sz="20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pic>
        <p:nvPicPr>
          <p:cNvPr id="15" name="Picture 14">
            <a:hlinkClick r:id="rId3"/>
            <a:extLst>
              <a:ext uri="{FF2B5EF4-FFF2-40B4-BE49-F238E27FC236}">
                <a16:creationId xmlns:a16="http://schemas.microsoft.com/office/drawing/2014/main" id="{9CC67F7F-0170-FD3F-F997-145E84CFA660}"/>
              </a:ext>
            </a:extLst>
          </p:cNvPr>
          <p:cNvPicPr>
            <a:picLocks noChangeAspect="1"/>
          </p:cNvPicPr>
          <p:nvPr/>
        </p:nvPicPr>
        <p:blipFill>
          <a:blip r:embed="rId4"/>
          <a:stretch>
            <a:fillRect/>
          </a:stretch>
        </p:blipFill>
        <p:spPr>
          <a:xfrm>
            <a:off x="10683950" y="634291"/>
            <a:ext cx="1459429" cy="1605490"/>
          </a:xfrm>
          <a:prstGeom prst="rect">
            <a:avLst/>
          </a:prstGeom>
          <a:ln>
            <a:noFill/>
          </a:ln>
        </p:spPr>
      </p:pic>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3704;p7">
            <a:extLst>
              <a:ext uri="{FF2B5EF4-FFF2-40B4-BE49-F238E27FC236}">
                <a16:creationId xmlns:a16="http://schemas.microsoft.com/office/drawing/2014/main" id="{05AEC789-821B-58F7-0AA7-CC071FD90422}"/>
              </a:ext>
            </a:extLst>
          </p:cNvPr>
          <p:cNvSpPr txBox="1">
            <a:spLocks/>
          </p:cNvSpPr>
          <p:nvPr/>
        </p:nvSpPr>
        <p:spPr>
          <a:xfrm>
            <a:off x="3745480" y="1751748"/>
            <a:ext cx="4702629"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Days One"/>
              <a:buNone/>
              <a:defRPr sz="3733" b="1" i="0" u="none" strike="noStrike" cap="none">
                <a:solidFill>
                  <a:schemeClr val="lt1"/>
                </a:solidFill>
                <a:latin typeface="Days One"/>
                <a:ea typeface="Days One"/>
                <a:cs typeface="Days One"/>
                <a:sym typeface="Days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3200" kern="0" dirty="0">
                <a:solidFill>
                  <a:schemeClr val="bg1"/>
                </a:solidFill>
                <a:latin typeface="UTM Avo" panose="02040603050506020204" pitchFamily="18"/>
                <a:ea typeface="Arial"/>
                <a:cs typeface="Arial"/>
                <a:sym typeface="Arial"/>
              </a:rPr>
              <a:t>Luyện đọc từ khó</a:t>
            </a:r>
          </a:p>
        </p:txBody>
      </p:sp>
      <p:sp>
        <p:nvSpPr>
          <p:cNvPr id="9" name="Google Shape;3705;p7">
            <a:extLst>
              <a:ext uri="{FF2B5EF4-FFF2-40B4-BE49-F238E27FC236}">
                <a16:creationId xmlns:a16="http://schemas.microsoft.com/office/drawing/2014/main" id="{F155AF16-B07D-B541-698D-B01748E637F4}"/>
              </a:ext>
            </a:extLst>
          </p:cNvPr>
          <p:cNvSpPr/>
          <p:nvPr/>
        </p:nvSpPr>
        <p:spPr>
          <a:xfrm>
            <a:off x="1060575" y="2809935"/>
            <a:ext cx="2684904" cy="763600"/>
          </a:xfrm>
          <a:prstGeom prst="hexagon">
            <a:avLst>
              <a:gd name="adj" fmla="val 25000"/>
              <a:gd name="vf" fmla="val 115470"/>
            </a:avLst>
          </a:prstGeom>
          <a:solidFill>
            <a:srgbClr val="FFC001"/>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chemeClr val="bg1"/>
                </a:solidFill>
                <a:effectLst/>
                <a:uLnTx/>
                <a:uFillTx/>
                <a:latin typeface="UTM Avo" panose="02040603050506020204" pitchFamily="18"/>
                <a:cs typeface="Arial"/>
                <a:sym typeface="Arial"/>
              </a:rPr>
              <a:t>Sa Pa </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0" name="Google Shape;3706;p7">
            <a:extLst>
              <a:ext uri="{FF2B5EF4-FFF2-40B4-BE49-F238E27FC236}">
                <a16:creationId xmlns:a16="http://schemas.microsoft.com/office/drawing/2014/main" id="{39810392-C63C-926C-55A7-3EC1279CFB86}"/>
              </a:ext>
            </a:extLst>
          </p:cNvPr>
          <p:cNvSpPr/>
          <p:nvPr/>
        </p:nvSpPr>
        <p:spPr>
          <a:xfrm>
            <a:off x="1060575" y="3861109"/>
            <a:ext cx="2684904" cy="1515533"/>
          </a:xfrm>
          <a:prstGeom prst="hexagon">
            <a:avLst>
              <a:gd name="adj" fmla="val 13508"/>
              <a:gd name="vf" fmla="val 115470"/>
            </a:avLst>
          </a:prstGeom>
          <a:solidFill>
            <a:srgbClr val="FFC001"/>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chemeClr val="bg1"/>
                </a:solidFill>
                <a:effectLst/>
                <a:uLnTx/>
                <a:uFillTx/>
                <a:latin typeface="UTM Avo" panose="02040603050506020204" pitchFamily="18"/>
                <a:cs typeface="Arial"/>
                <a:sym typeface="Arial"/>
              </a:rPr>
              <a:t>Rừng cây âm âm</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1" name="Google Shape;3707;p7">
            <a:extLst>
              <a:ext uri="{FF2B5EF4-FFF2-40B4-BE49-F238E27FC236}">
                <a16:creationId xmlns:a16="http://schemas.microsoft.com/office/drawing/2014/main" id="{ED7A9A8D-174C-2F22-E495-9D99CDC6E302}"/>
              </a:ext>
            </a:extLst>
          </p:cNvPr>
          <p:cNvSpPr/>
          <p:nvPr/>
        </p:nvSpPr>
        <p:spPr>
          <a:xfrm>
            <a:off x="8448109" y="2809935"/>
            <a:ext cx="2684904" cy="763600"/>
          </a:xfrm>
          <a:prstGeom prst="hexagon">
            <a:avLst>
              <a:gd name="adj" fmla="val 25000"/>
              <a:gd name="vf" fmla="val 115470"/>
            </a:avLst>
          </a:prstGeom>
          <a:solidFill>
            <a:srgbClr val="FFC001"/>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chemeClr val="bg1"/>
                </a:solidFill>
                <a:effectLst/>
                <a:uLnTx/>
                <a:uFillTx/>
                <a:latin typeface="UTM Avo" panose="02040603050506020204" pitchFamily="18"/>
                <a:cs typeface="Arial"/>
                <a:sym typeface="Arial"/>
              </a:rPr>
              <a:t>H'Mông</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2" name="Google Shape;3708;p7">
            <a:extLst>
              <a:ext uri="{FF2B5EF4-FFF2-40B4-BE49-F238E27FC236}">
                <a16:creationId xmlns:a16="http://schemas.microsoft.com/office/drawing/2014/main" id="{23EFFEA1-1219-C108-90E3-7F3FE809A16E}"/>
              </a:ext>
            </a:extLst>
          </p:cNvPr>
          <p:cNvSpPr/>
          <p:nvPr/>
        </p:nvSpPr>
        <p:spPr>
          <a:xfrm>
            <a:off x="8448109" y="4237075"/>
            <a:ext cx="2684904" cy="763600"/>
          </a:xfrm>
          <a:prstGeom prst="hexagon">
            <a:avLst>
              <a:gd name="adj" fmla="val 25000"/>
              <a:gd name="vf" fmla="val 115470"/>
            </a:avLst>
          </a:prstGeom>
          <a:solidFill>
            <a:srgbClr val="FFC001"/>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chemeClr val="bg1"/>
                </a:solidFill>
                <a:effectLst/>
                <a:uLnTx/>
                <a:uFillTx/>
                <a:latin typeface="UTM Avo" panose="02040603050506020204" pitchFamily="18"/>
                <a:cs typeface="Arial"/>
                <a:sym typeface="Arial"/>
              </a:rPr>
              <a:t>Áp phiên</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3" name="Google Shape;3709;p7">
            <a:extLst>
              <a:ext uri="{FF2B5EF4-FFF2-40B4-BE49-F238E27FC236}">
                <a16:creationId xmlns:a16="http://schemas.microsoft.com/office/drawing/2014/main" id="{99E1F12F-1597-AE5B-0CD8-18B4C5B1D345}"/>
              </a:ext>
            </a:extLst>
          </p:cNvPr>
          <p:cNvSpPr/>
          <p:nvPr/>
        </p:nvSpPr>
        <p:spPr>
          <a:xfrm>
            <a:off x="4348047" y="3179581"/>
            <a:ext cx="3497495" cy="3678420"/>
          </a:xfrm>
          <a:custGeom>
            <a:avLst/>
            <a:gdLst/>
            <a:ahLst/>
            <a:cxnLst/>
            <a:rect l="l" t="t" r="r" b="b"/>
            <a:pathLst>
              <a:path w="1638907" h="1177964" extrusionOk="0">
                <a:moveTo>
                  <a:pt x="0" y="0"/>
                </a:moveTo>
                <a:lnTo>
                  <a:pt x="1638907" y="0"/>
                </a:lnTo>
                <a:lnTo>
                  <a:pt x="1638907" y="1177964"/>
                </a:lnTo>
                <a:lnTo>
                  <a:pt x="0" y="1177964"/>
                </a:lnTo>
                <a:lnTo>
                  <a:pt x="0" y="0"/>
                </a:lnTo>
                <a:close/>
              </a:path>
            </a:pathLst>
          </a:custGeom>
          <a:blipFill rotWithShape="1">
            <a:blip r:embed="rId3">
              <a:alphaModFix/>
            </a:blip>
            <a:stretch>
              <a:fillRect l="-46327"/>
            </a:stretch>
          </a:blipFill>
          <a:ln>
            <a:noFill/>
          </a:ln>
        </p:spPr>
        <p:txBody>
          <a:bodyPr spcFirstLastPara="1" wrap="square" lIns="121900" tIns="60933" rIns="121900" bIns="60933" anchor="t" anchorCtr="0">
            <a:noAutofit/>
          </a:bodyPr>
          <a:lstStyle/>
          <a:p>
            <a:pPr>
              <a:buClr>
                <a:srgbClr val="000000"/>
              </a:buClr>
              <a:buFont typeface="Arial"/>
              <a:buNone/>
            </a:pPr>
            <a:endParaRPr kern="0">
              <a:solidFill>
                <a:schemeClr val="bg1"/>
              </a:solidFill>
              <a:latin typeface="UTM Avo" panose="02040603050506020204" pitchFamily="18"/>
              <a:cs typeface="Arial"/>
              <a:sym typeface="Arial"/>
            </a:endParaRPr>
          </a:p>
        </p:txBody>
      </p:sp>
    </p:spTree>
    <p:extLst>
      <p:ext uri="{BB962C8B-B14F-4D97-AF65-F5344CB8AC3E}">
        <p14:creationId xmlns:p14="http://schemas.microsoft.com/office/powerpoint/2010/main" val="615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Google Shape;3714;p8">
            <a:extLst>
              <a:ext uri="{FF2B5EF4-FFF2-40B4-BE49-F238E27FC236}">
                <a16:creationId xmlns:a16="http://schemas.microsoft.com/office/drawing/2014/main" id="{A7165749-AC8F-BE15-1328-138E9D1E4B60}"/>
              </a:ext>
            </a:extLst>
          </p:cNvPr>
          <p:cNvSpPr/>
          <p:nvPr/>
        </p:nvSpPr>
        <p:spPr>
          <a:xfrm>
            <a:off x="6173407" y="2666226"/>
            <a:ext cx="4958811" cy="1617853"/>
          </a:xfrm>
          <a:prstGeom prst="rect">
            <a:avLst/>
          </a:prstGeom>
          <a:solidFill>
            <a:srgbClr val="FFFFFF"/>
          </a:solidFill>
          <a:ln w="25400" cap="flat" cmpd="sng">
            <a:solidFill>
              <a:srgbClr val="FFC001"/>
            </a:solidFill>
            <a:prstDash val="solid"/>
            <a:round/>
            <a:headEnd type="none" w="sm" len="sm"/>
            <a:tailEnd type="none" w="sm" len="sm"/>
          </a:ln>
        </p:spPr>
        <p:txBody>
          <a:bodyPr spcFirstLastPara="1" wrap="square" lIns="121900" tIns="240000" rIns="121900" bIns="60933"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cs typeface="Arial"/>
                <a:sym typeface="Arial"/>
              </a:rPr>
              <a:t>Rừng cây rậm rạp, hơi tối và tĩnh mịch.</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7" name="Google Shape;3715;p8">
            <a:extLst>
              <a:ext uri="{FF2B5EF4-FFF2-40B4-BE49-F238E27FC236}">
                <a16:creationId xmlns:a16="http://schemas.microsoft.com/office/drawing/2014/main" id="{9B72BBAA-E3B1-CA08-071B-96E928235F0D}"/>
              </a:ext>
            </a:extLst>
          </p:cNvPr>
          <p:cNvSpPr/>
          <p:nvPr/>
        </p:nvSpPr>
        <p:spPr>
          <a:xfrm>
            <a:off x="1059781" y="2666226"/>
            <a:ext cx="4010541" cy="1617853"/>
          </a:xfrm>
          <a:prstGeom prst="rect">
            <a:avLst/>
          </a:prstGeom>
          <a:solidFill>
            <a:srgbClr val="FFFFFF"/>
          </a:solidFill>
          <a:ln w="25400" cap="flat" cmpd="sng">
            <a:solidFill>
              <a:srgbClr val="FFC001"/>
            </a:solidFill>
            <a:prstDash val="solid"/>
            <a:round/>
            <a:headEnd type="none" w="sm" len="sm"/>
            <a:tailEnd type="none" w="sm" len="sm"/>
          </a:ln>
        </p:spPr>
        <p:txBody>
          <a:bodyPr spcFirstLastPara="1" wrap="square" lIns="121900" tIns="240000" rIns="121900" bIns="60933"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cs typeface="Arial"/>
                <a:sym typeface="Arial"/>
              </a:rPr>
              <a:t>Một huyện (nay là thị xã) thuộc tỉnh Lào Cai.</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8" name="Google Shape;3716;p8">
            <a:extLst>
              <a:ext uri="{FF2B5EF4-FFF2-40B4-BE49-F238E27FC236}">
                <a16:creationId xmlns:a16="http://schemas.microsoft.com/office/drawing/2014/main" id="{EAA1AEEF-8C1D-2F83-CFF2-4B1AB977B96D}"/>
              </a:ext>
            </a:extLst>
          </p:cNvPr>
          <p:cNvSpPr txBox="1">
            <a:spLocks/>
          </p:cNvSpPr>
          <p:nvPr/>
        </p:nvSpPr>
        <p:spPr>
          <a:xfrm>
            <a:off x="3744685" y="1678598"/>
            <a:ext cx="4702629"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Days One"/>
              <a:buNone/>
              <a:defRPr sz="3733" b="1" i="0" u="none" strike="noStrike" cap="none">
                <a:solidFill>
                  <a:schemeClr val="lt1"/>
                </a:solidFill>
                <a:latin typeface="Days One"/>
                <a:ea typeface="Days One"/>
                <a:cs typeface="Days One"/>
                <a:sym typeface="Days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800" kern="0" dirty="0">
                <a:solidFill>
                  <a:schemeClr val="bg1"/>
                </a:solidFill>
                <a:latin typeface="UTM Avo" panose="02040603050506020204" pitchFamily="18"/>
                <a:ea typeface="Arial"/>
                <a:cs typeface="Arial"/>
                <a:sym typeface="Arial"/>
              </a:rPr>
              <a:t>Giải nghĩa từ khó</a:t>
            </a:r>
          </a:p>
        </p:txBody>
      </p:sp>
      <p:sp>
        <p:nvSpPr>
          <p:cNvPr id="19" name="Google Shape;3717;p8">
            <a:extLst>
              <a:ext uri="{FF2B5EF4-FFF2-40B4-BE49-F238E27FC236}">
                <a16:creationId xmlns:a16="http://schemas.microsoft.com/office/drawing/2014/main" id="{32EE2CC8-0A1E-A87F-AE9D-DE0E870C102C}"/>
              </a:ext>
            </a:extLst>
          </p:cNvPr>
          <p:cNvSpPr/>
          <p:nvPr/>
        </p:nvSpPr>
        <p:spPr>
          <a:xfrm>
            <a:off x="1698408" y="2397220"/>
            <a:ext cx="2684904" cy="538008"/>
          </a:xfrm>
          <a:prstGeom prst="hexagon">
            <a:avLst>
              <a:gd name="adj" fmla="val 25000"/>
              <a:gd name="vf" fmla="val 115470"/>
            </a:avLst>
          </a:prstGeom>
          <a:solidFill>
            <a:srgbClr val="FFC001"/>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chemeClr val="bg1"/>
                </a:solidFill>
                <a:effectLst/>
                <a:uLnTx/>
                <a:uFillTx/>
                <a:latin typeface="UTM Avo" panose="02040603050506020204" pitchFamily="18"/>
                <a:cs typeface="Arial"/>
                <a:sym typeface="Arial"/>
              </a:rPr>
              <a:t>Sa Pa </a:t>
            </a:r>
            <a:endParaRPr kumimoji="0" sz="20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20" name="Google Shape;3718;p8">
            <a:extLst>
              <a:ext uri="{FF2B5EF4-FFF2-40B4-BE49-F238E27FC236}">
                <a16:creationId xmlns:a16="http://schemas.microsoft.com/office/drawing/2014/main" id="{BCF314BF-B8A6-C0C9-8448-D5B0759BF984}"/>
              </a:ext>
            </a:extLst>
          </p:cNvPr>
          <p:cNvSpPr/>
          <p:nvPr/>
        </p:nvSpPr>
        <p:spPr>
          <a:xfrm>
            <a:off x="6560457" y="2397220"/>
            <a:ext cx="4184713" cy="538008"/>
          </a:xfrm>
          <a:prstGeom prst="hexagon">
            <a:avLst>
              <a:gd name="adj" fmla="val 35997"/>
              <a:gd name="vf" fmla="val 115470"/>
            </a:avLst>
          </a:prstGeom>
          <a:solidFill>
            <a:srgbClr val="FFC001"/>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chemeClr val="bg1"/>
                </a:solidFill>
                <a:effectLst/>
                <a:uLnTx/>
                <a:uFillTx/>
                <a:latin typeface="UTM Avo" panose="02040603050506020204" pitchFamily="18"/>
                <a:cs typeface="Arial"/>
                <a:sym typeface="Arial"/>
              </a:rPr>
              <a:t>Rừng cây âm âm</a:t>
            </a:r>
            <a:endParaRPr kumimoji="0" sz="20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pic>
        <p:nvPicPr>
          <p:cNvPr id="21" name="Google Shape;3719;p8" descr="Top 7 Resort Sapa Siêu Sang Chảnh Được Du Khách Yêu Thích Nhất">
            <a:extLst>
              <a:ext uri="{FF2B5EF4-FFF2-40B4-BE49-F238E27FC236}">
                <a16:creationId xmlns:a16="http://schemas.microsoft.com/office/drawing/2014/main" id="{D397A3C0-FFF4-B048-97CB-2AC81967CC40}"/>
              </a:ext>
            </a:extLst>
          </p:cNvPr>
          <p:cNvPicPr preferRelativeResize="0"/>
          <p:nvPr/>
        </p:nvPicPr>
        <p:blipFill rotWithShape="1">
          <a:blip r:embed="rId3">
            <a:alphaModFix/>
          </a:blip>
          <a:srcRect/>
          <a:stretch/>
        </p:blipFill>
        <p:spPr>
          <a:xfrm>
            <a:off x="1059782" y="4393101"/>
            <a:ext cx="4010541" cy="2255929"/>
          </a:xfrm>
          <a:prstGeom prst="rect">
            <a:avLst/>
          </a:prstGeom>
          <a:noFill/>
          <a:ln w="57150" cap="flat" cmpd="sng">
            <a:solidFill>
              <a:srgbClr val="FFFFFF"/>
            </a:solidFill>
            <a:prstDash val="solid"/>
            <a:round/>
            <a:headEnd type="none" w="sm" len="sm"/>
            <a:tailEnd type="none" w="sm" len="sm"/>
          </a:ln>
        </p:spPr>
      </p:pic>
      <p:pic>
        <p:nvPicPr>
          <p:cNvPr id="22" name="Google Shape;3720;p8" descr="Rừng rậm – Wikipedia tiếng Việt">
            <a:extLst>
              <a:ext uri="{FF2B5EF4-FFF2-40B4-BE49-F238E27FC236}">
                <a16:creationId xmlns:a16="http://schemas.microsoft.com/office/drawing/2014/main" id="{C0F79D26-AEDB-8A80-E84D-C060CF4F9BBC}"/>
              </a:ext>
            </a:extLst>
          </p:cNvPr>
          <p:cNvPicPr preferRelativeResize="0"/>
          <p:nvPr/>
        </p:nvPicPr>
        <p:blipFill rotWithShape="1">
          <a:blip r:embed="rId4">
            <a:alphaModFix/>
          </a:blip>
          <a:srcRect t="15880" b="15880"/>
          <a:stretch/>
        </p:blipFill>
        <p:spPr>
          <a:xfrm>
            <a:off x="6173407" y="4393101"/>
            <a:ext cx="4958811" cy="2255929"/>
          </a:xfrm>
          <a:prstGeom prst="rect">
            <a:avLst/>
          </a:prstGeom>
          <a:noFill/>
          <a:ln w="57150" cap="flat" cmpd="sng">
            <a:solidFill>
              <a:srgbClr val="FFFFFF"/>
            </a:solidFill>
            <a:prstDash val="solid"/>
            <a:round/>
            <a:headEnd type="none" w="sm" len="sm"/>
            <a:tailEnd type="none" w="sm" len="sm"/>
          </a:ln>
        </p:spPr>
      </p:pic>
    </p:spTree>
    <p:extLst>
      <p:ext uri="{BB962C8B-B14F-4D97-AF65-F5344CB8AC3E}">
        <p14:creationId xmlns:p14="http://schemas.microsoft.com/office/powerpoint/2010/main" val="166531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Google Shape;3716;p8">
            <a:extLst>
              <a:ext uri="{FF2B5EF4-FFF2-40B4-BE49-F238E27FC236}">
                <a16:creationId xmlns:a16="http://schemas.microsoft.com/office/drawing/2014/main" id="{EAA1AEEF-8C1D-2F83-CFF2-4B1AB977B96D}"/>
              </a:ext>
            </a:extLst>
          </p:cNvPr>
          <p:cNvSpPr txBox="1">
            <a:spLocks/>
          </p:cNvSpPr>
          <p:nvPr/>
        </p:nvSpPr>
        <p:spPr>
          <a:xfrm>
            <a:off x="3744685" y="1619907"/>
            <a:ext cx="4702629"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Days One"/>
              <a:buNone/>
              <a:defRPr sz="3733" b="1" i="0" u="none" strike="noStrike" cap="none">
                <a:solidFill>
                  <a:schemeClr val="lt1"/>
                </a:solidFill>
                <a:latin typeface="Days One"/>
                <a:ea typeface="Days One"/>
                <a:cs typeface="Days One"/>
                <a:sym typeface="Days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800" kern="0">
                <a:solidFill>
                  <a:schemeClr val="bg1"/>
                </a:solidFill>
                <a:latin typeface="UTM Avo" panose="02040603050506020204" pitchFamily="18"/>
                <a:ea typeface="Arial"/>
                <a:cs typeface="Arial"/>
                <a:sym typeface="Arial"/>
              </a:rPr>
              <a:t>Giải nghĩa từ khó</a:t>
            </a:r>
          </a:p>
        </p:txBody>
      </p:sp>
      <p:pic>
        <p:nvPicPr>
          <p:cNvPr id="8" name="Google Shape;3725;p9" descr="Dân tộc Hmông">
            <a:extLst>
              <a:ext uri="{FF2B5EF4-FFF2-40B4-BE49-F238E27FC236}">
                <a16:creationId xmlns:a16="http://schemas.microsoft.com/office/drawing/2014/main" id="{B13659F0-1D9D-71BF-DF76-5CEE8ECA7332}"/>
              </a:ext>
            </a:extLst>
          </p:cNvPr>
          <p:cNvPicPr preferRelativeResize="0"/>
          <p:nvPr/>
        </p:nvPicPr>
        <p:blipFill rotWithShape="1">
          <a:blip r:embed="rId3">
            <a:alphaModFix/>
          </a:blip>
          <a:srcRect t="17306" b="7766"/>
          <a:stretch/>
        </p:blipFill>
        <p:spPr>
          <a:xfrm>
            <a:off x="1009650" y="4271182"/>
            <a:ext cx="5380399" cy="2489781"/>
          </a:xfrm>
          <a:prstGeom prst="rect">
            <a:avLst/>
          </a:prstGeom>
          <a:noFill/>
          <a:ln w="57150" cap="flat" cmpd="sng">
            <a:solidFill>
              <a:srgbClr val="FFFFFF"/>
            </a:solidFill>
            <a:prstDash val="solid"/>
            <a:round/>
            <a:headEnd type="none" w="sm" len="sm"/>
            <a:tailEnd type="none" w="sm" len="sm"/>
          </a:ln>
        </p:spPr>
      </p:pic>
      <p:sp>
        <p:nvSpPr>
          <p:cNvPr id="9" name="Google Shape;3726;p9">
            <a:extLst>
              <a:ext uri="{FF2B5EF4-FFF2-40B4-BE49-F238E27FC236}">
                <a16:creationId xmlns:a16="http://schemas.microsoft.com/office/drawing/2014/main" id="{128175D6-FAF9-9638-C472-E0D72871E7CD}"/>
              </a:ext>
            </a:extLst>
          </p:cNvPr>
          <p:cNvSpPr/>
          <p:nvPr/>
        </p:nvSpPr>
        <p:spPr>
          <a:xfrm>
            <a:off x="7639906" y="2575921"/>
            <a:ext cx="3691712" cy="1617853"/>
          </a:xfrm>
          <a:prstGeom prst="rect">
            <a:avLst/>
          </a:prstGeom>
          <a:solidFill>
            <a:srgbClr val="FFFFFF"/>
          </a:solidFill>
          <a:ln w="25400" cap="flat" cmpd="sng">
            <a:solidFill>
              <a:srgbClr val="FFC001"/>
            </a:solidFill>
            <a:prstDash val="solid"/>
            <a:round/>
            <a:headEnd type="none" w="sm" len="sm"/>
            <a:tailEnd type="none" w="sm" len="sm"/>
          </a:ln>
        </p:spPr>
        <p:txBody>
          <a:bodyPr spcFirstLastPara="1" wrap="square" lIns="121900" tIns="240000" rIns="121900" bIns="60933"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cs typeface="Arial"/>
                <a:sym typeface="Arial"/>
              </a:rPr>
              <a:t>Hôm trước phiên chợ.</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0" name="Google Shape;3727;p9">
            <a:extLst>
              <a:ext uri="{FF2B5EF4-FFF2-40B4-BE49-F238E27FC236}">
                <a16:creationId xmlns:a16="http://schemas.microsoft.com/office/drawing/2014/main" id="{78656EF9-4899-ACB9-C632-D62281A7EB59}"/>
              </a:ext>
            </a:extLst>
          </p:cNvPr>
          <p:cNvSpPr/>
          <p:nvPr/>
        </p:nvSpPr>
        <p:spPr>
          <a:xfrm>
            <a:off x="861970" y="2575921"/>
            <a:ext cx="5607112" cy="1617853"/>
          </a:xfrm>
          <a:prstGeom prst="rect">
            <a:avLst/>
          </a:prstGeom>
          <a:solidFill>
            <a:srgbClr val="FFFFFF"/>
          </a:solidFill>
          <a:ln w="25400" cap="flat" cmpd="sng">
            <a:solidFill>
              <a:srgbClr val="FFC001"/>
            </a:solidFill>
            <a:prstDash val="solid"/>
            <a:round/>
            <a:headEnd type="none" w="sm" len="sm"/>
            <a:tailEnd type="none" w="sm" len="sm"/>
          </a:ln>
        </p:spPr>
        <p:txBody>
          <a:bodyPr spcFirstLastPara="1" wrap="square" lIns="121900" tIns="240000" rIns="121900" bIns="60933"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cs typeface="Arial"/>
                <a:sym typeface="Arial"/>
              </a:rPr>
              <a:t>(Mông), Tu Dí, Phù La: Tên 3 dân tộc thiểu số sống ở vùng núi cao.</a:t>
            </a:r>
            <a:endParaRPr kumimoji="0" sz="24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1" name="Google Shape;3729;p9">
            <a:extLst>
              <a:ext uri="{FF2B5EF4-FFF2-40B4-BE49-F238E27FC236}">
                <a16:creationId xmlns:a16="http://schemas.microsoft.com/office/drawing/2014/main" id="{85DFB5BD-3A97-1907-D11C-A4D20AE4D777}"/>
              </a:ext>
            </a:extLst>
          </p:cNvPr>
          <p:cNvSpPr/>
          <p:nvPr/>
        </p:nvSpPr>
        <p:spPr>
          <a:xfrm>
            <a:off x="2323074" y="2306915"/>
            <a:ext cx="2684904" cy="538008"/>
          </a:xfrm>
          <a:prstGeom prst="hexagon">
            <a:avLst>
              <a:gd name="adj" fmla="val 25000"/>
              <a:gd name="vf" fmla="val 115470"/>
            </a:avLst>
          </a:prstGeom>
          <a:solidFill>
            <a:srgbClr val="FFC001"/>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chemeClr val="bg1"/>
                </a:solidFill>
                <a:effectLst/>
                <a:uLnTx/>
                <a:uFillTx/>
                <a:latin typeface="UTM Avo" panose="02040603050506020204" pitchFamily="18"/>
                <a:cs typeface="Arial"/>
                <a:sym typeface="Arial"/>
              </a:rPr>
              <a:t>H'Mông</a:t>
            </a:r>
            <a:endParaRPr kumimoji="0" sz="2000" b="0" i="0" u="none" strike="noStrike" kern="0" cap="none" spc="0" normalizeH="0" baseline="0" noProof="0">
              <a:ln>
                <a:noFill/>
              </a:ln>
              <a:solidFill>
                <a:schemeClr val="bg1"/>
              </a:solidFill>
              <a:effectLst/>
              <a:uLnTx/>
              <a:uFillTx/>
              <a:latin typeface="UTM Avo" panose="02040603050506020204" pitchFamily="18"/>
              <a:cs typeface="Arial"/>
              <a:sym typeface="Arial"/>
            </a:endParaRPr>
          </a:p>
        </p:txBody>
      </p:sp>
      <p:sp>
        <p:nvSpPr>
          <p:cNvPr id="12" name="Google Shape;3730;p9">
            <a:extLst>
              <a:ext uri="{FF2B5EF4-FFF2-40B4-BE49-F238E27FC236}">
                <a16:creationId xmlns:a16="http://schemas.microsoft.com/office/drawing/2014/main" id="{67F0E8F2-5C0A-D047-3713-72B3E3B32B49}"/>
              </a:ext>
            </a:extLst>
          </p:cNvPr>
          <p:cNvSpPr/>
          <p:nvPr/>
        </p:nvSpPr>
        <p:spPr>
          <a:xfrm>
            <a:off x="8143071" y="2306915"/>
            <a:ext cx="2685384" cy="538008"/>
          </a:xfrm>
          <a:prstGeom prst="hexagon">
            <a:avLst>
              <a:gd name="adj" fmla="val 35997"/>
              <a:gd name="vf" fmla="val 115470"/>
            </a:avLst>
          </a:prstGeom>
          <a:solidFill>
            <a:srgbClr val="FFC001"/>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chemeClr val="bg1"/>
                </a:solidFill>
                <a:effectLst/>
                <a:uLnTx/>
                <a:uFillTx/>
                <a:latin typeface="UTM Avo" panose="02040603050506020204" pitchFamily="18"/>
                <a:cs typeface="Arial"/>
                <a:sym typeface="Arial"/>
              </a:rPr>
              <a:t>Áp phiên</a:t>
            </a:r>
            <a:endParaRPr kumimoji="0" sz="20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pic>
        <p:nvPicPr>
          <p:cNvPr id="13" name="Google Shape;3731;p9" descr="Những hình ảnh độc đáo ở phiên chợ vùng cao">
            <a:extLst>
              <a:ext uri="{FF2B5EF4-FFF2-40B4-BE49-F238E27FC236}">
                <a16:creationId xmlns:a16="http://schemas.microsoft.com/office/drawing/2014/main" id="{CEE230EE-86F8-C1A3-5987-2D57C63A67BC}"/>
              </a:ext>
            </a:extLst>
          </p:cNvPr>
          <p:cNvPicPr preferRelativeResize="0"/>
          <p:nvPr/>
        </p:nvPicPr>
        <p:blipFill rotWithShape="1">
          <a:blip r:embed="rId4">
            <a:alphaModFix/>
          </a:blip>
          <a:srcRect/>
          <a:stretch/>
        </p:blipFill>
        <p:spPr>
          <a:xfrm>
            <a:off x="7714540" y="4271182"/>
            <a:ext cx="3542444" cy="2489781"/>
          </a:xfrm>
          <a:prstGeom prst="rect">
            <a:avLst/>
          </a:prstGeom>
          <a:noFill/>
          <a:ln w="57150" cap="flat" cmpd="sng">
            <a:solidFill>
              <a:srgbClr val="FFFFFF"/>
            </a:solidFill>
            <a:prstDash val="solid"/>
            <a:round/>
            <a:headEnd type="none" w="sm" len="sm"/>
            <a:tailEnd type="none" w="sm" len="sm"/>
          </a:ln>
        </p:spPr>
      </p:pic>
    </p:spTree>
    <p:extLst>
      <p:ext uri="{BB962C8B-B14F-4D97-AF65-F5344CB8AC3E}">
        <p14:creationId xmlns:p14="http://schemas.microsoft.com/office/powerpoint/2010/main" val="138409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ppt_w</p:attrName>
                                        </p:attrNameLst>
                                      </p:cBhvr>
                                      <p:tavLst>
                                        <p:tav tm="0">
                                          <p:val>
                                            <p:strVal val="0"/>
                                          </p:val>
                                        </p:tav>
                                        <p:tav tm="100000">
                                          <p:val>
                                            <p:strVal val="#ppt_w"/>
                                          </p:val>
                                        </p:tav>
                                      </p:tavLst>
                                    </p:anim>
                                    <p:anim calcmode="lin" valueType="num">
                                      <p:cBhvr additive="base">
                                        <p:cTn id="19" dur="500"/>
                                        <p:tgtEl>
                                          <p:spTgt spid="8"/>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2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p:tgtEl>
                                          <p:spTgt spid="13"/>
                                        </p:tgtEl>
                                        <p:attrNameLst>
                                          <p:attrName>ppt_w</p:attrName>
                                        </p:attrNameLst>
                                      </p:cBhvr>
                                      <p:tavLst>
                                        <p:tav tm="0">
                                          <p:val>
                                            <p:strVal val="0"/>
                                          </p:val>
                                        </p:tav>
                                        <p:tav tm="100000">
                                          <p:val>
                                            <p:strVal val="#ppt_w"/>
                                          </p:val>
                                        </p:tav>
                                      </p:tavLst>
                                    </p:anim>
                                    <p:anim calcmode="lin" valueType="num">
                                      <p:cBhvr additive="base">
                                        <p:cTn id="31" dur="500"/>
                                        <p:tgtEl>
                                          <p:spTgt spid="1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736;p10">
            <a:extLst>
              <a:ext uri="{FF2B5EF4-FFF2-40B4-BE49-F238E27FC236}">
                <a16:creationId xmlns:a16="http://schemas.microsoft.com/office/drawing/2014/main" id="{614012D6-648B-3323-54B0-4B77B95326C6}"/>
              </a:ext>
            </a:extLst>
          </p:cNvPr>
          <p:cNvSpPr txBox="1">
            <a:spLocks/>
          </p:cNvSpPr>
          <p:nvPr/>
        </p:nvSpPr>
        <p:spPr>
          <a:xfrm>
            <a:off x="4451048" y="1897893"/>
            <a:ext cx="3289904"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Days One"/>
              <a:buNone/>
              <a:defRPr sz="3733" b="1" i="0" u="none" strike="noStrike" cap="none">
                <a:solidFill>
                  <a:schemeClr val="lt1"/>
                </a:solidFill>
                <a:latin typeface="Days One"/>
                <a:ea typeface="Days One"/>
                <a:cs typeface="Days One"/>
                <a:sym typeface="Days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3600" kern="0" dirty="0">
                <a:solidFill>
                  <a:schemeClr val="bg1"/>
                </a:solidFill>
                <a:latin typeface="UTM Avo" panose="02040603050506020204" pitchFamily="18"/>
                <a:ea typeface="Arial"/>
                <a:cs typeface="Arial"/>
                <a:sym typeface="Arial"/>
              </a:rPr>
              <a:t>Luyện đọc</a:t>
            </a:r>
          </a:p>
        </p:txBody>
      </p:sp>
      <p:sp>
        <p:nvSpPr>
          <p:cNvPr id="3" name="Google Shape;3737;p10">
            <a:extLst>
              <a:ext uri="{FF2B5EF4-FFF2-40B4-BE49-F238E27FC236}">
                <a16:creationId xmlns:a16="http://schemas.microsoft.com/office/drawing/2014/main" id="{2F8D79FF-DB21-A356-CBF2-2D0D6D5F3F3D}"/>
              </a:ext>
            </a:extLst>
          </p:cNvPr>
          <p:cNvSpPr/>
          <p:nvPr/>
        </p:nvSpPr>
        <p:spPr>
          <a:xfrm>
            <a:off x="1068467" y="3006150"/>
            <a:ext cx="5268251" cy="2999619"/>
          </a:xfrm>
          <a:prstGeom prst="roundRect">
            <a:avLst>
              <a:gd name="adj" fmla="val 8028"/>
            </a:avLst>
          </a:prstGeom>
          <a:solidFill>
            <a:srgbClr val="FFFFFF"/>
          </a:solidFill>
          <a:ln w="25400" cap="flat" cmpd="sng">
            <a:solidFill>
              <a:srgbClr val="FFC001"/>
            </a:solidFill>
            <a:prstDash val="solid"/>
            <a:round/>
            <a:headEnd type="none" w="sm" len="sm"/>
            <a:tailEnd type="none" w="sm" len="sm"/>
          </a:ln>
        </p:spPr>
        <p:txBody>
          <a:bodyPr spcFirstLastPara="1" wrap="square" lIns="121900" tIns="60933" rIns="121900" bIns="288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a:sym typeface="Arial"/>
              </a:rPr>
              <a:t>Luyện đọc bài với giọng đọc diễn cảm, nhấn giọng đúng chỗ, phù hợp và đọc đúng các từ khó có trong bài đọc.</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4" name="Google Shape;3738;p10">
            <a:extLst>
              <a:ext uri="{FF2B5EF4-FFF2-40B4-BE49-F238E27FC236}">
                <a16:creationId xmlns:a16="http://schemas.microsoft.com/office/drawing/2014/main" id="{6E955893-01F6-4541-8E2E-12B6758B204F}"/>
              </a:ext>
            </a:extLst>
          </p:cNvPr>
          <p:cNvSpPr/>
          <p:nvPr/>
        </p:nvSpPr>
        <p:spPr>
          <a:xfrm rot="645070" flipH="1">
            <a:off x="7621469" y="3374700"/>
            <a:ext cx="4281168" cy="3505207"/>
          </a:xfrm>
          <a:custGeom>
            <a:avLst/>
            <a:gdLst/>
            <a:ahLst/>
            <a:cxnLst/>
            <a:rect l="l" t="t" r="r" b="b"/>
            <a:pathLst>
              <a:path w="1189160" h="973624" extrusionOk="0">
                <a:moveTo>
                  <a:pt x="0" y="0"/>
                </a:moveTo>
                <a:lnTo>
                  <a:pt x="1189159" y="0"/>
                </a:lnTo>
                <a:lnTo>
                  <a:pt x="1189159" y="973625"/>
                </a:lnTo>
                <a:lnTo>
                  <a:pt x="0" y="973625"/>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39514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1269</Words>
  <Application>Microsoft Office PowerPoint</Application>
  <PresentationFormat>Widescreen</PresentationFormat>
  <Paragraphs>95</Paragraphs>
  <Slides>25</Slides>
  <Notes>7</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25</vt:i4>
      </vt:variant>
    </vt:vector>
  </HeadingPairs>
  <TitlesOfParts>
    <vt:vector size="34" baseType="lpstr">
      <vt:lpstr>Calibri</vt:lpstr>
      <vt:lpstr>UTM Avo</vt:lpstr>
      <vt:lpstr>Arial</vt:lpstr>
      <vt:lpstr>Calibri Light</vt:lpstr>
      <vt:lpstr>Days One</vt:lpstr>
      <vt:lpstr>Office Theme</vt:lpstr>
      <vt:lpstr>2_Office Theme</vt:lpstr>
      <vt:lpstr>1_Office Theme</vt:lpstr>
      <vt:lpstr>3_Office Theme</vt:lpstr>
      <vt:lpstr>Tuần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OnePercent</cp:lastModifiedBy>
  <cp:revision>31</cp:revision>
  <dcterms:created xsi:type="dcterms:W3CDTF">2023-10-19T01:39:18Z</dcterms:created>
  <dcterms:modified xsi:type="dcterms:W3CDTF">2024-02-22T10:14:20Z</dcterms:modified>
</cp:coreProperties>
</file>