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Lst>
  <p:notesMasterIdLst>
    <p:notesMasterId r:id="rId25"/>
  </p:notesMasterIdLst>
  <p:sldIdLst>
    <p:sldId id="281" r:id="rId4"/>
    <p:sldId id="259" r:id="rId5"/>
    <p:sldId id="273" r:id="rId6"/>
    <p:sldId id="257" r:id="rId7"/>
    <p:sldId id="274" r:id="rId8"/>
    <p:sldId id="282" r:id="rId9"/>
    <p:sldId id="283" r:id="rId10"/>
    <p:sldId id="284" r:id="rId11"/>
    <p:sldId id="286" r:id="rId12"/>
    <p:sldId id="287" r:id="rId13"/>
    <p:sldId id="288" r:id="rId14"/>
    <p:sldId id="289" r:id="rId15"/>
    <p:sldId id="291" r:id="rId16"/>
    <p:sldId id="290" r:id="rId17"/>
    <p:sldId id="292" r:id="rId18"/>
    <p:sldId id="293" r:id="rId19"/>
    <p:sldId id="285" r:id="rId20"/>
    <p:sldId id="263" r:id="rId21"/>
    <p:sldId id="277" r:id="rId22"/>
    <p:sldId id="279" r:id="rId23"/>
    <p:sldId id="280"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UTM Avo" panose="02040603050506020204" pitchFamily="18" charset="0"/>
      <p:regular r:id="rId32"/>
      <p:bold r:id="rId33"/>
      <p:italic r:id="rId34"/>
      <p:boldItalic r:id="rId35"/>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04"/>
  </p:normalViewPr>
  <p:slideViewPr>
    <p:cSldViewPr snapToGrid="0">
      <p:cViewPr varScale="1">
        <p:scale>
          <a:sx n="65" d="100"/>
          <a:sy n="65" d="100"/>
        </p:scale>
        <p:origin x="63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font" Target="fonts/font9.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57D8B8-50DB-3541-84A0-AE09952627D6}" type="datetimeFigureOut">
              <a:rPr lang="en-VN" smtClean="0"/>
              <a:t>01/10/2024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5CAE0-8DED-D247-81FB-B9EAECDB3BCB}" type="slidenum">
              <a:rPr lang="en-VN" smtClean="0"/>
              <a:t>‹#›</a:t>
            </a:fld>
            <a:endParaRPr lang="en-VN"/>
          </a:p>
        </p:txBody>
      </p:sp>
    </p:spTree>
    <p:extLst>
      <p:ext uri="{BB962C8B-B14F-4D97-AF65-F5344CB8AC3E}">
        <p14:creationId xmlns:p14="http://schemas.microsoft.com/office/powerpoint/2010/main" val="3301088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8965CAE0-8DED-D247-81FB-B9EAECDB3BCB}" type="slidenum">
              <a:rPr lang="en-VN" smtClean="0"/>
              <a:t>14</a:t>
            </a:fld>
            <a:endParaRPr lang="en-VN"/>
          </a:p>
        </p:txBody>
      </p:sp>
    </p:spTree>
    <p:extLst>
      <p:ext uri="{BB962C8B-B14F-4D97-AF65-F5344CB8AC3E}">
        <p14:creationId xmlns:p14="http://schemas.microsoft.com/office/powerpoint/2010/main" val="1172973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hoc10.vn/doc-sach/tieng-viet-4-tap-2/1/388/51/" TargetMode="Externa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51/"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24.jpg"/><Relationship Id="rId1" Type="http://schemas.openxmlformats.org/officeDocument/2006/relationships/slideLayout" Target="../slideLayouts/slideLayout23.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2/1/388/51/"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54;p1">
            <a:extLst>
              <a:ext uri="{FF2B5EF4-FFF2-40B4-BE49-F238E27FC236}">
                <a16:creationId xmlns:a16="http://schemas.microsoft.com/office/drawing/2014/main" id="{C8F29496-1A23-93BD-8B98-920D11615CB0}"/>
              </a:ext>
            </a:extLst>
          </p:cNvPr>
          <p:cNvSpPr txBox="1">
            <a:spLocks/>
          </p:cNvSpPr>
          <p:nvPr/>
        </p:nvSpPr>
        <p:spPr>
          <a:xfrm>
            <a:off x="1030029" y="2012962"/>
            <a:ext cx="10131942" cy="248425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b="1" i="0" u="none" strike="noStrike" kern="0" cap="none" spc="0" normalizeH="0" baseline="0" noProof="0" dirty="0" err="1">
                <a:ln>
                  <a:noFill/>
                </a:ln>
                <a:solidFill>
                  <a:srgbClr val="002060"/>
                </a:solidFill>
                <a:effectLst/>
                <a:uLnTx/>
                <a:uFillTx/>
                <a:latin typeface="UTM Avo" panose="02040603050506020204" pitchFamily="18"/>
                <a:sym typeface="Calibri"/>
              </a:rPr>
              <a:t>Tuần</a:t>
            </a:r>
            <a:r>
              <a:rPr kumimoji="0" lang="en-US" b="1" i="0" u="none" strike="noStrike" kern="0" cap="none" spc="0" normalizeH="0" baseline="0" noProof="0" dirty="0">
                <a:ln>
                  <a:noFill/>
                </a:ln>
                <a:solidFill>
                  <a:srgbClr val="002060"/>
                </a:solidFill>
                <a:effectLst/>
                <a:uLnTx/>
                <a:uFillTx/>
                <a:latin typeface="UTM Avo" panose="02040603050506020204" pitchFamily="18"/>
                <a:sym typeface="Calibri"/>
              </a:rPr>
              <a:t> 25</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Bài viết 1</a:t>
            </a:r>
            <a:r>
              <a:rPr kumimoji="0" lang="en-US"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 </a:t>
            </a:r>
            <a:r>
              <a:rPr lang="en-US" b="1" i="0" u="none" strike="noStrike" dirty="0" err="1">
                <a:solidFill>
                  <a:srgbClr val="FF0000"/>
                </a:solidFill>
                <a:effectLst/>
                <a:latin typeface="UTM Avo" panose="02040603050506020204" pitchFamily="18"/>
              </a:rPr>
              <a:t>Luyện</a:t>
            </a:r>
            <a:r>
              <a:rPr lang="en-US" b="1" i="0" u="none" strike="noStrike" dirty="0">
                <a:solidFill>
                  <a:srgbClr val="FF0000"/>
                </a:solidFill>
                <a:effectLst/>
                <a:latin typeface="UTM Avo" panose="02040603050506020204" pitchFamily="18"/>
              </a:rPr>
              <a:t> </a:t>
            </a:r>
            <a:r>
              <a:rPr lang="en-US" b="1" i="0" u="none" strike="noStrike" dirty="0" err="1">
                <a:solidFill>
                  <a:srgbClr val="FF0000"/>
                </a:solidFill>
                <a:effectLst/>
                <a:latin typeface="UTM Avo" panose="02040603050506020204" pitchFamily="18"/>
              </a:rPr>
              <a:t>tập</a:t>
            </a:r>
            <a:r>
              <a:rPr lang="en-US" b="1" i="0" u="none" strike="noStrike" dirty="0">
                <a:solidFill>
                  <a:srgbClr val="FF0000"/>
                </a:solidFill>
                <a:effectLst/>
                <a:latin typeface="UTM Avo" panose="02040603050506020204" pitchFamily="18"/>
              </a:rPr>
              <a:t> </a:t>
            </a:r>
            <a:r>
              <a:rPr lang="en-US" b="1" i="0" u="none" strike="noStrike" dirty="0" err="1">
                <a:solidFill>
                  <a:srgbClr val="FF0000"/>
                </a:solidFill>
                <a:effectLst/>
                <a:latin typeface="UTM Avo" panose="02040603050506020204" pitchFamily="18"/>
              </a:rPr>
              <a:t>tả</a:t>
            </a:r>
            <a:r>
              <a:rPr lang="en-US" b="1" i="0" u="none" strike="noStrike" dirty="0">
                <a:solidFill>
                  <a:srgbClr val="FF0000"/>
                </a:solidFill>
                <a:effectLst/>
                <a:latin typeface="UTM Avo" panose="02040603050506020204" pitchFamily="18"/>
              </a:rPr>
              <a:t> con </a:t>
            </a:r>
            <a:r>
              <a:rPr lang="en-US" b="1" i="0" u="none" strike="noStrike" dirty="0" err="1">
                <a:solidFill>
                  <a:srgbClr val="FF0000"/>
                </a:solidFill>
                <a:effectLst/>
                <a:latin typeface="UTM Avo" panose="02040603050506020204" pitchFamily="18"/>
              </a:rPr>
              <a:t>vật</a:t>
            </a:r>
            <a:r>
              <a:rPr lang="en-US" b="1" i="0" u="none" strike="noStrike" dirty="0">
                <a:solidFill>
                  <a:srgbClr val="FF0000"/>
                </a:solidFill>
                <a:effectLst/>
                <a:latin typeface="UTM Avo" panose="02040603050506020204" pitchFamily="18"/>
              </a:rPr>
              <a:t> (</a:t>
            </a:r>
            <a:r>
              <a:rPr lang="en-US" b="1" i="0" u="none" strike="noStrike" dirty="0" err="1">
                <a:solidFill>
                  <a:srgbClr val="FF0000"/>
                </a:solidFill>
                <a:effectLst/>
                <a:latin typeface="UTM Avo" panose="02040603050506020204" pitchFamily="18"/>
              </a:rPr>
              <a:t>Tả</a:t>
            </a:r>
            <a:r>
              <a:rPr lang="en-US" b="1" i="0" u="none" strike="noStrike" dirty="0">
                <a:solidFill>
                  <a:srgbClr val="FF0000"/>
                </a:solidFill>
                <a:effectLst/>
                <a:latin typeface="UTM Avo" panose="02040603050506020204" pitchFamily="18"/>
              </a:rPr>
              <a:t> </a:t>
            </a:r>
            <a:r>
              <a:rPr lang="en-US" b="1" i="0" u="none" strike="noStrike" dirty="0" err="1">
                <a:solidFill>
                  <a:srgbClr val="FF0000"/>
                </a:solidFill>
                <a:effectLst/>
                <a:latin typeface="UTM Avo" panose="02040603050506020204" pitchFamily="18"/>
              </a:rPr>
              <a:t>ngoại</a:t>
            </a:r>
            <a:r>
              <a:rPr lang="en-US" b="1" i="0" u="none" strike="noStrike" dirty="0">
                <a:solidFill>
                  <a:srgbClr val="FF0000"/>
                </a:solidFill>
                <a:effectLst/>
                <a:latin typeface="UTM Avo" panose="02040603050506020204" pitchFamily="18"/>
              </a:rPr>
              <a:t> </a:t>
            </a:r>
            <a:r>
              <a:rPr lang="en-US" b="1" i="0" u="none" strike="noStrike" dirty="0" err="1">
                <a:solidFill>
                  <a:srgbClr val="FF0000"/>
                </a:solidFill>
                <a:effectLst/>
                <a:latin typeface="UTM Avo" panose="02040603050506020204" pitchFamily="18"/>
              </a:rPr>
              <a:t>hình</a:t>
            </a:r>
            <a:r>
              <a:rPr lang="en-US" b="1" i="0" u="none" strike="noStrike" dirty="0">
                <a:solidFill>
                  <a:srgbClr val="FF0000"/>
                </a:solidFill>
                <a:effectLst/>
                <a:latin typeface="UTM Avo" panose="02040603050506020204" pitchFamily="18"/>
              </a:rPr>
              <a:t> con </a:t>
            </a:r>
            <a:r>
              <a:rPr lang="en-US" b="1" i="0" u="none" strike="noStrike" dirty="0" err="1">
                <a:solidFill>
                  <a:srgbClr val="FF0000"/>
                </a:solidFill>
                <a:effectLst/>
                <a:latin typeface="UTM Avo" panose="02040603050506020204" pitchFamily="18"/>
              </a:rPr>
              <a:t>vật</a:t>
            </a:r>
            <a:r>
              <a:rPr lang="en-US" b="1" i="0" u="none" strike="noStrike" dirty="0">
                <a:solidFill>
                  <a:srgbClr val="FF0000"/>
                </a:solidFill>
                <a:effectLst/>
                <a:latin typeface="UTM Avo" panose="02040603050506020204" pitchFamily="18"/>
              </a:rPr>
              <a:t>)</a:t>
            </a:r>
            <a:endParaRPr kumimoji="0" lang="en-US"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endParaRPr>
          </a:p>
        </p:txBody>
      </p:sp>
      <p:sp>
        <p:nvSpPr>
          <p:cNvPr id="6" name="TextBox 5">
            <a:extLst>
              <a:ext uri="{FF2B5EF4-FFF2-40B4-BE49-F238E27FC236}">
                <a16:creationId xmlns:a16="http://schemas.microsoft.com/office/drawing/2014/main" id="{32F50952-C3AA-0DA7-501F-3C8841BFFE53}"/>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7" name="TextBox 6">
            <a:extLst>
              <a:ext uri="{FF2B5EF4-FFF2-40B4-BE49-F238E27FC236}">
                <a16:creationId xmlns:a16="http://schemas.microsoft.com/office/drawing/2014/main" id="{DECAFAE6-6A63-972C-89E4-39C8906555F1}"/>
              </a:ext>
            </a:extLst>
          </p:cNvPr>
          <p:cNvSpPr txBox="1"/>
          <p:nvPr/>
        </p:nvSpPr>
        <p:spPr>
          <a:xfrm>
            <a:off x="10277475" y="771178"/>
            <a:ext cx="1673225"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Tập</a:t>
            </a: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 2</a:t>
            </a:r>
          </a:p>
        </p:txBody>
      </p:sp>
    </p:spTree>
    <p:extLst>
      <p:ext uri="{BB962C8B-B14F-4D97-AF65-F5344CB8AC3E}">
        <p14:creationId xmlns:p14="http://schemas.microsoft.com/office/powerpoint/2010/main" val="205994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71;p9">
            <a:extLst>
              <a:ext uri="{FF2B5EF4-FFF2-40B4-BE49-F238E27FC236}">
                <a16:creationId xmlns:a16="http://schemas.microsoft.com/office/drawing/2014/main" id="{69D38AD3-8C67-B822-D26A-144E5AFA4AF3}"/>
              </a:ext>
            </a:extLst>
          </p:cNvPr>
          <p:cNvSpPr/>
          <p:nvPr/>
        </p:nvSpPr>
        <p:spPr>
          <a:xfrm>
            <a:off x="470017" y="2324100"/>
            <a:ext cx="6643571" cy="4140200"/>
          </a:xfrm>
          <a:prstGeom prst="roundRect">
            <a:avLst>
              <a:gd name="adj" fmla="val 5528"/>
            </a:avLst>
          </a:prstGeom>
          <a:solidFill>
            <a:schemeClr val="lt1"/>
          </a:solidFill>
          <a:ln w="25400" cap="flat" cmpd="sng">
            <a:solidFill>
              <a:srgbClr val="5B96A9"/>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2200" b="1" dirty="0">
                <a:solidFill>
                  <a:schemeClr val="bg1"/>
                </a:solidFill>
                <a:latin typeface="UTM Avo" panose="02040603050506020204" pitchFamily="18"/>
              </a:rPr>
              <a:t>Đoạn văn a tả ngoại hình con mèo: </a:t>
            </a:r>
            <a:endParaRPr sz="22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200" dirty="0">
                <a:solidFill>
                  <a:schemeClr val="bg1"/>
                </a:solidFill>
                <a:latin typeface="UTM Avo" panose="02040603050506020204" pitchFamily="18"/>
              </a:rPr>
              <a:t>Màu lông hung hung có sắc vằn đo đỏ; </a:t>
            </a:r>
            <a:endParaRPr sz="22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200" dirty="0">
                <a:solidFill>
                  <a:schemeClr val="bg1"/>
                </a:solidFill>
                <a:latin typeface="UTM Avo" panose="02040603050506020204" pitchFamily="18"/>
              </a:rPr>
              <a:t>Hai tai dòng dòng dựng đứng; </a:t>
            </a:r>
            <a:endParaRPr sz="22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200" dirty="0">
                <a:solidFill>
                  <a:schemeClr val="bg1"/>
                </a:solidFill>
                <a:latin typeface="UTM Avo" panose="02040603050506020204" pitchFamily="18"/>
              </a:rPr>
              <a:t>Đôi mắt hiền lành nhưng ban đêm sáng lên; </a:t>
            </a:r>
            <a:endParaRPr sz="22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200" dirty="0">
                <a:solidFill>
                  <a:schemeClr val="bg1"/>
                </a:solidFill>
                <a:latin typeface="UTM Avo" panose="02040603050506020204" pitchFamily="18"/>
              </a:rPr>
              <a:t>Bộ ria mép vểnh lên có vẻ oai lắm; </a:t>
            </a:r>
            <a:endParaRPr sz="22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200" dirty="0">
                <a:solidFill>
                  <a:schemeClr val="bg1"/>
                </a:solidFill>
                <a:latin typeface="UTM Avo" panose="02040603050506020204" pitchFamily="18"/>
              </a:rPr>
              <a:t>Bốn chân thon thon, bước đi nhẹ nhàng như lướt trên mặt đất; </a:t>
            </a:r>
            <a:endParaRPr sz="22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200" dirty="0">
                <a:solidFill>
                  <a:schemeClr val="bg1"/>
                </a:solidFill>
                <a:latin typeface="UTM Avo" panose="02040603050506020204" pitchFamily="18"/>
              </a:rPr>
              <a:t>Cái đuôi dài thướt tha duyên dáng.</a:t>
            </a:r>
            <a:endParaRPr sz="2200" dirty="0">
              <a:solidFill>
                <a:schemeClr val="bg1"/>
              </a:solidFill>
              <a:latin typeface="UTM Avo" panose="02040603050506020204" pitchFamily="18"/>
            </a:endParaRPr>
          </a:p>
        </p:txBody>
      </p:sp>
      <p:sp>
        <p:nvSpPr>
          <p:cNvPr id="5" name="Google Shape;172;p9">
            <a:extLst>
              <a:ext uri="{FF2B5EF4-FFF2-40B4-BE49-F238E27FC236}">
                <a16:creationId xmlns:a16="http://schemas.microsoft.com/office/drawing/2014/main" id="{5F8785A5-EEEB-257E-275E-1011B3CFD45C}"/>
              </a:ext>
            </a:extLst>
          </p:cNvPr>
          <p:cNvSpPr txBox="1"/>
          <p:nvPr/>
        </p:nvSpPr>
        <p:spPr>
          <a:xfrm>
            <a:off x="2918423" y="992317"/>
            <a:ext cx="6355153" cy="1077192"/>
          </a:xfrm>
          <a:prstGeom prst="rect">
            <a:avLst/>
          </a:prstGeom>
          <a:noFill/>
          <a:ln>
            <a:noFill/>
          </a:ln>
        </p:spPr>
        <p:txBody>
          <a:bodyPr spcFirstLastPara="1" wrap="square" lIns="60950" tIns="30467" rIns="60950" bIns="30467" anchor="t" anchorCtr="0">
            <a:spAutoFit/>
          </a:bodyPr>
          <a:lstStyle/>
          <a:p>
            <a:pPr algn="ctr">
              <a:lnSpc>
                <a:spcPct val="150000"/>
              </a:lnSpc>
            </a:pPr>
            <a:r>
              <a:rPr lang="vi-VN" sz="2200" b="1" dirty="0">
                <a:solidFill>
                  <a:schemeClr val="bg1"/>
                </a:solidFill>
                <a:latin typeface="UTM Avo" panose="02040603050506020204" pitchFamily="18"/>
              </a:rPr>
              <a:t>Câu 3: Tìm những từ ngữ, chi tiết thể hiện sự quan sát chính xác của tác giả.</a:t>
            </a:r>
            <a:endParaRPr sz="2200" b="1" dirty="0">
              <a:solidFill>
                <a:schemeClr val="bg1"/>
              </a:solidFill>
              <a:latin typeface="UTM Avo" panose="02040603050506020204" pitchFamily="18"/>
            </a:endParaRPr>
          </a:p>
        </p:txBody>
      </p:sp>
      <p:pic>
        <p:nvPicPr>
          <p:cNvPr id="6" name="Google Shape;173;p9" descr="Mèo con – Wikipedia tiếng Việt">
            <a:extLst>
              <a:ext uri="{FF2B5EF4-FFF2-40B4-BE49-F238E27FC236}">
                <a16:creationId xmlns:a16="http://schemas.microsoft.com/office/drawing/2014/main" id="{2E6D88A9-E549-7A07-92DD-B925914CDF34}"/>
              </a:ext>
            </a:extLst>
          </p:cNvPr>
          <p:cNvPicPr preferRelativeResize="0"/>
          <p:nvPr/>
        </p:nvPicPr>
        <p:blipFill rotWithShape="1">
          <a:blip r:embed="rId3">
            <a:alphaModFix/>
          </a:blip>
          <a:srcRect/>
          <a:stretch/>
        </p:blipFill>
        <p:spPr>
          <a:xfrm>
            <a:off x="7556382" y="2809960"/>
            <a:ext cx="4165601" cy="278748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89816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80;p10">
            <a:extLst>
              <a:ext uri="{FF2B5EF4-FFF2-40B4-BE49-F238E27FC236}">
                <a16:creationId xmlns:a16="http://schemas.microsoft.com/office/drawing/2014/main" id="{2F7E42D6-7809-AD86-3BE0-70AB70C09A62}"/>
              </a:ext>
            </a:extLst>
          </p:cNvPr>
          <p:cNvSpPr/>
          <p:nvPr/>
        </p:nvSpPr>
        <p:spPr>
          <a:xfrm>
            <a:off x="631222" y="1867644"/>
            <a:ext cx="7297360" cy="4723656"/>
          </a:xfrm>
          <a:prstGeom prst="roundRect">
            <a:avLst>
              <a:gd name="adj" fmla="val 5528"/>
            </a:avLst>
          </a:prstGeom>
          <a:solidFill>
            <a:schemeClr val="lt1"/>
          </a:solidFill>
          <a:ln w="25400" cap="flat" cmpd="sng">
            <a:solidFill>
              <a:srgbClr val="5B96A9"/>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2000" b="1" dirty="0">
                <a:solidFill>
                  <a:schemeClr val="bg1"/>
                </a:solidFill>
                <a:latin typeface="UTM Avo" panose="02040603050506020204" pitchFamily="18"/>
              </a:rPr>
              <a:t>Đoạn văn b tả ngoại hình những con ngan nhỏ: </a:t>
            </a:r>
            <a:endParaRPr sz="20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000" dirty="0">
                <a:solidFill>
                  <a:schemeClr val="bg1"/>
                </a:solidFill>
                <a:latin typeface="UTM Avo" panose="02040603050506020204" pitchFamily="18"/>
              </a:rPr>
              <a:t>Bộ lông vàng óng như màu của những con tơ nõn mới guồng; </a:t>
            </a:r>
            <a:endParaRPr sz="20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000" dirty="0">
                <a:solidFill>
                  <a:schemeClr val="bg1"/>
                </a:solidFill>
                <a:latin typeface="UTM Avo" panose="02040603050506020204" pitchFamily="18"/>
              </a:rPr>
              <a:t>Đôi mắt chỉ bằng hột cườm, đen nhánh hạt huyền, lúc nào cũng long lanh đưa đi đưa lại như có nước, hai con ngươi bóng mỡ;</a:t>
            </a:r>
            <a:endParaRPr sz="20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000" dirty="0">
                <a:solidFill>
                  <a:schemeClr val="bg1"/>
                </a:solidFill>
                <a:latin typeface="UTM Avo" panose="02040603050506020204" pitchFamily="18"/>
              </a:rPr>
              <a:t>Cái mỏ màu nhung hươu, vừa bằng ngón tay đưa bé mới đẻ và có lẽ cũng mềm như thế, mọc ngăn ngắn; </a:t>
            </a:r>
            <a:endParaRPr sz="20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000" dirty="0">
                <a:solidFill>
                  <a:schemeClr val="bg1"/>
                </a:solidFill>
                <a:latin typeface="UTM Avo" panose="02040603050506020204" pitchFamily="18"/>
              </a:rPr>
              <a:t>Cái đầu xinh xinh, vàng nuột; </a:t>
            </a:r>
            <a:endParaRPr sz="20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000" dirty="0">
                <a:solidFill>
                  <a:schemeClr val="bg1"/>
                </a:solidFill>
                <a:latin typeface="UTM Avo" panose="02040603050506020204" pitchFamily="18"/>
              </a:rPr>
              <a:t>Hai cái chân lủn chủn, bé ti, màu đỏ hồng.</a:t>
            </a:r>
            <a:endParaRPr sz="2000" dirty="0">
              <a:solidFill>
                <a:schemeClr val="bg1"/>
              </a:solidFill>
              <a:latin typeface="UTM Avo" panose="02040603050506020204" pitchFamily="18"/>
            </a:endParaRPr>
          </a:p>
        </p:txBody>
      </p:sp>
      <p:pic>
        <p:nvPicPr>
          <p:cNvPr id="5" name="Google Shape;181;p10" descr="Ngan giống: Giá bán và chỗ mua uy tín | Farmvina Nông Nghiệp">
            <a:extLst>
              <a:ext uri="{FF2B5EF4-FFF2-40B4-BE49-F238E27FC236}">
                <a16:creationId xmlns:a16="http://schemas.microsoft.com/office/drawing/2014/main" id="{02002A59-49D9-6F8A-1EF5-5C84747295B7}"/>
              </a:ext>
            </a:extLst>
          </p:cNvPr>
          <p:cNvPicPr preferRelativeResize="0"/>
          <p:nvPr/>
        </p:nvPicPr>
        <p:blipFill rotWithShape="1">
          <a:blip r:embed="rId3">
            <a:alphaModFix/>
          </a:blip>
          <a:srcRect l="18968" r="4309"/>
          <a:stretch/>
        </p:blipFill>
        <p:spPr>
          <a:xfrm>
            <a:off x="8262561" y="1994644"/>
            <a:ext cx="3200399" cy="206375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6" name="Google Shape;182;p10" descr="Hướng dẫn úm vịt con hiệu quả trong mùa hè – Công ty TNHH giống gia cầm Cao  Khanh">
            <a:extLst>
              <a:ext uri="{FF2B5EF4-FFF2-40B4-BE49-F238E27FC236}">
                <a16:creationId xmlns:a16="http://schemas.microsoft.com/office/drawing/2014/main" id="{B7B0DD7E-CCF2-4B69-E69D-D302EC52E533}"/>
              </a:ext>
            </a:extLst>
          </p:cNvPr>
          <p:cNvPicPr preferRelativeResize="0"/>
          <p:nvPr/>
        </p:nvPicPr>
        <p:blipFill rotWithShape="1">
          <a:blip r:embed="rId4">
            <a:alphaModFix/>
          </a:blip>
          <a:srcRect/>
          <a:stretch/>
        </p:blipFill>
        <p:spPr>
          <a:xfrm>
            <a:off x="8262561" y="4386321"/>
            <a:ext cx="3200399" cy="206374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152304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p:tgtEl>
                                          <p:spTgt spid="5"/>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89;p11">
            <a:extLst>
              <a:ext uri="{FF2B5EF4-FFF2-40B4-BE49-F238E27FC236}">
                <a16:creationId xmlns:a16="http://schemas.microsoft.com/office/drawing/2014/main" id="{65CA977E-29F5-0E33-034E-884DAA5B6EC8}"/>
              </a:ext>
            </a:extLst>
          </p:cNvPr>
          <p:cNvSpPr/>
          <p:nvPr/>
        </p:nvSpPr>
        <p:spPr>
          <a:xfrm>
            <a:off x="444617" y="2521764"/>
            <a:ext cx="6897571" cy="3389271"/>
          </a:xfrm>
          <a:prstGeom prst="roundRect">
            <a:avLst>
              <a:gd name="adj" fmla="val 5528"/>
            </a:avLst>
          </a:prstGeom>
          <a:solidFill>
            <a:schemeClr val="lt1"/>
          </a:solidFill>
          <a:ln w="25400" cap="flat" cmpd="sng">
            <a:solidFill>
              <a:srgbClr val="5B96A9"/>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2200" b="1" dirty="0">
                <a:solidFill>
                  <a:schemeClr val="bg1"/>
                </a:solidFill>
                <a:latin typeface="UTM Avo" panose="02040603050506020204" pitchFamily="18"/>
              </a:rPr>
              <a:t>Đoạn văn a tả ngoại hình con mèo: </a:t>
            </a:r>
            <a:endParaRPr sz="22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200" dirty="0">
                <a:solidFill>
                  <a:schemeClr val="bg1"/>
                </a:solidFill>
                <a:latin typeface="UTM Avo" panose="02040603050506020204" pitchFamily="18"/>
              </a:rPr>
              <a:t>Bộ ria mép vểnh lên có vẻ oai lắm (nhân hoá)</a:t>
            </a:r>
            <a:endParaRPr sz="22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200" dirty="0">
                <a:solidFill>
                  <a:schemeClr val="bg1"/>
                </a:solidFill>
                <a:latin typeface="UTM Avo" panose="02040603050506020204" pitchFamily="18"/>
              </a:rPr>
              <a:t>Bốn chân thon thon, bước đi một cách nhẹ nhàng như lướt trên mặt đất (so sánh); </a:t>
            </a:r>
            <a:endParaRPr sz="22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200" dirty="0">
                <a:solidFill>
                  <a:schemeClr val="bg1"/>
                </a:solidFill>
                <a:latin typeface="UTM Avo" panose="02040603050506020204" pitchFamily="18"/>
              </a:rPr>
              <a:t>Cái đuôi dài trông thướt tha duyên dáng (nhân hoá).</a:t>
            </a:r>
            <a:endParaRPr sz="2200" dirty="0">
              <a:solidFill>
                <a:schemeClr val="bg1"/>
              </a:solidFill>
              <a:latin typeface="UTM Avo" panose="02040603050506020204" pitchFamily="18"/>
            </a:endParaRPr>
          </a:p>
        </p:txBody>
      </p:sp>
      <p:sp>
        <p:nvSpPr>
          <p:cNvPr id="5" name="Google Shape;190;p11">
            <a:extLst>
              <a:ext uri="{FF2B5EF4-FFF2-40B4-BE49-F238E27FC236}">
                <a16:creationId xmlns:a16="http://schemas.microsoft.com/office/drawing/2014/main" id="{124B2FAF-1E60-D1A6-A909-EDA18B5805B0}"/>
              </a:ext>
            </a:extLst>
          </p:cNvPr>
          <p:cNvSpPr txBox="1"/>
          <p:nvPr/>
        </p:nvSpPr>
        <p:spPr>
          <a:xfrm>
            <a:off x="867373" y="1724801"/>
            <a:ext cx="10457253" cy="569360"/>
          </a:xfrm>
          <a:prstGeom prst="rect">
            <a:avLst/>
          </a:prstGeom>
          <a:noFill/>
          <a:ln>
            <a:noFill/>
          </a:ln>
        </p:spPr>
        <p:txBody>
          <a:bodyPr spcFirstLastPara="1" wrap="square" lIns="60950" tIns="30467" rIns="60950" bIns="30467" anchor="t" anchorCtr="0">
            <a:spAutoFit/>
          </a:bodyPr>
          <a:lstStyle/>
          <a:p>
            <a:pPr algn="ctr">
              <a:lnSpc>
                <a:spcPct val="150000"/>
              </a:lnSpc>
            </a:pPr>
            <a:r>
              <a:rPr lang="vi-VN" sz="2200" b="1" dirty="0">
                <a:solidFill>
                  <a:schemeClr val="bg1"/>
                </a:solidFill>
                <a:latin typeface="UTM Avo" panose="02040603050506020204" pitchFamily="18"/>
              </a:rPr>
              <a:t>Câu 4: Tìm các hình ảnh so sánh hoặc nhân hoá trong mỗi đoạn văn. </a:t>
            </a:r>
            <a:endParaRPr sz="2200" b="1" dirty="0">
              <a:solidFill>
                <a:schemeClr val="bg1"/>
              </a:solidFill>
              <a:latin typeface="UTM Avo" panose="02040603050506020204" pitchFamily="18"/>
            </a:endParaRPr>
          </a:p>
        </p:txBody>
      </p:sp>
      <p:pic>
        <p:nvPicPr>
          <p:cNvPr id="6" name="Google Shape;191;p11" descr="Mèo con – Wikipedia tiếng Việt">
            <a:extLst>
              <a:ext uri="{FF2B5EF4-FFF2-40B4-BE49-F238E27FC236}">
                <a16:creationId xmlns:a16="http://schemas.microsoft.com/office/drawing/2014/main" id="{89810923-B449-6D43-05B5-54B57BA7ECA0}"/>
              </a:ext>
            </a:extLst>
          </p:cNvPr>
          <p:cNvPicPr preferRelativeResize="0"/>
          <p:nvPr/>
        </p:nvPicPr>
        <p:blipFill rotWithShape="1">
          <a:blip r:embed="rId3">
            <a:alphaModFix/>
          </a:blip>
          <a:srcRect/>
          <a:stretch/>
        </p:blipFill>
        <p:spPr>
          <a:xfrm>
            <a:off x="7581782" y="2822658"/>
            <a:ext cx="4165601" cy="278748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126591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98;p12">
            <a:extLst>
              <a:ext uri="{FF2B5EF4-FFF2-40B4-BE49-F238E27FC236}">
                <a16:creationId xmlns:a16="http://schemas.microsoft.com/office/drawing/2014/main" id="{2FF320ED-099E-DE68-B117-92A72AC7B258}"/>
              </a:ext>
            </a:extLst>
          </p:cNvPr>
          <p:cNvSpPr/>
          <p:nvPr/>
        </p:nvSpPr>
        <p:spPr>
          <a:xfrm>
            <a:off x="807275" y="1917700"/>
            <a:ext cx="6888925" cy="4178579"/>
          </a:xfrm>
          <a:prstGeom prst="roundRect">
            <a:avLst>
              <a:gd name="adj" fmla="val 5528"/>
            </a:avLst>
          </a:prstGeom>
          <a:solidFill>
            <a:schemeClr val="lt1"/>
          </a:solidFill>
          <a:ln w="25400" cap="flat" cmpd="sng">
            <a:solidFill>
              <a:srgbClr val="5B96A9"/>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2000" b="1" dirty="0">
                <a:solidFill>
                  <a:schemeClr val="bg1"/>
                </a:solidFill>
                <a:latin typeface="UTM Avo" panose="02040603050506020204" pitchFamily="18"/>
              </a:rPr>
              <a:t>Đoạn văn b tả ngoại hình những con ngan nhỏ: </a:t>
            </a:r>
            <a:endParaRPr sz="20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000" dirty="0">
                <a:solidFill>
                  <a:schemeClr val="bg1"/>
                </a:solidFill>
                <a:latin typeface="UTM Avo" panose="02040603050506020204" pitchFamily="18"/>
              </a:rPr>
              <a:t>Màu vàng đáng yêu như màu của những con tơ nõn mới guồng; </a:t>
            </a:r>
            <a:endParaRPr sz="20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000" dirty="0">
                <a:solidFill>
                  <a:schemeClr val="bg1"/>
                </a:solidFill>
                <a:latin typeface="UTM Avo" panose="02040603050506020204" pitchFamily="18"/>
              </a:rPr>
              <a:t>Đôi mắt chỉ bằng hột cườm, đen nhánh hạt huyền, lúc nào cũng long lanh đưa đi đưa lại như có nước,...; </a:t>
            </a:r>
            <a:endParaRPr sz="20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000" dirty="0">
                <a:solidFill>
                  <a:schemeClr val="bg1"/>
                </a:solidFill>
                <a:latin typeface="UTM Avo" panose="02040603050506020204" pitchFamily="18"/>
              </a:rPr>
              <a:t>Cái mỏ màu nhung hươu, vừa bằng ngón tay đứa bé mới đẻ và có lẽ cũng mềm như thế,... (so sánh)</a:t>
            </a:r>
            <a:endParaRPr sz="2000" dirty="0">
              <a:solidFill>
                <a:schemeClr val="bg1"/>
              </a:solidFill>
              <a:latin typeface="UTM Avo" panose="02040603050506020204" pitchFamily="18"/>
            </a:endParaRPr>
          </a:p>
        </p:txBody>
      </p:sp>
      <p:pic>
        <p:nvPicPr>
          <p:cNvPr id="5" name="Google Shape;199;p12" descr="Ngan giống: Giá bán và chỗ mua uy tín | Farmvina Nông Nghiệp">
            <a:extLst>
              <a:ext uri="{FF2B5EF4-FFF2-40B4-BE49-F238E27FC236}">
                <a16:creationId xmlns:a16="http://schemas.microsoft.com/office/drawing/2014/main" id="{9F44D664-1D5B-BA39-E1F2-76410C5C3EBA}"/>
              </a:ext>
            </a:extLst>
          </p:cNvPr>
          <p:cNvPicPr preferRelativeResize="0"/>
          <p:nvPr/>
        </p:nvPicPr>
        <p:blipFill rotWithShape="1">
          <a:blip r:embed="rId3">
            <a:alphaModFix/>
          </a:blip>
          <a:srcRect l="18968" r="4309"/>
          <a:stretch/>
        </p:blipFill>
        <p:spPr>
          <a:xfrm>
            <a:off x="8184327" y="1753344"/>
            <a:ext cx="3200399" cy="206375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6" name="Google Shape;200;p12" descr="Hướng dẫn úm vịt con hiệu quả trong mùa hè – Công ty TNHH giống gia cầm Cao  Khanh">
            <a:extLst>
              <a:ext uri="{FF2B5EF4-FFF2-40B4-BE49-F238E27FC236}">
                <a16:creationId xmlns:a16="http://schemas.microsoft.com/office/drawing/2014/main" id="{C739CF21-0161-7DF7-2FCE-ADF304EC91B4}"/>
              </a:ext>
            </a:extLst>
          </p:cNvPr>
          <p:cNvPicPr preferRelativeResize="0"/>
          <p:nvPr/>
        </p:nvPicPr>
        <p:blipFill rotWithShape="1">
          <a:blip r:embed="rId4">
            <a:alphaModFix/>
          </a:blip>
          <a:srcRect/>
          <a:stretch/>
        </p:blipFill>
        <p:spPr>
          <a:xfrm>
            <a:off x="8184326" y="4145021"/>
            <a:ext cx="3200399" cy="206374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246687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p:tgtEl>
                                          <p:spTgt spid="5"/>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07;p13">
            <a:extLst>
              <a:ext uri="{FF2B5EF4-FFF2-40B4-BE49-F238E27FC236}">
                <a16:creationId xmlns:a16="http://schemas.microsoft.com/office/drawing/2014/main" id="{36448A17-B7E4-A742-E5CD-B129D21A55EB}"/>
              </a:ext>
            </a:extLst>
          </p:cNvPr>
          <p:cNvSpPr/>
          <p:nvPr/>
        </p:nvSpPr>
        <p:spPr>
          <a:xfrm>
            <a:off x="1205708" y="2797014"/>
            <a:ext cx="6103143" cy="3552352"/>
          </a:xfrm>
          <a:prstGeom prst="roundRect">
            <a:avLst>
              <a:gd name="adj" fmla="val 5528"/>
            </a:avLst>
          </a:prstGeom>
          <a:solidFill>
            <a:schemeClr val="lt1"/>
          </a:solidFill>
          <a:ln w="25400" cap="flat" cmpd="sng">
            <a:solidFill>
              <a:srgbClr val="5B96A9"/>
            </a:solidFill>
            <a:prstDash val="solid"/>
            <a:round/>
            <a:headEnd type="none" w="sm" len="sm"/>
            <a:tailEnd type="none" w="sm" len="sm"/>
          </a:ln>
        </p:spPr>
        <p:txBody>
          <a:bodyPr spcFirstLastPara="1" wrap="square" lIns="60950" tIns="30467" rIns="60950" bIns="30467" anchor="ctr" anchorCtr="0">
            <a:noAutofit/>
          </a:bodyPr>
          <a:lstStyle/>
          <a:p>
            <a:pPr algn="just">
              <a:lnSpc>
                <a:spcPct val="150000"/>
              </a:lnSpc>
            </a:pPr>
            <a:r>
              <a:rPr lang="vi-VN" sz="2200" b="1" dirty="0">
                <a:solidFill>
                  <a:schemeClr val="bg1"/>
                </a:solidFill>
                <a:latin typeface="UTM Avo" panose="02040603050506020204" pitchFamily="18"/>
              </a:rPr>
              <a:t>Tác giả mỗi đoạn văn thể hiện tình cảm đối với con vật được tả bằng cách: </a:t>
            </a:r>
            <a:endParaRPr sz="22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200" dirty="0">
                <a:solidFill>
                  <a:schemeClr val="bg1"/>
                </a:solidFill>
                <a:latin typeface="UTM Avo" panose="02040603050506020204" pitchFamily="18"/>
              </a:rPr>
              <a:t>Tác giả quan sát rất kĩ, chọn tả những chi tiết đáng yêu; </a:t>
            </a:r>
            <a:endParaRPr sz="22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200" dirty="0">
                <a:solidFill>
                  <a:schemeClr val="bg1"/>
                </a:solidFill>
                <a:latin typeface="UTM Avo" panose="02040603050506020204" pitchFamily="18"/>
              </a:rPr>
              <a:t>Dùng từ ngữ thể hiện tình cảm yêu mến đối với con vật.</a:t>
            </a:r>
            <a:endParaRPr sz="2200" dirty="0">
              <a:solidFill>
                <a:schemeClr val="bg1"/>
              </a:solidFill>
              <a:latin typeface="UTM Avo" panose="02040603050506020204" pitchFamily="18"/>
            </a:endParaRPr>
          </a:p>
        </p:txBody>
      </p:sp>
      <p:sp>
        <p:nvSpPr>
          <p:cNvPr id="5" name="Google Shape;208;p13">
            <a:extLst>
              <a:ext uri="{FF2B5EF4-FFF2-40B4-BE49-F238E27FC236}">
                <a16:creationId xmlns:a16="http://schemas.microsoft.com/office/drawing/2014/main" id="{BF865083-3F0C-077B-FD73-1ECE08DB82CF}"/>
              </a:ext>
            </a:extLst>
          </p:cNvPr>
          <p:cNvSpPr txBox="1"/>
          <p:nvPr/>
        </p:nvSpPr>
        <p:spPr>
          <a:xfrm>
            <a:off x="2568178" y="1445242"/>
            <a:ext cx="7055644" cy="1077192"/>
          </a:xfrm>
          <a:prstGeom prst="rect">
            <a:avLst/>
          </a:prstGeom>
          <a:noFill/>
          <a:ln>
            <a:noFill/>
          </a:ln>
        </p:spPr>
        <p:txBody>
          <a:bodyPr spcFirstLastPara="1" wrap="square" lIns="60950" tIns="30467" rIns="60950" bIns="30467" anchor="t" anchorCtr="0">
            <a:spAutoFit/>
          </a:bodyPr>
          <a:lstStyle/>
          <a:p>
            <a:pPr algn="ctr">
              <a:lnSpc>
                <a:spcPct val="150000"/>
              </a:lnSpc>
            </a:pPr>
            <a:r>
              <a:rPr lang="vi-VN" sz="2200" b="1" dirty="0">
                <a:solidFill>
                  <a:schemeClr val="bg1"/>
                </a:solidFill>
                <a:latin typeface="UTM Avo" panose="02040603050506020204" pitchFamily="18"/>
              </a:rPr>
              <a:t>Câu 5: Tác giả mỗi đoạn văn thể hiện tình cảm đối với con vật được tả bằng cách nào?</a:t>
            </a:r>
            <a:endParaRPr sz="2200" b="1" dirty="0">
              <a:solidFill>
                <a:schemeClr val="bg1"/>
              </a:solidFill>
              <a:latin typeface="UTM Avo" panose="02040603050506020204" pitchFamily="18"/>
            </a:endParaRPr>
          </a:p>
        </p:txBody>
      </p:sp>
      <p:pic>
        <p:nvPicPr>
          <p:cNvPr id="6" name="Google Shape;209;p13" descr="Mèo con – Wikipedia tiếng Việt">
            <a:extLst>
              <a:ext uri="{FF2B5EF4-FFF2-40B4-BE49-F238E27FC236}">
                <a16:creationId xmlns:a16="http://schemas.microsoft.com/office/drawing/2014/main" id="{D6DB9CB1-0C2C-E9A4-996E-4264F6E49C4E}"/>
              </a:ext>
            </a:extLst>
          </p:cNvPr>
          <p:cNvPicPr preferRelativeResize="0">
            <a:picLocks noChangeAspect="1"/>
          </p:cNvPicPr>
          <p:nvPr/>
        </p:nvPicPr>
        <p:blipFill rotWithShape="1">
          <a:blip r:embed="rId4">
            <a:alphaModFix/>
          </a:blip>
          <a:srcRect/>
          <a:stretch/>
        </p:blipFill>
        <p:spPr>
          <a:xfrm>
            <a:off x="8000999" y="2603028"/>
            <a:ext cx="2887265" cy="193206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7" name="Google Shape;210;p13" descr="Ngan giống: Giá bán và chỗ mua uy tín | Farmvina Nông Nghiệp">
            <a:extLst>
              <a:ext uri="{FF2B5EF4-FFF2-40B4-BE49-F238E27FC236}">
                <a16:creationId xmlns:a16="http://schemas.microsoft.com/office/drawing/2014/main" id="{18930298-AA59-EAD3-A736-6A64DF55DD61}"/>
              </a:ext>
            </a:extLst>
          </p:cNvPr>
          <p:cNvPicPr preferRelativeResize="0">
            <a:picLocks noChangeAspect="1"/>
          </p:cNvPicPr>
          <p:nvPr/>
        </p:nvPicPr>
        <p:blipFill rotWithShape="1">
          <a:blip r:embed="rId5">
            <a:alphaModFix/>
          </a:blip>
          <a:srcRect l="18968" r="4309"/>
          <a:stretch/>
        </p:blipFill>
        <p:spPr>
          <a:xfrm>
            <a:off x="8001000" y="4803955"/>
            <a:ext cx="2887264" cy="186182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373606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219;p14">
            <a:extLst>
              <a:ext uri="{FF2B5EF4-FFF2-40B4-BE49-F238E27FC236}">
                <a16:creationId xmlns:a16="http://schemas.microsoft.com/office/drawing/2014/main" id="{7496787F-1954-B8B5-B744-F691A96F3D34}"/>
              </a:ext>
            </a:extLst>
          </p:cNvPr>
          <p:cNvSpPr txBox="1"/>
          <p:nvPr/>
        </p:nvSpPr>
        <p:spPr>
          <a:xfrm>
            <a:off x="5232400" y="1465373"/>
            <a:ext cx="1727200" cy="492416"/>
          </a:xfrm>
          <a:prstGeom prst="rect">
            <a:avLst/>
          </a:prstGeom>
          <a:solidFill>
            <a:schemeClr val="accent4">
              <a:lumMod val="60000"/>
              <a:lumOff val="40000"/>
            </a:schemeClr>
          </a:solidFill>
          <a:ln>
            <a:noFill/>
          </a:ln>
        </p:spPr>
        <p:txBody>
          <a:bodyPr spcFirstLastPara="1" wrap="square" lIns="60950" tIns="30467" rIns="60950" bIns="30467" anchor="t" anchorCtr="0">
            <a:spAutoFit/>
          </a:bodyPr>
          <a:lstStyle/>
          <a:p>
            <a:pPr algn="ctr"/>
            <a:r>
              <a:rPr lang="vi-VN" sz="2800" b="1" dirty="0">
                <a:solidFill>
                  <a:schemeClr val="bg1"/>
                </a:solidFill>
                <a:latin typeface="UTM Avo" panose="02040603050506020204" pitchFamily="18"/>
              </a:rPr>
              <a:t>LƯU Ý</a:t>
            </a:r>
            <a:endParaRPr sz="400" dirty="0">
              <a:solidFill>
                <a:schemeClr val="bg1"/>
              </a:solidFill>
              <a:latin typeface="UTM Avo" panose="02040603050506020204" pitchFamily="18"/>
            </a:endParaRPr>
          </a:p>
        </p:txBody>
      </p:sp>
      <p:sp>
        <p:nvSpPr>
          <p:cNvPr id="7" name="Google Shape;220;p14">
            <a:extLst>
              <a:ext uri="{FF2B5EF4-FFF2-40B4-BE49-F238E27FC236}">
                <a16:creationId xmlns:a16="http://schemas.microsoft.com/office/drawing/2014/main" id="{38DC64D1-01C2-733D-AA84-9E022658D457}"/>
              </a:ext>
            </a:extLst>
          </p:cNvPr>
          <p:cNvSpPr/>
          <p:nvPr/>
        </p:nvSpPr>
        <p:spPr>
          <a:xfrm>
            <a:off x="970756" y="2171700"/>
            <a:ext cx="4724400" cy="4306204"/>
          </a:xfrm>
          <a:prstGeom prst="roundRect">
            <a:avLst>
              <a:gd name="adj" fmla="val 5528"/>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30467" anchor="ctr" anchorCtr="0">
            <a:noAutofit/>
          </a:bodyPr>
          <a:lstStyle/>
          <a:p>
            <a:pPr algn="just">
              <a:lnSpc>
                <a:spcPct val="150000"/>
              </a:lnSpc>
            </a:pPr>
            <a:r>
              <a:rPr lang="vi-VN" sz="2400">
                <a:solidFill>
                  <a:schemeClr val="bg1"/>
                </a:solidFill>
                <a:latin typeface="UTM Avo" panose="02040603050506020204" pitchFamily="18"/>
              </a:rPr>
              <a:t>Các đoạn văn trên đây đều miêu tả ngoại hình con vật theo trình tự từ khái quát đến cụ thể. Nhưng các em có thể sắp xếp các ý theo ý muốn của mình, sao cho phù hợp với trình tự quan sát.</a:t>
            </a:r>
            <a:endParaRPr sz="2400">
              <a:solidFill>
                <a:schemeClr val="bg1"/>
              </a:solidFill>
              <a:latin typeface="UTM Avo" panose="02040603050506020204" pitchFamily="18"/>
            </a:endParaRPr>
          </a:p>
        </p:txBody>
      </p:sp>
      <p:sp>
        <p:nvSpPr>
          <p:cNvPr id="8" name="Google Shape;221;p14">
            <a:extLst>
              <a:ext uri="{FF2B5EF4-FFF2-40B4-BE49-F238E27FC236}">
                <a16:creationId xmlns:a16="http://schemas.microsoft.com/office/drawing/2014/main" id="{F9FEE286-AB29-3C79-85F5-086BDFC87456}"/>
              </a:ext>
            </a:extLst>
          </p:cNvPr>
          <p:cNvSpPr/>
          <p:nvPr/>
        </p:nvSpPr>
        <p:spPr>
          <a:xfrm>
            <a:off x="6406356" y="2171700"/>
            <a:ext cx="4724400" cy="4306204"/>
          </a:xfrm>
          <a:prstGeom prst="roundRect">
            <a:avLst>
              <a:gd name="adj" fmla="val 5528"/>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30467" anchor="ctr" anchorCtr="0">
            <a:noAutofit/>
          </a:bodyPr>
          <a:lstStyle/>
          <a:p>
            <a:pPr algn="just">
              <a:lnSpc>
                <a:spcPct val="150000"/>
              </a:lnSpc>
            </a:pPr>
            <a:r>
              <a:rPr lang="vi-VN" sz="2400" dirty="0">
                <a:solidFill>
                  <a:schemeClr val="bg1"/>
                </a:solidFill>
                <a:latin typeface="UTM Avo" panose="02040603050506020204" pitchFamily="18"/>
              </a:rPr>
              <a:t>Khi viết, các em cố gắng thể hiện cảm xúc của mình đối với con vật; nên dùng hình ảnh so sánh hoặc nhân hoá khi miêu tả.</a:t>
            </a:r>
            <a:endParaRPr sz="2400" dirty="0">
              <a:solidFill>
                <a:schemeClr val="bg1"/>
              </a:solidFill>
              <a:latin typeface="UTM Avo" panose="02040603050506020204" pitchFamily="18"/>
            </a:endParaRPr>
          </a:p>
        </p:txBody>
      </p:sp>
    </p:spTree>
    <p:extLst>
      <p:ext uri="{BB962C8B-B14F-4D97-AF65-F5344CB8AC3E}">
        <p14:creationId xmlns:p14="http://schemas.microsoft.com/office/powerpoint/2010/main" val="124973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226;p16">
            <a:extLst>
              <a:ext uri="{FF2B5EF4-FFF2-40B4-BE49-F238E27FC236}">
                <a16:creationId xmlns:a16="http://schemas.microsoft.com/office/drawing/2014/main" id="{BDC46710-86B4-98D7-33C0-2C0A400EE740}"/>
              </a:ext>
            </a:extLst>
          </p:cNvPr>
          <p:cNvSpPr/>
          <p:nvPr/>
        </p:nvSpPr>
        <p:spPr>
          <a:xfrm rot="-2229907">
            <a:off x="-1955272" y="5123211"/>
            <a:ext cx="4280069" cy="3338454"/>
          </a:xfrm>
          <a:custGeom>
            <a:avLst/>
            <a:gdLst/>
            <a:ahLst/>
            <a:cxnLst/>
            <a:rect l="l" t="t" r="r" b="b"/>
            <a:pathLst>
              <a:path w="6420103" h="5007681" extrusionOk="0">
                <a:moveTo>
                  <a:pt x="0" y="0"/>
                </a:moveTo>
                <a:lnTo>
                  <a:pt x="6420103" y="0"/>
                </a:lnTo>
                <a:lnTo>
                  <a:pt x="6420103" y="5007680"/>
                </a:lnTo>
                <a:lnTo>
                  <a:pt x="0" y="5007680"/>
                </a:lnTo>
                <a:lnTo>
                  <a:pt x="0" y="0"/>
                </a:lnTo>
                <a:close/>
              </a:path>
            </a:pathLst>
          </a:custGeom>
          <a:blipFill rotWithShape="1">
            <a:blip r:embed="rId3">
              <a:alphaModFix/>
            </a:blip>
            <a:stretch>
              <a:fillRect/>
            </a:stretch>
          </a:blipFill>
          <a:ln>
            <a:noFill/>
          </a:ln>
        </p:spPr>
        <p:txBody>
          <a:bodyPr/>
          <a:lstStyle/>
          <a:p>
            <a:endParaRPr lang="en-US"/>
          </a:p>
        </p:txBody>
      </p:sp>
      <p:sp>
        <p:nvSpPr>
          <p:cNvPr id="7" name="Google Shape;231;p16">
            <a:extLst>
              <a:ext uri="{FF2B5EF4-FFF2-40B4-BE49-F238E27FC236}">
                <a16:creationId xmlns:a16="http://schemas.microsoft.com/office/drawing/2014/main" id="{89E7808C-C47A-EFA2-4731-2DEF134BFBEF}"/>
              </a:ext>
            </a:extLst>
          </p:cNvPr>
          <p:cNvSpPr/>
          <p:nvPr/>
        </p:nvSpPr>
        <p:spPr>
          <a:xfrm rot="5585412">
            <a:off x="1035439" y="1656696"/>
            <a:ext cx="923612" cy="853082"/>
          </a:xfrm>
          <a:custGeom>
            <a:avLst/>
            <a:gdLst/>
            <a:ahLst/>
            <a:cxnLst/>
            <a:rect l="l" t="t" r="r" b="b"/>
            <a:pathLst>
              <a:path w="1385418" h="1279623" extrusionOk="0">
                <a:moveTo>
                  <a:pt x="0" y="0"/>
                </a:moveTo>
                <a:lnTo>
                  <a:pt x="1385418" y="0"/>
                </a:lnTo>
                <a:lnTo>
                  <a:pt x="1385418" y="1279623"/>
                </a:lnTo>
                <a:lnTo>
                  <a:pt x="0" y="1279623"/>
                </a:lnTo>
                <a:lnTo>
                  <a:pt x="0" y="0"/>
                </a:lnTo>
                <a:close/>
              </a:path>
            </a:pathLst>
          </a:custGeom>
          <a:blipFill rotWithShape="1">
            <a:blip r:embed="rId4">
              <a:alphaModFix/>
            </a:blip>
            <a:stretch>
              <a:fillRect/>
            </a:stretch>
          </a:blipFill>
          <a:ln>
            <a:noFill/>
          </a:ln>
        </p:spPr>
        <p:txBody>
          <a:bodyPr/>
          <a:lstStyle/>
          <a:p>
            <a:endParaRPr lang="en-US"/>
          </a:p>
        </p:txBody>
      </p:sp>
      <p:grpSp>
        <p:nvGrpSpPr>
          <p:cNvPr id="11" name="Google Shape;235;p16">
            <a:extLst>
              <a:ext uri="{FF2B5EF4-FFF2-40B4-BE49-F238E27FC236}">
                <a16:creationId xmlns:a16="http://schemas.microsoft.com/office/drawing/2014/main" id="{E4AEB01A-EBFC-5C46-154F-8F8BF3628B62}"/>
              </a:ext>
            </a:extLst>
          </p:cNvPr>
          <p:cNvGrpSpPr/>
          <p:nvPr/>
        </p:nvGrpSpPr>
        <p:grpSpPr>
          <a:xfrm>
            <a:off x="1046429" y="2270829"/>
            <a:ext cx="10280332" cy="3152070"/>
            <a:chOff x="2251770" y="2443463"/>
            <a:chExt cx="13583297" cy="5396384"/>
          </a:xfrm>
        </p:grpSpPr>
        <p:grpSp>
          <p:nvGrpSpPr>
            <p:cNvPr id="12" name="Google Shape;236;p16">
              <a:extLst>
                <a:ext uri="{FF2B5EF4-FFF2-40B4-BE49-F238E27FC236}">
                  <a16:creationId xmlns:a16="http://schemas.microsoft.com/office/drawing/2014/main" id="{CF2F94B1-EE9F-DE0E-252C-5E1FB148FCA8}"/>
                </a:ext>
              </a:extLst>
            </p:cNvPr>
            <p:cNvGrpSpPr/>
            <p:nvPr/>
          </p:nvGrpSpPr>
          <p:grpSpPr>
            <a:xfrm>
              <a:off x="2251770" y="2443463"/>
              <a:ext cx="13583297" cy="5396384"/>
              <a:chOff x="2058310" y="2562967"/>
              <a:chExt cx="10765016" cy="4276735"/>
            </a:xfrm>
          </p:grpSpPr>
          <p:sp>
            <p:nvSpPr>
              <p:cNvPr id="14" name="Google Shape;237;p16">
                <a:extLst>
                  <a:ext uri="{FF2B5EF4-FFF2-40B4-BE49-F238E27FC236}">
                    <a16:creationId xmlns:a16="http://schemas.microsoft.com/office/drawing/2014/main" id="{8C4EC582-8E2A-EF3C-BB2A-C884BAFC4795}"/>
                  </a:ext>
                </a:extLst>
              </p:cNvPr>
              <p:cNvSpPr/>
              <p:nvPr/>
            </p:nvSpPr>
            <p:spPr>
              <a:xfrm>
                <a:off x="2058310" y="2562967"/>
                <a:ext cx="10765016" cy="4276735"/>
              </a:xfrm>
              <a:custGeom>
                <a:avLst/>
                <a:gdLst/>
                <a:ahLst/>
                <a:cxnLst/>
                <a:rect l="l" t="t" r="r" b="b"/>
                <a:pathLst>
                  <a:path w="3018556" h="1199215" extrusionOk="0">
                    <a:moveTo>
                      <a:pt x="36678" y="0"/>
                    </a:moveTo>
                    <a:lnTo>
                      <a:pt x="2981878" y="0"/>
                    </a:lnTo>
                    <a:cubicBezTo>
                      <a:pt x="2991606" y="0"/>
                      <a:pt x="3000935" y="3864"/>
                      <a:pt x="3007813" y="10743"/>
                    </a:cubicBezTo>
                    <a:cubicBezTo>
                      <a:pt x="3014692" y="17621"/>
                      <a:pt x="3018556" y="26950"/>
                      <a:pt x="3018556" y="36678"/>
                    </a:cubicBezTo>
                    <a:lnTo>
                      <a:pt x="3018556" y="1162537"/>
                    </a:lnTo>
                    <a:cubicBezTo>
                      <a:pt x="3018556" y="1172264"/>
                      <a:pt x="3014692" y="1181593"/>
                      <a:pt x="3007813" y="1188472"/>
                    </a:cubicBezTo>
                    <a:cubicBezTo>
                      <a:pt x="3000935" y="1195350"/>
                      <a:pt x="2991606" y="1199215"/>
                      <a:pt x="2981878" y="1199215"/>
                    </a:cubicBezTo>
                    <a:lnTo>
                      <a:pt x="36678" y="1199215"/>
                    </a:lnTo>
                    <a:cubicBezTo>
                      <a:pt x="26950" y="1199215"/>
                      <a:pt x="17621" y="1195350"/>
                      <a:pt x="10743" y="1188472"/>
                    </a:cubicBezTo>
                    <a:cubicBezTo>
                      <a:pt x="3864" y="1181593"/>
                      <a:pt x="0" y="1172264"/>
                      <a:pt x="0" y="1162537"/>
                    </a:cubicBezTo>
                    <a:lnTo>
                      <a:pt x="0" y="36678"/>
                    </a:lnTo>
                    <a:cubicBezTo>
                      <a:pt x="0" y="26950"/>
                      <a:pt x="3864" y="17621"/>
                      <a:pt x="10743" y="10743"/>
                    </a:cubicBezTo>
                    <a:cubicBezTo>
                      <a:pt x="17621" y="3864"/>
                      <a:pt x="26950" y="0"/>
                      <a:pt x="36678" y="0"/>
                    </a:cubicBezTo>
                    <a:close/>
                  </a:path>
                </a:pathLst>
              </a:custGeom>
              <a:solidFill>
                <a:srgbClr val="5B96A9"/>
              </a:solidFill>
              <a:ln>
                <a:noFill/>
              </a:ln>
            </p:spPr>
            <p:txBody>
              <a:bodyPr spcFirstLastPara="1" wrap="square" lIns="60950" tIns="60950" rIns="60950" bIns="60950" anchor="ctr" anchorCtr="0">
                <a:noAutofit/>
              </a:bodyPr>
              <a:lstStyle/>
              <a:p>
                <a:endParaRPr sz="623">
                  <a:solidFill>
                    <a:schemeClr val="bg1"/>
                  </a:solidFill>
                  <a:latin typeface="UTM Avo" panose="02040603050506020204" pitchFamily="18"/>
                </a:endParaRPr>
              </a:p>
            </p:txBody>
          </p:sp>
          <p:grpSp>
            <p:nvGrpSpPr>
              <p:cNvPr id="15" name="Google Shape;238;p16">
                <a:extLst>
                  <a:ext uri="{FF2B5EF4-FFF2-40B4-BE49-F238E27FC236}">
                    <a16:creationId xmlns:a16="http://schemas.microsoft.com/office/drawing/2014/main" id="{DC4BF928-EFCB-16DA-784C-F8975610904A}"/>
                  </a:ext>
                </a:extLst>
              </p:cNvPr>
              <p:cNvGrpSpPr/>
              <p:nvPr/>
            </p:nvGrpSpPr>
            <p:grpSpPr>
              <a:xfrm>
                <a:off x="2226382" y="2771961"/>
                <a:ext cx="10428873" cy="3928165"/>
                <a:chOff x="0" y="21379"/>
                <a:chExt cx="2924300" cy="1101475"/>
              </a:xfrm>
            </p:grpSpPr>
            <p:sp>
              <p:nvSpPr>
                <p:cNvPr id="16" name="Google Shape;239;p16">
                  <a:extLst>
                    <a:ext uri="{FF2B5EF4-FFF2-40B4-BE49-F238E27FC236}">
                      <a16:creationId xmlns:a16="http://schemas.microsoft.com/office/drawing/2014/main" id="{A5ECDC21-1F36-3024-E8AA-8C0EEAC1B4DF}"/>
                    </a:ext>
                  </a:extLst>
                </p:cNvPr>
                <p:cNvSpPr/>
                <p:nvPr/>
              </p:nvSpPr>
              <p:spPr>
                <a:xfrm>
                  <a:off x="4128" y="21379"/>
                  <a:ext cx="2916044" cy="1082009"/>
                </a:xfrm>
                <a:custGeom>
                  <a:avLst/>
                  <a:gdLst/>
                  <a:ahLst/>
                  <a:cxnLst/>
                  <a:rect l="l" t="t" r="r" b="b"/>
                  <a:pathLst>
                    <a:path w="2924300" h="1124767" extrusionOk="0">
                      <a:moveTo>
                        <a:pt x="37860" y="0"/>
                      </a:moveTo>
                      <a:lnTo>
                        <a:pt x="2886440" y="0"/>
                      </a:lnTo>
                      <a:cubicBezTo>
                        <a:pt x="2907349" y="0"/>
                        <a:pt x="2924300" y="16951"/>
                        <a:pt x="2924300" y="37860"/>
                      </a:cubicBezTo>
                      <a:lnTo>
                        <a:pt x="2924300" y="1086906"/>
                      </a:lnTo>
                      <a:cubicBezTo>
                        <a:pt x="2924300" y="1107816"/>
                        <a:pt x="2907349" y="1124767"/>
                        <a:pt x="2886440" y="1124767"/>
                      </a:cubicBezTo>
                      <a:lnTo>
                        <a:pt x="37860" y="1124767"/>
                      </a:lnTo>
                      <a:cubicBezTo>
                        <a:pt x="16951" y="1124767"/>
                        <a:pt x="0" y="1107816"/>
                        <a:pt x="0" y="1086906"/>
                      </a:cubicBezTo>
                      <a:lnTo>
                        <a:pt x="0" y="37860"/>
                      </a:lnTo>
                      <a:cubicBezTo>
                        <a:pt x="0" y="16951"/>
                        <a:pt x="16951" y="0"/>
                        <a:pt x="37860" y="0"/>
                      </a:cubicBezTo>
                      <a:close/>
                    </a:path>
                  </a:pathLst>
                </a:custGeom>
                <a:solidFill>
                  <a:srgbClr val="FBF6EB"/>
                </a:solidFill>
                <a:ln>
                  <a:noFill/>
                </a:ln>
              </p:spPr>
              <p:txBody>
                <a:bodyPr spcFirstLastPara="1" wrap="square" lIns="60950" tIns="60950" rIns="60950" bIns="60950" anchor="ctr" anchorCtr="0">
                  <a:noAutofit/>
                </a:bodyPr>
                <a:lstStyle/>
                <a:p>
                  <a:endParaRPr sz="623">
                    <a:solidFill>
                      <a:schemeClr val="bg1"/>
                    </a:solidFill>
                    <a:latin typeface="UTM Avo" panose="02040603050506020204" pitchFamily="18"/>
                  </a:endParaRPr>
                </a:p>
              </p:txBody>
            </p:sp>
            <p:sp>
              <p:nvSpPr>
                <p:cNvPr id="17" name="Google Shape;240;p16">
                  <a:extLst>
                    <a:ext uri="{FF2B5EF4-FFF2-40B4-BE49-F238E27FC236}">
                      <a16:creationId xmlns:a16="http://schemas.microsoft.com/office/drawing/2014/main" id="{7B34B62E-7D06-D104-7FA0-1B181E6F087E}"/>
                    </a:ext>
                  </a:extLst>
                </p:cNvPr>
                <p:cNvSpPr txBox="1"/>
                <p:nvPr/>
              </p:nvSpPr>
              <p:spPr>
                <a:xfrm>
                  <a:off x="0" y="75595"/>
                  <a:ext cx="2924300" cy="1047259"/>
                </a:xfrm>
                <a:prstGeom prst="rect">
                  <a:avLst/>
                </a:prstGeom>
                <a:noFill/>
                <a:ln>
                  <a:noFill/>
                </a:ln>
              </p:spPr>
              <p:txBody>
                <a:bodyPr spcFirstLastPara="1" wrap="square" lIns="33867" tIns="33867" rIns="33867" bIns="33867" anchor="ctr" anchorCtr="0">
                  <a:noAutofit/>
                </a:bodyPr>
                <a:lstStyle/>
                <a:p>
                  <a:pPr algn="ctr">
                    <a:lnSpc>
                      <a:spcPct val="147722"/>
                    </a:lnSpc>
                  </a:pPr>
                  <a:endParaRPr sz="1200" dirty="0">
                    <a:solidFill>
                      <a:schemeClr val="bg1"/>
                    </a:solidFill>
                    <a:latin typeface="UTM Avo" panose="02040603050506020204" pitchFamily="18"/>
                  </a:endParaRPr>
                </a:p>
              </p:txBody>
            </p:sp>
          </p:grpSp>
        </p:grpSp>
        <p:sp>
          <p:nvSpPr>
            <p:cNvPr id="13" name="Google Shape;241;p16">
              <a:extLst>
                <a:ext uri="{FF2B5EF4-FFF2-40B4-BE49-F238E27FC236}">
                  <a16:creationId xmlns:a16="http://schemas.microsoft.com/office/drawing/2014/main" id="{B217047C-43A0-46C5-11BA-B06C4B868DE3}"/>
                </a:ext>
              </a:extLst>
            </p:cNvPr>
            <p:cNvSpPr txBox="1"/>
            <p:nvPr/>
          </p:nvSpPr>
          <p:spPr>
            <a:xfrm>
              <a:off x="2624755" y="3192080"/>
              <a:ext cx="12743847" cy="3899143"/>
            </a:xfrm>
            <a:prstGeom prst="rect">
              <a:avLst/>
            </a:prstGeom>
            <a:noFill/>
            <a:ln>
              <a:noFill/>
            </a:ln>
          </p:spPr>
          <p:txBody>
            <a:bodyPr spcFirstLastPara="1" wrap="square" lIns="60950" tIns="30467" rIns="60950" bIns="30467" anchor="t" anchorCtr="0">
              <a:spAutoFit/>
            </a:bodyPr>
            <a:lstStyle/>
            <a:p>
              <a:pPr algn="just">
                <a:lnSpc>
                  <a:spcPct val="150000"/>
                </a:lnSpc>
              </a:pPr>
              <a:r>
                <a:rPr lang="vi-VN" sz="3200" b="1" dirty="0">
                  <a:solidFill>
                    <a:schemeClr val="bg1"/>
                  </a:solidFill>
                  <a:latin typeface="UTM Avo" panose="02040603050506020204" pitchFamily="18"/>
                </a:rPr>
                <a:t>Bài tập 2. Dựa vào dàn ý đã lập ở Bài 13, hãy viết đoạn văn tả ngoại hình của con vật mà em yêu thích.</a:t>
              </a:r>
              <a:endParaRPr sz="3200" b="1" dirty="0">
                <a:solidFill>
                  <a:schemeClr val="bg1"/>
                </a:solidFill>
                <a:latin typeface="UTM Avo" panose="02040603050506020204" pitchFamily="18"/>
              </a:endParaRPr>
            </a:p>
          </p:txBody>
        </p:sp>
      </p:grpSp>
      <p:sp>
        <p:nvSpPr>
          <p:cNvPr id="18" name="Google Shape;104;p2">
            <a:extLst>
              <a:ext uri="{FF2B5EF4-FFF2-40B4-BE49-F238E27FC236}">
                <a16:creationId xmlns:a16="http://schemas.microsoft.com/office/drawing/2014/main" id="{7E619608-345D-38AD-1421-1FF17BFE36C0}"/>
              </a:ext>
            </a:extLst>
          </p:cNvPr>
          <p:cNvSpPr/>
          <p:nvPr/>
        </p:nvSpPr>
        <p:spPr>
          <a:xfrm rot="9869978">
            <a:off x="9660652" y="4752641"/>
            <a:ext cx="3811319" cy="2953772"/>
          </a:xfrm>
          <a:custGeom>
            <a:avLst/>
            <a:gdLst/>
            <a:ahLst/>
            <a:cxnLst/>
            <a:rect l="l" t="t" r="r" b="b"/>
            <a:pathLst>
              <a:path w="7181017" h="5565288" extrusionOk="0">
                <a:moveTo>
                  <a:pt x="0" y="0"/>
                </a:moveTo>
                <a:lnTo>
                  <a:pt x="7181017" y="0"/>
                </a:lnTo>
                <a:lnTo>
                  <a:pt x="7181017" y="5565288"/>
                </a:lnTo>
                <a:lnTo>
                  <a:pt x="0" y="5565288"/>
                </a:lnTo>
                <a:lnTo>
                  <a:pt x="0" y="0"/>
                </a:lnTo>
                <a:close/>
              </a:path>
            </a:pathLst>
          </a:custGeom>
          <a:blipFill rotWithShape="1">
            <a:blip r:embed="rId5">
              <a:alphaModFix/>
            </a:blip>
            <a:stretch>
              <a:fillRect/>
            </a:stretch>
          </a:blipFill>
          <a:ln>
            <a:noFill/>
          </a:ln>
        </p:spPr>
        <p:txBody>
          <a:bodyPr/>
          <a:lstStyle/>
          <a:p>
            <a:endParaRPr lang="en-US"/>
          </a:p>
        </p:txBody>
      </p:sp>
      <p:sp>
        <p:nvSpPr>
          <p:cNvPr id="19" name="Google Shape;260;p18">
            <a:extLst>
              <a:ext uri="{FF2B5EF4-FFF2-40B4-BE49-F238E27FC236}">
                <a16:creationId xmlns:a16="http://schemas.microsoft.com/office/drawing/2014/main" id="{C83DE0C1-341B-9F86-CCCD-EB857A6C5CA6}"/>
              </a:ext>
            </a:extLst>
          </p:cNvPr>
          <p:cNvSpPr/>
          <p:nvPr/>
        </p:nvSpPr>
        <p:spPr>
          <a:xfrm rot="9419943">
            <a:off x="-730592" y="5251555"/>
            <a:ext cx="1976318" cy="2151095"/>
          </a:xfrm>
          <a:custGeom>
            <a:avLst/>
            <a:gdLst/>
            <a:ahLst/>
            <a:cxnLst/>
            <a:rect l="l" t="t" r="r" b="b"/>
            <a:pathLst>
              <a:path w="2964477" h="3226642" extrusionOk="0">
                <a:moveTo>
                  <a:pt x="0" y="0"/>
                </a:moveTo>
                <a:lnTo>
                  <a:pt x="2964477" y="0"/>
                </a:lnTo>
                <a:lnTo>
                  <a:pt x="2964477" y="3226642"/>
                </a:lnTo>
                <a:lnTo>
                  <a:pt x="0" y="3226642"/>
                </a:lnTo>
                <a:lnTo>
                  <a:pt x="0" y="0"/>
                </a:lnTo>
                <a:close/>
              </a:path>
            </a:pathLst>
          </a:custGeom>
          <a:blipFill rotWithShape="1">
            <a:blip r:embed="rId6">
              <a:alphaModFix/>
            </a:blip>
            <a:stretch>
              <a:fillRect/>
            </a:stretch>
          </a:blipFill>
          <a:ln>
            <a:noFill/>
          </a:ln>
        </p:spPr>
        <p:txBody>
          <a:bodyPr/>
          <a:lstStyle/>
          <a:p>
            <a:endParaRPr lang="en-US"/>
          </a:p>
        </p:txBody>
      </p:sp>
    </p:spTree>
    <p:extLst>
      <p:ext uri="{BB962C8B-B14F-4D97-AF65-F5344CB8AC3E}">
        <p14:creationId xmlns:p14="http://schemas.microsoft.com/office/powerpoint/2010/main" val="155874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248;p17">
            <a:extLst>
              <a:ext uri="{FF2B5EF4-FFF2-40B4-BE49-F238E27FC236}">
                <a16:creationId xmlns:a16="http://schemas.microsoft.com/office/drawing/2014/main" id="{6037D04F-B879-F482-0147-B162DBD56383}"/>
              </a:ext>
            </a:extLst>
          </p:cNvPr>
          <p:cNvSpPr/>
          <p:nvPr/>
        </p:nvSpPr>
        <p:spPr>
          <a:xfrm>
            <a:off x="931664" y="1562100"/>
            <a:ext cx="10328672" cy="4771552"/>
          </a:xfrm>
          <a:prstGeom prst="roundRect">
            <a:avLst>
              <a:gd name="adj" fmla="val 5528"/>
            </a:avLst>
          </a:prstGeom>
          <a:noFill/>
          <a:ln w="25400" cap="flat" cmpd="sng">
            <a:no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b="1" dirty="0">
                <a:solidFill>
                  <a:schemeClr val="dk1"/>
                </a:solidFill>
                <a:latin typeface="UTM Avo" panose="02040603050506020204" pitchFamily="18"/>
              </a:rPr>
              <a:t>Đoạn văn tham khảo:</a:t>
            </a:r>
            <a:endParaRPr sz="500" dirty="0">
              <a:latin typeface="UTM Avo" panose="02040603050506020204" pitchFamily="18"/>
            </a:endParaRPr>
          </a:p>
          <a:p>
            <a:pPr indent="304815" algn="just">
              <a:lnSpc>
                <a:spcPct val="150000"/>
              </a:lnSpc>
            </a:pPr>
            <a:r>
              <a:rPr lang="vi-VN" dirty="0">
                <a:solidFill>
                  <a:schemeClr val="dk1"/>
                </a:solidFill>
                <a:latin typeface="UTM Avo" panose="02040603050506020204" pitchFamily="18"/>
              </a:rPr>
              <a:t>Nhà ông Tư có một con trâu rất lớn. Nó năm nay đã mười tuổi và cao hơn cả em rồi. Con trâu đực này nhờ được chăm sóc chu đáo, mà hiện tại đã nặng đến 190 kg. Toàn thân nó được bao phủ bởi một lớp da dày màu xám tro. Phần da đó cứng đến mức dù tròng vào cổ trâu một cái cày lớn cũng không làm trầy xước được. Đầu trâu cao hơn hẳn phần thân, nổi bật với cặp sừng to khỏe, đen bóng và vùng trán bằng phẳng ở giữa. Đó là bộ phận cứng nhất của con trâu. Kết hợp với đó là cái mũi to dài, lúc nào cũng thở phì phì như cái máy cày. Ấy thế mà chú ta lại có một đôi mắt đen bóng tròn xoe hết sức ngây thơ mới lạ chứ. Từ phần đầu, cổ của chú trâu thoải dần về phía vai và thân. Cùng với một phần thân to lớn, là bốn cái chân to cứng cáp, vững chãi như cột nhà. Em thích nhất là cái đuôi trâu ở phía sau cùng. Nó nhỏ bằng ngón tay cái, dài như cánh tay, có thêm chòm râu đen ở phía cuối. Khi chú ve vẩy cái đuôi đó thì trông thật là buồn cười.</a:t>
            </a:r>
            <a:endParaRPr dirty="0">
              <a:solidFill>
                <a:schemeClr val="dk1"/>
              </a:solidFill>
              <a:latin typeface="UTM Avo" panose="02040603050506020204" pitchFamily="18"/>
            </a:endParaRPr>
          </a:p>
        </p:txBody>
      </p:sp>
    </p:spTree>
    <p:extLst>
      <p:ext uri="{BB962C8B-B14F-4D97-AF65-F5344CB8AC3E}">
        <p14:creationId xmlns:p14="http://schemas.microsoft.com/office/powerpoint/2010/main" val="290297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85F5C72C-5260-A717-8A18-5F169D5FE3DB}"/>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94022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253;p18">
            <a:extLst>
              <a:ext uri="{FF2B5EF4-FFF2-40B4-BE49-F238E27FC236}">
                <a16:creationId xmlns:a16="http://schemas.microsoft.com/office/drawing/2014/main" id="{B4B4B3F3-EBBE-DAFA-2335-77EEB9088021}"/>
              </a:ext>
            </a:extLst>
          </p:cNvPr>
          <p:cNvSpPr/>
          <p:nvPr/>
        </p:nvSpPr>
        <p:spPr>
          <a:xfrm>
            <a:off x="10530316" y="4791376"/>
            <a:ext cx="4399917" cy="5020652"/>
          </a:xfrm>
          <a:custGeom>
            <a:avLst/>
            <a:gdLst/>
            <a:ahLst/>
            <a:cxnLst/>
            <a:rect l="l" t="t" r="r" b="b"/>
            <a:pathLst>
              <a:path w="6599876" h="7530978" extrusionOk="0">
                <a:moveTo>
                  <a:pt x="0" y="0"/>
                </a:moveTo>
                <a:lnTo>
                  <a:pt x="6599875" y="0"/>
                </a:lnTo>
                <a:lnTo>
                  <a:pt x="6599875" y="7530979"/>
                </a:lnTo>
                <a:lnTo>
                  <a:pt x="0" y="7530979"/>
                </a:lnTo>
                <a:lnTo>
                  <a:pt x="0" y="0"/>
                </a:lnTo>
                <a:close/>
              </a:path>
            </a:pathLst>
          </a:custGeom>
          <a:blipFill rotWithShape="1">
            <a:blip r:embed="rId3">
              <a:alphaModFix/>
            </a:blip>
            <a:stretch>
              <a:fillRect/>
            </a:stretch>
          </a:blipFill>
          <a:ln>
            <a:noFill/>
          </a:ln>
        </p:spPr>
        <p:txBody>
          <a:bodyPr/>
          <a:lstStyle/>
          <a:p>
            <a:endParaRPr lang="en-US"/>
          </a:p>
        </p:txBody>
      </p:sp>
      <p:sp>
        <p:nvSpPr>
          <p:cNvPr id="5" name="Google Shape;256;p18">
            <a:extLst>
              <a:ext uri="{FF2B5EF4-FFF2-40B4-BE49-F238E27FC236}">
                <a16:creationId xmlns:a16="http://schemas.microsoft.com/office/drawing/2014/main" id="{3733D1F9-7982-12A8-7BC3-FF90686A7FA4}"/>
              </a:ext>
            </a:extLst>
          </p:cNvPr>
          <p:cNvSpPr/>
          <p:nvPr/>
        </p:nvSpPr>
        <p:spPr>
          <a:xfrm rot="-5319511">
            <a:off x="10486001" y="4744019"/>
            <a:ext cx="1497967" cy="1630440"/>
          </a:xfrm>
          <a:custGeom>
            <a:avLst/>
            <a:gdLst/>
            <a:ahLst/>
            <a:cxnLst/>
            <a:rect l="l" t="t" r="r" b="b"/>
            <a:pathLst>
              <a:path w="2246950" h="2445660" extrusionOk="0">
                <a:moveTo>
                  <a:pt x="0" y="0"/>
                </a:moveTo>
                <a:lnTo>
                  <a:pt x="2246950" y="0"/>
                </a:lnTo>
                <a:lnTo>
                  <a:pt x="2246950" y="2445660"/>
                </a:lnTo>
                <a:lnTo>
                  <a:pt x="0" y="2445660"/>
                </a:lnTo>
                <a:lnTo>
                  <a:pt x="0" y="0"/>
                </a:lnTo>
                <a:close/>
              </a:path>
            </a:pathLst>
          </a:custGeom>
          <a:blipFill rotWithShape="1">
            <a:blip r:embed="rId4">
              <a:alphaModFix/>
            </a:blip>
            <a:stretch>
              <a:fillRect/>
            </a:stretch>
          </a:blipFill>
          <a:ln>
            <a:noFill/>
          </a:ln>
        </p:spPr>
        <p:txBody>
          <a:bodyPr/>
          <a:lstStyle/>
          <a:p>
            <a:endParaRPr lang="en-US"/>
          </a:p>
        </p:txBody>
      </p:sp>
      <p:sp>
        <p:nvSpPr>
          <p:cNvPr id="8" name="Google Shape;259;p18">
            <a:extLst>
              <a:ext uri="{FF2B5EF4-FFF2-40B4-BE49-F238E27FC236}">
                <a16:creationId xmlns:a16="http://schemas.microsoft.com/office/drawing/2014/main" id="{034EC7F2-11B7-8035-9D7D-735848064F81}"/>
              </a:ext>
            </a:extLst>
          </p:cNvPr>
          <p:cNvSpPr/>
          <p:nvPr/>
        </p:nvSpPr>
        <p:spPr>
          <a:xfrm rot="-1672119">
            <a:off x="-3055699" y="4623856"/>
            <a:ext cx="4636337" cy="3790205"/>
          </a:xfrm>
          <a:custGeom>
            <a:avLst/>
            <a:gdLst/>
            <a:ahLst/>
            <a:cxnLst/>
            <a:rect l="l" t="t" r="r" b="b"/>
            <a:pathLst>
              <a:path w="6954505" h="5685308" extrusionOk="0">
                <a:moveTo>
                  <a:pt x="0" y="0"/>
                </a:moveTo>
                <a:lnTo>
                  <a:pt x="6954504" y="0"/>
                </a:lnTo>
                <a:lnTo>
                  <a:pt x="6954504" y="5685308"/>
                </a:lnTo>
                <a:lnTo>
                  <a:pt x="0" y="5685308"/>
                </a:lnTo>
                <a:lnTo>
                  <a:pt x="0" y="0"/>
                </a:lnTo>
                <a:close/>
              </a:path>
            </a:pathLst>
          </a:custGeom>
          <a:blipFill rotWithShape="1">
            <a:blip r:embed="rId5">
              <a:alphaModFix/>
            </a:blip>
            <a:stretch>
              <a:fillRect/>
            </a:stretch>
          </a:blipFill>
          <a:ln>
            <a:noFill/>
          </a:ln>
        </p:spPr>
        <p:txBody>
          <a:bodyPr/>
          <a:lstStyle/>
          <a:p>
            <a:endParaRPr lang="en-US"/>
          </a:p>
        </p:txBody>
      </p:sp>
      <p:sp>
        <p:nvSpPr>
          <p:cNvPr id="9" name="Google Shape;260;p18">
            <a:extLst>
              <a:ext uri="{FF2B5EF4-FFF2-40B4-BE49-F238E27FC236}">
                <a16:creationId xmlns:a16="http://schemas.microsoft.com/office/drawing/2014/main" id="{C8FAFB5D-77AC-5AD3-19F9-8185C283C42D}"/>
              </a:ext>
            </a:extLst>
          </p:cNvPr>
          <p:cNvSpPr/>
          <p:nvPr/>
        </p:nvSpPr>
        <p:spPr>
          <a:xfrm rot="9419943">
            <a:off x="-730592" y="5251555"/>
            <a:ext cx="1976318" cy="2151095"/>
          </a:xfrm>
          <a:custGeom>
            <a:avLst/>
            <a:gdLst/>
            <a:ahLst/>
            <a:cxnLst/>
            <a:rect l="l" t="t" r="r" b="b"/>
            <a:pathLst>
              <a:path w="2964477" h="3226642" extrusionOk="0">
                <a:moveTo>
                  <a:pt x="0" y="0"/>
                </a:moveTo>
                <a:lnTo>
                  <a:pt x="2964477" y="0"/>
                </a:lnTo>
                <a:lnTo>
                  <a:pt x="2964477" y="3226642"/>
                </a:lnTo>
                <a:lnTo>
                  <a:pt x="0" y="3226642"/>
                </a:lnTo>
                <a:lnTo>
                  <a:pt x="0" y="0"/>
                </a:lnTo>
                <a:close/>
              </a:path>
            </a:pathLst>
          </a:custGeom>
          <a:blipFill rotWithShape="1">
            <a:blip r:embed="rId4">
              <a:alphaModFix/>
            </a:blip>
            <a:stretch>
              <a:fillRect/>
            </a:stretch>
          </a:blipFill>
          <a:ln>
            <a:noFill/>
          </a:ln>
        </p:spPr>
        <p:txBody>
          <a:bodyPr/>
          <a:lstStyle/>
          <a:p>
            <a:endParaRPr lang="en-US"/>
          </a:p>
        </p:txBody>
      </p:sp>
      <p:grpSp>
        <p:nvGrpSpPr>
          <p:cNvPr id="13" name="Google Shape;264;p18">
            <a:extLst>
              <a:ext uri="{FF2B5EF4-FFF2-40B4-BE49-F238E27FC236}">
                <a16:creationId xmlns:a16="http://schemas.microsoft.com/office/drawing/2014/main" id="{0C401544-AB6A-ED76-27D3-37954FA02D36}"/>
              </a:ext>
            </a:extLst>
          </p:cNvPr>
          <p:cNvGrpSpPr/>
          <p:nvPr/>
        </p:nvGrpSpPr>
        <p:grpSpPr>
          <a:xfrm>
            <a:off x="1197726" y="2209434"/>
            <a:ext cx="4898274" cy="3287967"/>
            <a:chOff x="1796589" y="3847551"/>
            <a:chExt cx="7347411" cy="4931950"/>
          </a:xfrm>
        </p:grpSpPr>
        <p:sp>
          <p:nvSpPr>
            <p:cNvPr id="14" name="Google Shape;265;p18">
              <a:extLst>
                <a:ext uri="{FF2B5EF4-FFF2-40B4-BE49-F238E27FC236}">
                  <a16:creationId xmlns:a16="http://schemas.microsoft.com/office/drawing/2014/main" id="{3FD96587-258F-D98B-145A-193B9E945C24}"/>
                </a:ext>
              </a:extLst>
            </p:cNvPr>
            <p:cNvSpPr/>
            <p:nvPr/>
          </p:nvSpPr>
          <p:spPr>
            <a:xfrm rot="5400000" flipH="1">
              <a:off x="3004320" y="2639820"/>
              <a:ext cx="4931950" cy="7347411"/>
            </a:xfrm>
            <a:custGeom>
              <a:avLst/>
              <a:gdLst/>
              <a:ahLst/>
              <a:cxnLst/>
              <a:rect l="l" t="t" r="r" b="b"/>
              <a:pathLst>
                <a:path w="4931950" h="7347411" extrusionOk="0">
                  <a:moveTo>
                    <a:pt x="0" y="7347411"/>
                  </a:moveTo>
                  <a:lnTo>
                    <a:pt x="4931949" y="7347411"/>
                  </a:lnTo>
                  <a:lnTo>
                    <a:pt x="4931949" y="0"/>
                  </a:lnTo>
                  <a:lnTo>
                    <a:pt x="0" y="0"/>
                  </a:lnTo>
                  <a:lnTo>
                    <a:pt x="0" y="7347411"/>
                  </a:lnTo>
                  <a:close/>
                </a:path>
              </a:pathLst>
            </a:custGeom>
            <a:blipFill rotWithShape="1">
              <a:blip r:embed="rId6">
                <a:alphaModFix/>
              </a:blip>
              <a:stretch>
                <a:fillRect/>
              </a:stretch>
            </a:blipFill>
            <a:ln>
              <a:noFill/>
            </a:ln>
          </p:spPr>
          <p:txBody>
            <a:bodyPr/>
            <a:lstStyle/>
            <a:p>
              <a:endParaRPr lang="en-US"/>
            </a:p>
          </p:txBody>
        </p:sp>
        <p:sp>
          <p:nvSpPr>
            <p:cNvPr id="15" name="Google Shape;266;p18">
              <a:extLst>
                <a:ext uri="{FF2B5EF4-FFF2-40B4-BE49-F238E27FC236}">
                  <a16:creationId xmlns:a16="http://schemas.microsoft.com/office/drawing/2014/main" id="{8BC37884-C954-0A86-A7B1-E2DA18C44FE4}"/>
                </a:ext>
              </a:extLst>
            </p:cNvPr>
            <p:cNvSpPr/>
            <p:nvPr/>
          </p:nvSpPr>
          <p:spPr>
            <a:xfrm rot="5400000" flipH="1">
              <a:off x="3080336" y="2753066"/>
              <a:ext cx="4779916" cy="7120918"/>
            </a:xfrm>
            <a:custGeom>
              <a:avLst/>
              <a:gdLst/>
              <a:ahLst/>
              <a:cxnLst/>
              <a:rect l="l" t="t" r="r" b="b"/>
              <a:pathLst>
                <a:path w="4779916" h="7120918" extrusionOk="0">
                  <a:moveTo>
                    <a:pt x="0" y="7120918"/>
                  </a:moveTo>
                  <a:lnTo>
                    <a:pt x="4779917" y="7120918"/>
                  </a:lnTo>
                  <a:lnTo>
                    <a:pt x="4779917" y="0"/>
                  </a:lnTo>
                  <a:lnTo>
                    <a:pt x="0" y="0"/>
                  </a:lnTo>
                  <a:lnTo>
                    <a:pt x="0" y="7120918"/>
                  </a:lnTo>
                  <a:close/>
                </a:path>
              </a:pathLst>
            </a:custGeom>
            <a:blipFill rotWithShape="1">
              <a:blip r:embed="rId7">
                <a:alphaModFix/>
              </a:blip>
              <a:stretch>
                <a:fillRect/>
              </a:stretch>
            </a:blipFill>
            <a:ln>
              <a:noFill/>
            </a:ln>
          </p:spPr>
          <p:txBody>
            <a:bodyPr/>
            <a:lstStyle/>
            <a:p>
              <a:endParaRPr lang="en-US"/>
            </a:p>
          </p:txBody>
        </p:sp>
        <p:sp>
          <p:nvSpPr>
            <p:cNvPr id="16" name="Google Shape;267;p18">
              <a:extLst>
                <a:ext uri="{FF2B5EF4-FFF2-40B4-BE49-F238E27FC236}">
                  <a16:creationId xmlns:a16="http://schemas.microsoft.com/office/drawing/2014/main" id="{B5A76AE5-E617-075D-E13C-71F6EEB2CB60}"/>
                </a:ext>
              </a:extLst>
            </p:cNvPr>
            <p:cNvSpPr txBox="1"/>
            <p:nvPr/>
          </p:nvSpPr>
          <p:spPr>
            <a:xfrm>
              <a:off x="2218878" y="4883014"/>
              <a:ext cx="6053147" cy="3000781"/>
            </a:xfrm>
            <a:prstGeom prst="rect">
              <a:avLst/>
            </a:prstGeom>
            <a:noFill/>
            <a:ln>
              <a:noFill/>
            </a:ln>
          </p:spPr>
          <p:txBody>
            <a:bodyPr spcFirstLastPara="1" wrap="square" lIns="60950" tIns="30467" rIns="60950" bIns="30467" anchor="t" anchorCtr="0">
              <a:spAutoFit/>
            </a:bodyPr>
            <a:lstStyle/>
            <a:p>
              <a:pPr algn="ctr">
                <a:lnSpc>
                  <a:spcPct val="150000"/>
                </a:lnSpc>
              </a:pPr>
              <a:r>
                <a:rPr lang="vi-VN" sz="2800" dirty="0">
                  <a:solidFill>
                    <a:schemeClr val="bg1"/>
                  </a:solidFill>
                  <a:latin typeface="UTM Avo" panose="02040603050506020204" pitchFamily="18"/>
                </a:rPr>
                <a:t>Hoàn thành đoạn văn miêu tả ngoại hình con vật</a:t>
              </a:r>
              <a:endParaRPr sz="500" dirty="0">
                <a:solidFill>
                  <a:schemeClr val="bg1"/>
                </a:solidFill>
                <a:latin typeface="UTM Avo" panose="02040603050506020204" pitchFamily="18"/>
              </a:endParaRPr>
            </a:p>
          </p:txBody>
        </p:sp>
      </p:grpSp>
      <p:grpSp>
        <p:nvGrpSpPr>
          <p:cNvPr id="17" name="Google Shape;268;p18">
            <a:extLst>
              <a:ext uri="{FF2B5EF4-FFF2-40B4-BE49-F238E27FC236}">
                <a16:creationId xmlns:a16="http://schemas.microsoft.com/office/drawing/2014/main" id="{946C2614-77E9-AAAF-75CD-39F0829BF4DE}"/>
              </a:ext>
            </a:extLst>
          </p:cNvPr>
          <p:cNvGrpSpPr/>
          <p:nvPr/>
        </p:nvGrpSpPr>
        <p:grpSpPr>
          <a:xfrm>
            <a:off x="6096000" y="2193559"/>
            <a:ext cx="4898274" cy="3287967"/>
            <a:chOff x="9144000" y="3823738"/>
            <a:chExt cx="7347411" cy="4931950"/>
          </a:xfrm>
        </p:grpSpPr>
        <p:sp>
          <p:nvSpPr>
            <p:cNvPr id="18" name="Google Shape;269;p18">
              <a:extLst>
                <a:ext uri="{FF2B5EF4-FFF2-40B4-BE49-F238E27FC236}">
                  <a16:creationId xmlns:a16="http://schemas.microsoft.com/office/drawing/2014/main" id="{8A5FADC5-39F4-506C-00B7-670A6774B72A}"/>
                </a:ext>
              </a:extLst>
            </p:cNvPr>
            <p:cNvSpPr/>
            <p:nvPr/>
          </p:nvSpPr>
          <p:spPr>
            <a:xfrm rot="-5400000">
              <a:off x="10351731" y="2616007"/>
              <a:ext cx="4931950" cy="7347411"/>
            </a:xfrm>
            <a:custGeom>
              <a:avLst/>
              <a:gdLst/>
              <a:ahLst/>
              <a:cxnLst/>
              <a:rect l="l" t="t" r="r" b="b"/>
              <a:pathLst>
                <a:path w="4931950" h="7347411" extrusionOk="0">
                  <a:moveTo>
                    <a:pt x="0" y="0"/>
                  </a:moveTo>
                  <a:lnTo>
                    <a:pt x="4931949" y="0"/>
                  </a:lnTo>
                  <a:lnTo>
                    <a:pt x="4931949" y="7347411"/>
                  </a:lnTo>
                  <a:lnTo>
                    <a:pt x="0" y="7347411"/>
                  </a:lnTo>
                  <a:lnTo>
                    <a:pt x="0" y="0"/>
                  </a:lnTo>
                  <a:close/>
                </a:path>
              </a:pathLst>
            </a:custGeom>
            <a:blipFill rotWithShape="1">
              <a:blip r:embed="rId6">
                <a:alphaModFix/>
              </a:blip>
              <a:stretch>
                <a:fillRect/>
              </a:stretch>
            </a:blipFill>
            <a:ln>
              <a:noFill/>
            </a:ln>
          </p:spPr>
          <p:txBody>
            <a:bodyPr/>
            <a:lstStyle/>
            <a:p>
              <a:endParaRPr lang="en-US"/>
            </a:p>
          </p:txBody>
        </p:sp>
        <p:sp>
          <p:nvSpPr>
            <p:cNvPr id="19" name="Google Shape;270;p18">
              <a:extLst>
                <a:ext uri="{FF2B5EF4-FFF2-40B4-BE49-F238E27FC236}">
                  <a16:creationId xmlns:a16="http://schemas.microsoft.com/office/drawing/2014/main" id="{F4A60C95-193A-5AFB-1B00-467384001454}"/>
                </a:ext>
              </a:extLst>
            </p:cNvPr>
            <p:cNvSpPr/>
            <p:nvPr/>
          </p:nvSpPr>
          <p:spPr>
            <a:xfrm rot="-5400000">
              <a:off x="10427747" y="2729254"/>
              <a:ext cx="4779916" cy="7120918"/>
            </a:xfrm>
            <a:custGeom>
              <a:avLst/>
              <a:gdLst/>
              <a:ahLst/>
              <a:cxnLst/>
              <a:rect l="l" t="t" r="r" b="b"/>
              <a:pathLst>
                <a:path w="4779916" h="7120918" extrusionOk="0">
                  <a:moveTo>
                    <a:pt x="0" y="0"/>
                  </a:moveTo>
                  <a:lnTo>
                    <a:pt x="4779917" y="0"/>
                  </a:lnTo>
                  <a:lnTo>
                    <a:pt x="4779917" y="7120918"/>
                  </a:lnTo>
                  <a:lnTo>
                    <a:pt x="0" y="7120918"/>
                  </a:lnTo>
                  <a:lnTo>
                    <a:pt x="0" y="0"/>
                  </a:lnTo>
                  <a:close/>
                </a:path>
              </a:pathLst>
            </a:custGeom>
            <a:blipFill rotWithShape="1">
              <a:blip r:embed="rId7">
                <a:alphaModFix/>
              </a:blip>
              <a:stretch>
                <a:fillRect/>
              </a:stretch>
            </a:blipFill>
            <a:ln>
              <a:noFill/>
            </a:ln>
          </p:spPr>
          <p:txBody>
            <a:bodyPr/>
            <a:lstStyle/>
            <a:p>
              <a:endParaRPr lang="en-US"/>
            </a:p>
          </p:txBody>
        </p:sp>
        <p:sp>
          <p:nvSpPr>
            <p:cNvPr id="20" name="Google Shape;271;p18">
              <a:extLst>
                <a:ext uri="{FF2B5EF4-FFF2-40B4-BE49-F238E27FC236}">
                  <a16:creationId xmlns:a16="http://schemas.microsoft.com/office/drawing/2014/main" id="{71C86A34-407D-F554-1CA0-774D56A4C4A7}"/>
                </a:ext>
              </a:extLst>
            </p:cNvPr>
            <p:cNvSpPr txBox="1"/>
            <p:nvPr/>
          </p:nvSpPr>
          <p:spPr>
            <a:xfrm>
              <a:off x="9486545" y="4668002"/>
              <a:ext cx="6786006" cy="3000781"/>
            </a:xfrm>
            <a:prstGeom prst="rect">
              <a:avLst/>
            </a:prstGeom>
            <a:noFill/>
            <a:ln>
              <a:noFill/>
            </a:ln>
          </p:spPr>
          <p:txBody>
            <a:bodyPr spcFirstLastPara="1" wrap="square" lIns="60950" tIns="30467" rIns="60950" bIns="30467" anchor="t" anchorCtr="0">
              <a:spAutoFit/>
            </a:bodyPr>
            <a:lstStyle/>
            <a:p>
              <a:pPr algn="ctr">
                <a:lnSpc>
                  <a:spcPct val="150000"/>
                </a:lnSpc>
              </a:pPr>
              <a:r>
                <a:rPr lang="vi-VN" sz="2800" dirty="0">
                  <a:solidFill>
                    <a:schemeClr val="bg1"/>
                  </a:solidFill>
                  <a:latin typeface="UTM Avo" panose="02040603050506020204" pitchFamily="18"/>
                </a:rPr>
                <a:t>Chuẩn bị </a:t>
              </a:r>
              <a:endParaRPr sz="500" dirty="0">
                <a:solidFill>
                  <a:schemeClr val="bg1"/>
                </a:solidFill>
                <a:latin typeface="UTM Avo" panose="02040603050506020204" pitchFamily="18"/>
              </a:endParaRPr>
            </a:p>
            <a:p>
              <a:pPr algn="ctr">
                <a:lnSpc>
                  <a:spcPct val="150000"/>
                </a:lnSpc>
              </a:pPr>
              <a:r>
                <a:rPr lang="vi-VN" sz="2800" b="1" dirty="0">
                  <a:solidFill>
                    <a:schemeClr val="bg1"/>
                  </a:solidFill>
                  <a:latin typeface="UTM Avo" panose="02040603050506020204" pitchFamily="18"/>
                </a:rPr>
                <a:t>Kể chuyện:</a:t>
              </a:r>
              <a:r>
                <a:rPr lang="vi-VN" sz="2800" b="1" i="1" dirty="0">
                  <a:solidFill>
                    <a:schemeClr val="bg1"/>
                  </a:solidFill>
                  <a:latin typeface="UTM Avo" panose="02040603050506020204" pitchFamily="18"/>
                </a:rPr>
                <a:t> Danh tướng Lý Thường Kiệt</a:t>
              </a:r>
              <a:endParaRPr sz="2800" b="1" i="1" dirty="0">
                <a:solidFill>
                  <a:schemeClr val="bg1"/>
                </a:solidFill>
                <a:latin typeface="UTM Avo" panose="02040603050506020204" pitchFamily="18"/>
              </a:endParaRPr>
            </a:p>
          </p:txBody>
        </p:sp>
      </p:grpSp>
    </p:spTree>
    <p:extLst>
      <p:ext uri="{BB962C8B-B14F-4D97-AF65-F5344CB8AC3E}">
        <p14:creationId xmlns:p14="http://schemas.microsoft.com/office/powerpoint/2010/main" val="98339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922B9963-47AA-E4D3-0E27-23CDFAB7B912}"/>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82045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00;p2">
            <a:extLst>
              <a:ext uri="{FF2B5EF4-FFF2-40B4-BE49-F238E27FC236}">
                <a16:creationId xmlns:a16="http://schemas.microsoft.com/office/drawing/2014/main" id="{6056B587-12EA-07AD-A021-9E9E131DA77A}"/>
              </a:ext>
            </a:extLst>
          </p:cNvPr>
          <p:cNvSpPr/>
          <p:nvPr/>
        </p:nvSpPr>
        <p:spPr>
          <a:xfrm>
            <a:off x="5865234" y="2413000"/>
            <a:ext cx="5488790" cy="3454400"/>
          </a:xfrm>
          <a:prstGeom prst="rect">
            <a:avLst/>
          </a:prstGeom>
          <a:solidFill>
            <a:schemeClr val="accent4">
              <a:lumMod val="60000"/>
              <a:lumOff val="40000"/>
            </a:schemeClr>
          </a:solidFill>
          <a:ln>
            <a:noFill/>
          </a:ln>
          <a:effectLst>
            <a:outerShdw blurRad="50800" dist="38100" dir="5400000" algn="t" rotWithShape="0">
              <a:srgbClr val="000000">
                <a:alpha val="40000"/>
              </a:srgbClr>
            </a:outerShdw>
          </a:effectLst>
        </p:spPr>
        <p:txBody>
          <a:bodyPr spcFirstLastPara="1" wrap="square" lIns="168000" tIns="30467" rIns="120000" bIns="30467" anchor="ctr" anchorCtr="0">
            <a:noAutofit/>
          </a:bodyPr>
          <a:lstStyle/>
          <a:p>
            <a:pPr marL="381019" indent="-381019" algn="just">
              <a:lnSpc>
                <a:spcPct val="150000"/>
              </a:lnSpc>
              <a:buSzPct val="130000"/>
              <a:buFont typeface="Arial"/>
              <a:buChar char="•"/>
            </a:pPr>
            <a:r>
              <a:rPr lang="vi-VN" sz="2400" dirty="0">
                <a:solidFill>
                  <a:schemeClr val="bg1"/>
                </a:solidFill>
                <a:latin typeface="UTM Avo" panose="02040603050506020204" pitchFamily="18"/>
              </a:rPr>
              <a:t>Quản trò chỉ cần hô thụt thò và các bạn trong lớp phải làm theo lời nói của người quản trò. </a:t>
            </a:r>
            <a:endParaRPr sz="623" dirty="0">
              <a:solidFill>
                <a:schemeClr val="bg1"/>
              </a:solidFill>
              <a:latin typeface="UTM Avo" panose="02040603050506020204" pitchFamily="18"/>
            </a:endParaRPr>
          </a:p>
          <a:p>
            <a:pPr marL="381019" indent="-381019" algn="just">
              <a:lnSpc>
                <a:spcPct val="150000"/>
              </a:lnSpc>
              <a:buSzPct val="130000"/>
              <a:buFont typeface="Arial"/>
              <a:buChar char="•"/>
            </a:pPr>
            <a:r>
              <a:rPr lang="vi-VN" sz="2400" dirty="0">
                <a:solidFill>
                  <a:schemeClr val="bg1"/>
                </a:solidFill>
                <a:latin typeface="UTM Avo" panose="02040603050506020204" pitchFamily="18"/>
              </a:rPr>
              <a:t>Bạn nào làm sai thì sẽ bị phạt.</a:t>
            </a:r>
            <a:endParaRPr sz="2400" dirty="0">
              <a:solidFill>
                <a:schemeClr val="bg1"/>
              </a:solidFill>
              <a:latin typeface="UTM Avo" panose="02040603050506020204" pitchFamily="18"/>
            </a:endParaRPr>
          </a:p>
        </p:txBody>
      </p:sp>
      <p:sp>
        <p:nvSpPr>
          <p:cNvPr id="3" name="Google Shape;101;p2">
            <a:extLst>
              <a:ext uri="{FF2B5EF4-FFF2-40B4-BE49-F238E27FC236}">
                <a16:creationId xmlns:a16="http://schemas.microsoft.com/office/drawing/2014/main" id="{F1FC1FC8-3CBB-D524-7F49-CA409EB67BF1}"/>
              </a:ext>
            </a:extLst>
          </p:cNvPr>
          <p:cNvSpPr/>
          <p:nvPr/>
        </p:nvSpPr>
        <p:spPr>
          <a:xfrm rot="-1672119">
            <a:off x="-2881032" y="5308102"/>
            <a:ext cx="4117815" cy="3366313"/>
          </a:xfrm>
          <a:custGeom>
            <a:avLst/>
            <a:gdLst/>
            <a:ahLst/>
            <a:cxnLst/>
            <a:rect l="l" t="t" r="r" b="b"/>
            <a:pathLst>
              <a:path w="6954505" h="5685308" extrusionOk="0">
                <a:moveTo>
                  <a:pt x="0" y="0"/>
                </a:moveTo>
                <a:lnTo>
                  <a:pt x="6954505" y="0"/>
                </a:lnTo>
                <a:lnTo>
                  <a:pt x="6954505" y="5685308"/>
                </a:lnTo>
                <a:lnTo>
                  <a:pt x="0" y="5685308"/>
                </a:lnTo>
                <a:lnTo>
                  <a:pt x="0" y="0"/>
                </a:lnTo>
                <a:close/>
              </a:path>
            </a:pathLst>
          </a:custGeom>
          <a:blipFill rotWithShape="1">
            <a:blip r:embed="rId3">
              <a:alphaModFix/>
            </a:blip>
            <a:stretch>
              <a:fillRect/>
            </a:stretch>
          </a:blipFill>
          <a:ln>
            <a:noFill/>
          </a:ln>
        </p:spPr>
        <p:txBody>
          <a:bodyPr/>
          <a:lstStyle/>
          <a:p>
            <a:endParaRPr lang="en-US"/>
          </a:p>
        </p:txBody>
      </p:sp>
      <p:sp>
        <p:nvSpPr>
          <p:cNvPr id="6" name="Google Shape;104;p2">
            <a:extLst>
              <a:ext uri="{FF2B5EF4-FFF2-40B4-BE49-F238E27FC236}">
                <a16:creationId xmlns:a16="http://schemas.microsoft.com/office/drawing/2014/main" id="{4EAB170D-3C49-1690-28AA-37FD997203E4}"/>
              </a:ext>
            </a:extLst>
          </p:cNvPr>
          <p:cNvSpPr/>
          <p:nvPr/>
        </p:nvSpPr>
        <p:spPr>
          <a:xfrm rot="9869978">
            <a:off x="10347631" y="5108241"/>
            <a:ext cx="3811319" cy="2953772"/>
          </a:xfrm>
          <a:custGeom>
            <a:avLst/>
            <a:gdLst/>
            <a:ahLst/>
            <a:cxnLst/>
            <a:rect l="l" t="t" r="r" b="b"/>
            <a:pathLst>
              <a:path w="7181017" h="5565288" extrusionOk="0">
                <a:moveTo>
                  <a:pt x="0" y="0"/>
                </a:moveTo>
                <a:lnTo>
                  <a:pt x="7181017" y="0"/>
                </a:lnTo>
                <a:lnTo>
                  <a:pt x="7181017" y="5565288"/>
                </a:lnTo>
                <a:lnTo>
                  <a:pt x="0" y="5565288"/>
                </a:lnTo>
                <a:lnTo>
                  <a:pt x="0" y="0"/>
                </a:lnTo>
                <a:close/>
              </a:path>
            </a:pathLst>
          </a:custGeom>
          <a:blipFill rotWithShape="1">
            <a:blip r:embed="rId4">
              <a:alphaModFix/>
            </a:blip>
            <a:stretch>
              <a:fillRect/>
            </a:stretch>
          </a:blipFill>
          <a:ln>
            <a:noFill/>
          </a:ln>
        </p:spPr>
        <p:txBody>
          <a:bodyPr/>
          <a:lstStyle/>
          <a:p>
            <a:endParaRPr lang="en-US"/>
          </a:p>
        </p:txBody>
      </p:sp>
      <p:sp>
        <p:nvSpPr>
          <p:cNvPr id="7" name="Google Shape;105;p2">
            <a:extLst>
              <a:ext uri="{FF2B5EF4-FFF2-40B4-BE49-F238E27FC236}">
                <a16:creationId xmlns:a16="http://schemas.microsoft.com/office/drawing/2014/main" id="{206A7A3D-F920-5EC9-C5ED-49DE068E9489}"/>
              </a:ext>
            </a:extLst>
          </p:cNvPr>
          <p:cNvSpPr/>
          <p:nvPr/>
        </p:nvSpPr>
        <p:spPr>
          <a:xfrm rot="-3396030">
            <a:off x="-960739" y="6298503"/>
            <a:ext cx="2558847" cy="674896"/>
          </a:xfrm>
          <a:custGeom>
            <a:avLst/>
            <a:gdLst/>
            <a:ahLst/>
            <a:cxnLst/>
            <a:rect l="l" t="t" r="r" b="b"/>
            <a:pathLst>
              <a:path w="4321591" h="1139820" extrusionOk="0">
                <a:moveTo>
                  <a:pt x="0" y="0"/>
                </a:moveTo>
                <a:lnTo>
                  <a:pt x="4321590" y="0"/>
                </a:lnTo>
                <a:lnTo>
                  <a:pt x="4321590" y="1139820"/>
                </a:lnTo>
                <a:lnTo>
                  <a:pt x="0" y="1139820"/>
                </a:lnTo>
                <a:lnTo>
                  <a:pt x="0" y="0"/>
                </a:lnTo>
                <a:close/>
              </a:path>
            </a:pathLst>
          </a:custGeom>
          <a:blipFill rotWithShape="1">
            <a:blip r:embed="rId5">
              <a:alphaModFix/>
            </a:blip>
            <a:stretch>
              <a:fillRect/>
            </a:stretch>
          </a:blipFill>
          <a:ln>
            <a:noFill/>
          </a:ln>
        </p:spPr>
        <p:txBody>
          <a:bodyPr/>
          <a:lstStyle/>
          <a:p>
            <a:endParaRPr lang="en-US"/>
          </a:p>
        </p:txBody>
      </p:sp>
      <p:grpSp>
        <p:nvGrpSpPr>
          <p:cNvPr id="10" name="Google Shape;108;p2">
            <a:extLst>
              <a:ext uri="{FF2B5EF4-FFF2-40B4-BE49-F238E27FC236}">
                <a16:creationId xmlns:a16="http://schemas.microsoft.com/office/drawing/2014/main" id="{60F3639F-8766-C760-7A69-84F190EAAD94}"/>
              </a:ext>
            </a:extLst>
          </p:cNvPr>
          <p:cNvGrpSpPr/>
          <p:nvPr/>
        </p:nvGrpSpPr>
        <p:grpSpPr>
          <a:xfrm>
            <a:off x="943302" y="1710923"/>
            <a:ext cx="4786781" cy="5147077"/>
            <a:chOff x="2192049" y="2552701"/>
            <a:chExt cx="7180172" cy="7720616"/>
          </a:xfrm>
        </p:grpSpPr>
        <p:sp>
          <p:nvSpPr>
            <p:cNvPr id="11" name="Google Shape;109;p2">
              <a:extLst>
                <a:ext uri="{FF2B5EF4-FFF2-40B4-BE49-F238E27FC236}">
                  <a16:creationId xmlns:a16="http://schemas.microsoft.com/office/drawing/2014/main" id="{CABA9B53-25BA-978C-73FC-F9FE44ECEC05}"/>
                </a:ext>
              </a:extLst>
            </p:cNvPr>
            <p:cNvSpPr/>
            <p:nvPr/>
          </p:nvSpPr>
          <p:spPr>
            <a:xfrm>
              <a:off x="2192049" y="2552701"/>
              <a:ext cx="7180172" cy="7720616"/>
            </a:xfrm>
            <a:custGeom>
              <a:avLst/>
              <a:gdLst/>
              <a:ahLst/>
              <a:cxnLst/>
              <a:rect l="l" t="t" r="r" b="b"/>
              <a:pathLst>
                <a:path w="1182422" h="1271421" extrusionOk="0">
                  <a:moveTo>
                    <a:pt x="0" y="0"/>
                  </a:moveTo>
                  <a:lnTo>
                    <a:pt x="1182422" y="0"/>
                  </a:lnTo>
                  <a:lnTo>
                    <a:pt x="1182422" y="1271421"/>
                  </a:lnTo>
                  <a:lnTo>
                    <a:pt x="0" y="1271421"/>
                  </a:lnTo>
                  <a:lnTo>
                    <a:pt x="0" y="0"/>
                  </a:lnTo>
                  <a:close/>
                </a:path>
              </a:pathLst>
            </a:custGeom>
            <a:blipFill rotWithShape="1">
              <a:blip r:embed="rId6">
                <a:alphaModFix/>
              </a:blip>
              <a:stretch>
                <a:fillRect/>
              </a:stretch>
            </a:blipFill>
            <a:ln>
              <a:noFill/>
            </a:ln>
          </p:spPr>
          <p:txBody>
            <a:bodyPr/>
            <a:lstStyle/>
            <a:p>
              <a:endParaRPr lang="en-US"/>
            </a:p>
          </p:txBody>
        </p:sp>
        <p:sp>
          <p:nvSpPr>
            <p:cNvPr id="12" name="Google Shape;110;p2">
              <a:extLst>
                <a:ext uri="{FF2B5EF4-FFF2-40B4-BE49-F238E27FC236}">
                  <a16:creationId xmlns:a16="http://schemas.microsoft.com/office/drawing/2014/main" id="{D5897965-C91E-FE0B-1E81-99A0F4B3E7A8}"/>
                </a:ext>
              </a:extLst>
            </p:cNvPr>
            <p:cNvSpPr txBox="1"/>
            <p:nvPr/>
          </p:nvSpPr>
          <p:spPr>
            <a:xfrm>
              <a:off x="3953336" y="4838700"/>
              <a:ext cx="3657600" cy="2492990"/>
            </a:xfrm>
            <a:prstGeom prst="rect">
              <a:avLst/>
            </a:prstGeom>
            <a:noFill/>
            <a:ln>
              <a:noFill/>
            </a:ln>
          </p:spPr>
          <p:txBody>
            <a:bodyPr spcFirstLastPara="1" wrap="square" lIns="0" tIns="0" rIns="0" bIns="0" anchor="t" anchorCtr="0">
              <a:spAutoFit/>
            </a:bodyPr>
            <a:lstStyle/>
            <a:p>
              <a:pPr algn="ctr">
                <a:lnSpc>
                  <a:spcPct val="150000"/>
                </a:lnSpc>
              </a:pPr>
              <a:r>
                <a:rPr lang="vi-VN" sz="3600" b="1">
                  <a:solidFill>
                    <a:schemeClr val="bg1"/>
                  </a:solidFill>
                  <a:latin typeface="UTM Avo" panose="02040603050506020204" pitchFamily="18"/>
                </a:rPr>
                <a:t>Trò chơi Thò thụt</a:t>
              </a:r>
              <a:endParaRPr sz="3600" b="1">
                <a:solidFill>
                  <a:schemeClr val="bg1"/>
                </a:solidFill>
                <a:latin typeface="UTM Avo" panose="02040603050506020204" pitchFamily="18"/>
              </a:endParaRPr>
            </a:p>
          </p:txBody>
        </p:sp>
      </p:grpSp>
      <p:sp>
        <p:nvSpPr>
          <p:cNvPr id="13" name="Google Shape;111;p2">
            <a:extLst>
              <a:ext uri="{FF2B5EF4-FFF2-40B4-BE49-F238E27FC236}">
                <a16:creationId xmlns:a16="http://schemas.microsoft.com/office/drawing/2014/main" id="{008C7DE9-9C61-89F2-585D-D28B609E160A}"/>
              </a:ext>
            </a:extLst>
          </p:cNvPr>
          <p:cNvSpPr/>
          <p:nvPr/>
        </p:nvSpPr>
        <p:spPr>
          <a:xfrm>
            <a:off x="6326767" y="1955800"/>
            <a:ext cx="3098800" cy="914400"/>
          </a:xfrm>
          <a:prstGeom prst="flowChartDocument">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30467" anchor="ctr" anchorCtr="0">
            <a:noAutofit/>
          </a:bodyPr>
          <a:lstStyle/>
          <a:p>
            <a:pPr algn="ctr"/>
            <a:r>
              <a:rPr lang="vi-VN" sz="2933" b="1">
                <a:solidFill>
                  <a:schemeClr val="bg1"/>
                </a:solidFill>
                <a:latin typeface="UTM Avo" panose="02040603050506020204" pitchFamily="18"/>
              </a:rPr>
              <a:t>Luật chơi</a:t>
            </a:r>
            <a:endParaRPr sz="623">
              <a:solidFill>
                <a:schemeClr val="bg1"/>
              </a:solidFill>
              <a:latin typeface="UTM Avo" panose="02040603050506020204" pitchFamily="18"/>
            </a:endParaRPr>
          </a:p>
        </p:txBody>
      </p:sp>
    </p:spTree>
    <p:extLst>
      <p:ext uri="{BB962C8B-B14F-4D97-AF65-F5344CB8AC3E}">
        <p14:creationId xmlns:p14="http://schemas.microsoft.com/office/powerpoint/2010/main" val="370388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ppt_w</p:attrName>
                                        </p:attrNameLst>
                                      </p:cBhvr>
                                      <p:tavLst>
                                        <p:tav tm="0">
                                          <p:val>
                                            <p:strVal val="0"/>
                                          </p:val>
                                        </p:tav>
                                        <p:tav tm="100000">
                                          <p:val>
                                            <p:strVal val="#ppt_w"/>
                                          </p:val>
                                        </p:tav>
                                      </p:tavLst>
                                    </p:anim>
                                    <p:anim calcmode="lin" valueType="num">
                                      <p:cBhvr additive="base">
                                        <p:cTn id="8" dur="500"/>
                                        <p:tgtEl>
                                          <p:spTgt spid="1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Tiếng việt (1)">
            <a:extLst>
              <a:ext uri="{FF2B5EF4-FFF2-40B4-BE49-F238E27FC236}">
                <a16:creationId xmlns:a16="http://schemas.microsoft.com/office/drawing/2014/main" id="{2561DA70-C5C3-4B1C-BCF1-5AE58EB49A6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6413"/>
          </a:xfrm>
          <a:prstGeom prst="rect">
            <a:avLst/>
          </a:prstGeom>
        </p:spPr>
      </p:pic>
      <p:pic>
        <p:nvPicPr>
          <p:cNvPr id="2" name="Picture 1">
            <a:hlinkClick r:id="rId3"/>
            <a:extLst>
              <a:ext uri="{FF2B5EF4-FFF2-40B4-BE49-F238E27FC236}">
                <a16:creationId xmlns:a16="http://schemas.microsoft.com/office/drawing/2014/main" id="{37D49C10-930D-75A2-452C-CA1A8B379D73}"/>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62163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120;g26498ef70e3_0_13">
            <a:extLst>
              <a:ext uri="{FF2B5EF4-FFF2-40B4-BE49-F238E27FC236}">
                <a16:creationId xmlns:a16="http://schemas.microsoft.com/office/drawing/2014/main" id="{BC3E4FC8-0EE9-322D-878E-D07DBBB99F3D}"/>
              </a:ext>
            </a:extLst>
          </p:cNvPr>
          <p:cNvSpPr txBox="1"/>
          <p:nvPr/>
        </p:nvSpPr>
        <p:spPr>
          <a:xfrm>
            <a:off x="1107700" y="1637400"/>
            <a:ext cx="9718344" cy="1077192"/>
          </a:xfrm>
          <a:prstGeom prst="rect">
            <a:avLst/>
          </a:prstGeom>
          <a:noFill/>
          <a:ln>
            <a:noFill/>
          </a:ln>
        </p:spPr>
        <p:txBody>
          <a:bodyPr spcFirstLastPara="1" wrap="square" lIns="60950" tIns="30467" rIns="60950" bIns="30467" anchor="t" anchorCtr="0">
            <a:spAutoFit/>
          </a:bodyPr>
          <a:lstStyle/>
          <a:p>
            <a:pPr algn="ctr">
              <a:lnSpc>
                <a:spcPct val="150000"/>
              </a:lnSpc>
            </a:pPr>
            <a:r>
              <a:rPr lang="vi-VN" sz="2200" b="1" dirty="0">
                <a:solidFill>
                  <a:schemeClr val="bg1"/>
                </a:solidFill>
                <a:latin typeface="UTM Avo" panose="02040603050506020204" pitchFamily="18"/>
              </a:rPr>
              <a:t> Bài tập 1. Nhận xét về cách tả ngoại hình của con vật ở các đoạn văn in nghiêng dưới đây:</a:t>
            </a:r>
            <a:endParaRPr sz="2200" b="1" dirty="0">
              <a:solidFill>
                <a:schemeClr val="bg1"/>
              </a:solidFill>
              <a:latin typeface="UTM Avo" panose="02040603050506020204" pitchFamily="18"/>
            </a:endParaRPr>
          </a:p>
        </p:txBody>
      </p:sp>
      <p:sp>
        <p:nvSpPr>
          <p:cNvPr id="7" name="Google Shape;121;g26498ef70e3_0_13">
            <a:extLst>
              <a:ext uri="{FF2B5EF4-FFF2-40B4-BE49-F238E27FC236}">
                <a16:creationId xmlns:a16="http://schemas.microsoft.com/office/drawing/2014/main" id="{BDAB9502-D092-F936-31A9-6E273D9629EC}"/>
              </a:ext>
            </a:extLst>
          </p:cNvPr>
          <p:cNvSpPr/>
          <p:nvPr/>
        </p:nvSpPr>
        <p:spPr>
          <a:xfrm>
            <a:off x="580628" y="2882900"/>
            <a:ext cx="11030744" cy="3633100"/>
          </a:xfrm>
          <a:prstGeom prst="roundRect">
            <a:avLst>
              <a:gd name="adj" fmla="val 5528"/>
            </a:avLst>
          </a:prstGeom>
          <a:solidFill>
            <a:schemeClr val="lt1"/>
          </a:solidFill>
          <a:ln w="25400" cap="flat" cmpd="sng">
            <a:solidFill>
              <a:srgbClr val="5B96A9"/>
            </a:solidFill>
            <a:prstDash val="solid"/>
            <a:round/>
            <a:headEnd type="none" w="sm" len="sm"/>
            <a:tailEnd type="none" w="sm" len="sm"/>
          </a:ln>
        </p:spPr>
        <p:txBody>
          <a:bodyPr spcFirstLastPara="1" wrap="square" lIns="60950" tIns="30467" rIns="60950" bIns="30467" anchor="ctr" anchorCtr="0">
            <a:noAutofit/>
          </a:bodyPr>
          <a:lstStyle/>
          <a:p>
            <a:pPr marL="304815" algn="just">
              <a:lnSpc>
                <a:spcPct val="150000"/>
              </a:lnSpc>
            </a:pPr>
            <a:r>
              <a:rPr lang="vi-VN" sz="2200" b="1" dirty="0">
                <a:solidFill>
                  <a:schemeClr val="bg1"/>
                </a:solidFill>
                <a:latin typeface="UTM Avo" panose="02040603050506020204" pitchFamily="18"/>
              </a:rPr>
              <a:t>Câu 1: </a:t>
            </a:r>
            <a:r>
              <a:rPr lang="vi-VN" sz="2200" dirty="0">
                <a:solidFill>
                  <a:schemeClr val="bg1"/>
                </a:solidFill>
                <a:latin typeface="UTM Avo" panose="02040603050506020204" pitchFamily="18"/>
              </a:rPr>
              <a:t>Tác giả tả những gì về ngoại hình con vật?</a:t>
            </a:r>
            <a:endParaRPr sz="2200" dirty="0">
              <a:solidFill>
                <a:schemeClr val="bg1"/>
              </a:solidFill>
              <a:latin typeface="UTM Avo" panose="02040603050506020204" pitchFamily="18"/>
            </a:endParaRPr>
          </a:p>
          <a:p>
            <a:pPr marL="304815" algn="just">
              <a:lnSpc>
                <a:spcPct val="150000"/>
              </a:lnSpc>
            </a:pPr>
            <a:r>
              <a:rPr lang="vi-VN" sz="2200" b="1" dirty="0">
                <a:solidFill>
                  <a:schemeClr val="bg1"/>
                </a:solidFill>
                <a:latin typeface="UTM Avo" panose="02040603050506020204" pitchFamily="18"/>
              </a:rPr>
              <a:t>Câu 2: </a:t>
            </a:r>
            <a:r>
              <a:rPr lang="vi-VN" sz="2200" dirty="0">
                <a:solidFill>
                  <a:schemeClr val="bg1"/>
                </a:solidFill>
                <a:latin typeface="UTM Avo" panose="02040603050506020204" pitchFamily="18"/>
              </a:rPr>
              <a:t>Các chi tiết nói trên được miêu tả theo trình tự như thế nào? </a:t>
            </a:r>
            <a:endParaRPr sz="2200" dirty="0">
              <a:solidFill>
                <a:schemeClr val="bg1"/>
              </a:solidFill>
              <a:latin typeface="UTM Avo" panose="02040603050506020204" pitchFamily="18"/>
            </a:endParaRPr>
          </a:p>
          <a:p>
            <a:pPr marL="304815" algn="just">
              <a:lnSpc>
                <a:spcPct val="150000"/>
              </a:lnSpc>
            </a:pPr>
            <a:r>
              <a:rPr lang="vi-VN" sz="2200" b="1" dirty="0">
                <a:solidFill>
                  <a:schemeClr val="bg1"/>
                </a:solidFill>
                <a:latin typeface="UTM Avo" panose="02040603050506020204" pitchFamily="18"/>
              </a:rPr>
              <a:t>Câu 3: </a:t>
            </a:r>
            <a:r>
              <a:rPr lang="vi-VN" sz="2200" dirty="0">
                <a:solidFill>
                  <a:schemeClr val="bg1"/>
                </a:solidFill>
                <a:latin typeface="UTM Avo" panose="02040603050506020204" pitchFamily="18"/>
              </a:rPr>
              <a:t>Tìm những từ ngữ, chi tiết thể hiện sự quan sát chính xác của tác giả. </a:t>
            </a:r>
            <a:endParaRPr sz="2200" dirty="0">
              <a:solidFill>
                <a:schemeClr val="bg1"/>
              </a:solidFill>
              <a:latin typeface="UTM Avo" panose="02040603050506020204" pitchFamily="18"/>
            </a:endParaRPr>
          </a:p>
          <a:p>
            <a:pPr marL="304815" algn="just">
              <a:lnSpc>
                <a:spcPct val="150000"/>
              </a:lnSpc>
            </a:pPr>
            <a:r>
              <a:rPr lang="vi-VN" sz="2200" b="1" dirty="0">
                <a:solidFill>
                  <a:schemeClr val="bg1"/>
                </a:solidFill>
                <a:latin typeface="UTM Avo" panose="02040603050506020204" pitchFamily="18"/>
              </a:rPr>
              <a:t>Câu 4: </a:t>
            </a:r>
            <a:r>
              <a:rPr lang="vi-VN" sz="2200" dirty="0">
                <a:solidFill>
                  <a:schemeClr val="bg1"/>
                </a:solidFill>
                <a:latin typeface="UTM Avo" panose="02040603050506020204" pitchFamily="18"/>
              </a:rPr>
              <a:t>Tìm các hình ảnh so sánh hoặc nhân hoá trong mỗi đoạn văn. </a:t>
            </a:r>
            <a:endParaRPr sz="2200" dirty="0">
              <a:solidFill>
                <a:schemeClr val="bg1"/>
              </a:solidFill>
              <a:latin typeface="UTM Avo" panose="02040603050506020204" pitchFamily="18"/>
            </a:endParaRPr>
          </a:p>
          <a:p>
            <a:pPr marL="304815" algn="just">
              <a:lnSpc>
                <a:spcPct val="150000"/>
              </a:lnSpc>
            </a:pPr>
            <a:r>
              <a:rPr lang="vi-VN" sz="2200" b="1" dirty="0">
                <a:solidFill>
                  <a:schemeClr val="bg1"/>
                </a:solidFill>
                <a:latin typeface="UTM Avo" panose="02040603050506020204" pitchFamily="18"/>
              </a:rPr>
              <a:t>Câu 5: </a:t>
            </a:r>
            <a:r>
              <a:rPr lang="vi-VN" sz="2200" dirty="0">
                <a:solidFill>
                  <a:schemeClr val="bg1"/>
                </a:solidFill>
                <a:latin typeface="UTM Avo" panose="02040603050506020204" pitchFamily="18"/>
              </a:rPr>
              <a:t>Tác giả mỗi đoạn văn thể hiện tình cảm đối với con vật được tả bằng cách nào?</a:t>
            </a:r>
            <a:endParaRPr sz="2200" dirty="0">
              <a:solidFill>
                <a:schemeClr val="bg1"/>
              </a:solidFill>
              <a:latin typeface="UTM Avo" panose="02040603050506020204" pitchFamily="18"/>
            </a:endParaRPr>
          </a:p>
        </p:txBody>
      </p:sp>
    </p:spTree>
    <p:extLst>
      <p:ext uri="{BB962C8B-B14F-4D97-AF65-F5344CB8AC3E}">
        <p14:creationId xmlns:p14="http://schemas.microsoft.com/office/powerpoint/2010/main" val="325234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130;p6">
            <a:extLst>
              <a:ext uri="{FF2B5EF4-FFF2-40B4-BE49-F238E27FC236}">
                <a16:creationId xmlns:a16="http://schemas.microsoft.com/office/drawing/2014/main" id="{9B7D2821-0362-ACC2-9B07-02D56A42431D}"/>
              </a:ext>
            </a:extLst>
          </p:cNvPr>
          <p:cNvSpPr txBox="1"/>
          <p:nvPr/>
        </p:nvSpPr>
        <p:spPr>
          <a:xfrm>
            <a:off x="1107700" y="1637400"/>
            <a:ext cx="9976600" cy="984859"/>
          </a:xfrm>
          <a:prstGeom prst="rect">
            <a:avLst/>
          </a:prstGeom>
          <a:noFill/>
          <a:ln>
            <a:noFill/>
          </a:ln>
        </p:spPr>
        <p:txBody>
          <a:bodyPr spcFirstLastPara="1" wrap="square" lIns="60950" tIns="30467" rIns="60950" bIns="30467" anchor="t" anchorCtr="0">
            <a:spAutoFit/>
          </a:bodyPr>
          <a:lstStyle/>
          <a:p>
            <a:pPr algn="ctr">
              <a:lnSpc>
                <a:spcPct val="150000"/>
              </a:lnSpc>
            </a:pPr>
            <a:r>
              <a:rPr lang="vi-VN" sz="2000" b="1" dirty="0">
                <a:solidFill>
                  <a:schemeClr val="bg1"/>
                </a:solidFill>
                <a:latin typeface="UTM Avo" panose="02040603050506020204" pitchFamily="18"/>
              </a:rPr>
              <a:t> Bài tập 1. Nhận xét về cách tả ngoại hình của con vật ở các đoạn văn in nghiêng dưới đây:</a:t>
            </a:r>
            <a:endParaRPr sz="2000" b="1" dirty="0">
              <a:solidFill>
                <a:schemeClr val="bg1"/>
              </a:solidFill>
              <a:latin typeface="UTM Avo" panose="02040603050506020204" pitchFamily="18"/>
            </a:endParaRPr>
          </a:p>
        </p:txBody>
      </p:sp>
      <p:sp>
        <p:nvSpPr>
          <p:cNvPr id="7" name="Google Shape;131;p6">
            <a:extLst>
              <a:ext uri="{FF2B5EF4-FFF2-40B4-BE49-F238E27FC236}">
                <a16:creationId xmlns:a16="http://schemas.microsoft.com/office/drawing/2014/main" id="{B104BD3A-E13B-4D53-8FAB-2506A989407D}"/>
              </a:ext>
            </a:extLst>
          </p:cNvPr>
          <p:cNvSpPr/>
          <p:nvPr/>
        </p:nvSpPr>
        <p:spPr>
          <a:xfrm>
            <a:off x="583400" y="2743200"/>
            <a:ext cx="11025200" cy="3878300"/>
          </a:xfrm>
          <a:prstGeom prst="roundRect">
            <a:avLst>
              <a:gd name="adj" fmla="val 5528"/>
            </a:avLst>
          </a:prstGeom>
          <a:solidFill>
            <a:schemeClr val="lt1"/>
          </a:solidFill>
          <a:ln w="25400" cap="flat" cmpd="sng">
            <a:solidFill>
              <a:srgbClr val="5B96A9"/>
            </a:solidFill>
            <a:prstDash val="solid"/>
            <a:round/>
            <a:headEnd type="none" w="sm" len="sm"/>
            <a:tailEnd type="none" w="sm" len="sm"/>
          </a:ln>
        </p:spPr>
        <p:txBody>
          <a:bodyPr spcFirstLastPara="1" wrap="square" lIns="60950" tIns="30467" rIns="60950" bIns="30467" anchor="t" anchorCtr="0">
            <a:noAutofit/>
          </a:bodyPr>
          <a:lstStyle/>
          <a:p>
            <a:pPr marL="304815" algn="just">
              <a:lnSpc>
                <a:spcPct val="150000"/>
              </a:lnSpc>
              <a:buClr>
                <a:schemeClr val="dk1"/>
              </a:buClr>
              <a:buSzPts val="1100"/>
            </a:pPr>
            <a:r>
              <a:rPr lang="vi-VN" sz="2000" dirty="0">
                <a:solidFill>
                  <a:schemeClr val="bg1"/>
                </a:solidFill>
                <a:latin typeface="UTM Avo" panose="02040603050506020204" pitchFamily="18"/>
              </a:rPr>
              <a:t>a) “Meo, meo!”. Đấy, chú bạn mới của tôi lại đến chơi với tôi đấy.</a:t>
            </a:r>
            <a:endParaRPr sz="2000" dirty="0">
              <a:solidFill>
                <a:schemeClr val="bg1"/>
              </a:solidFill>
              <a:latin typeface="UTM Avo" panose="02040603050506020204" pitchFamily="18"/>
            </a:endParaRPr>
          </a:p>
          <a:p>
            <a:pPr marL="304815" indent="304815" algn="just">
              <a:lnSpc>
                <a:spcPct val="150000"/>
              </a:lnSpc>
              <a:buClr>
                <a:schemeClr val="dk1"/>
              </a:buClr>
              <a:buSzPts val="1100"/>
            </a:pPr>
            <a:r>
              <a:rPr lang="vi-VN" sz="2000" i="1" dirty="0">
                <a:solidFill>
                  <a:schemeClr val="bg1"/>
                </a:solidFill>
                <a:latin typeface="UTM Avo" panose="02040603050506020204" pitchFamily="18"/>
              </a:rPr>
              <a:t>Chà, nó có bộ lông mới đẹp làm sao! Màu lông hung hung có sắc vằn đo đỏ, rất đúng với cái tên mà tôi đã đặt cho nó. Mèo Hung có cái đầu tròn tròn, hai tai dong dỏng dựng đứng rất thính nhạy. Đôi mắt mèo Hung hiền lành nhưng ban đêm, đôi mắt ấy sáng lên giúp mèo nhìn rõ mọi vật. Bộ ria mép vểnh lên có vẻ oai lắm. Bốn chân thì thon thon, bước đi một cách nhẹ nhàng như lướt trên mặt đất. Cái đuôi dài trông thướt tha duyên dáng. Mèo Hung trông thật đáng yêu!</a:t>
            </a:r>
            <a:endParaRPr sz="2000" i="1" dirty="0">
              <a:solidFill>
                <a:schemeClr val="bg1"/>
              </a:solidFill>
              <a:latin typeface="UTM Avo" panose="02040603050506020204" pitchFamily="18"/>
            </a:endParaRPr>
          </a:p>
          <a:p>
            <a:pPr marL="304815" algn="r">
              <a:lnSpc>
                <a:spcPct val="150000"/>
              </a:lnSpc>
              <a:buClr>
                <a:schemeClr val="dk1"/>
              </a:buClr>
              <a:buSzPts val="1100"/>
            </a:pPr>
            <a:r>
              <a:rPr lang="vi-VN" sz="2000" dirty="0">
                <a:solidFill>
                  <a:schemeClr val="bg1"/>
                </a:solidFill>
                <a:latin typeface="UTM Avo" panose="02040603050506020204" pitchFamily="18"/>
              </a:rPr>
              <a:t>HOÀNG ĐỨC HẢI, </a:t>
            </a:r>
            <a:r>
              <a:rPr lang="vi-VN" sz="2000" i="1" dirty="0">
                <a:solidFill>
                  <a:schemeClr val="bg1"/>
                </a:solidFill>
                <a:latin typeface="UTM Avo" panose="02040603050506020204" pitchFamily="18"/>
              </a:rPr>
              <a:t>Con mèo Hung</a:t>
            </a:r>
            <a:endParaRPr sz="2000" i="1" dirty="0">
              <a:solidFill>
                <a:schemeClr val="bg1"/>
              </a:solidFill>
              <a:latin typeface="UTM Avo" panose="02040603050506020204" pitchFamily="18"/>
            </a:endParaRPr>
          </a:p>
          <a:p>
            <a:pPr marL="304815" algn="r">
              <a:lnSpc>
                <a:spcPct val="150000"/>
              </a:lnSpc>
            </a:pPr>
            <a:endParaRPr sz="2000" b="1" dirty="0">
              <a:solidFill>
                <a:schemeClr val="bg1"/>
              </a:solidFill>
              <a:latin typeface="UTM Avo" panose="02040603050506020204" pitchFamily="18"/>
            </a:endParaRPr>
          </a:p>
        </p:txBody>
      </p:sp>
    </p:spTree>
    <p:extLst>
      <p:ext uri="{BB962C8B-B14F-4D97-AF65-F5344CB8AC3E}">
        <p14:creationId xmlns:p14="http://schemas.microsoft.com/office/powerpoint/2010/main" val="86581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140;g26498ef70e3_0_4">
            <a:extLst>
              <a:ext uri="{FF2B5EF4-FFF2-40B4-BE49-F238E27FC236}">
                <a16:creationId xmlns:a16="http://schemas.microsoft.com/office/drawing/2014/main" id="{95BFA32A-B920-7FB6-A57F-F9341AE481D5}"/>
              </a:ext>
            </a:extLst>
          </p:cNvPr>
          <p:cNvSpPr txBox="1"/>
          <p:nvPr/>
        </p:nvSpPr>
        <p:spPr>
          <a:xfrm>
            <a:off x="1181144" y="1555141"/>
            <a:ext cx="9976600" cy="984859"/>
          </a:xfrm>
          <a:prstGeom prst="rect">
            <a:avLst/>
          </a:prstGeom>
          <a:noFill/>
          <a:ln>
            <a:noFill/>
          </a:ln>
        </p:spPr>
        <p:txBody>
          <a:bodyPr spcFirstLastPara="1" wrap="square" lIns="60950" tIns="30467" rIns="60950" bIns="30467" anchor="t" anchorCtr="0">
            <a:spAutoFit/>
          </a:bodyPr>
          <a:lstStyle/>
          <a:p>
            <a:pPr algn="ctr">
              <a:lnSpc>
                <a:spcPct val="150000"/>
              </a:lnSpc>
            </a:pPr>
            <a:r>
              <a:rPr lang="vi-VN" sz="2000" b="1" dirty="0">
                <a:solidFill>
                  <a:schemeClr val="bg1"/>
                </a:solidFill>
                <a:latin typeface="UTM Avo" panose="02040603050506020204" pitchFamily="18"/>
              </a:rPr>
              <a:t> Bài tập 1. Nhận xét về cách tả ngoại hình của con vật ở các đoạn văn in nghiêng dưới đây:</a:t>
            </a:r>
            <a:endParaRPr sz="2000" b="1" dirty="0">
              <a:solidFill>
                <a:schemeClr val="bg1"/>
              </a:solidFill>
              <a:latin typeface="UTM Avo" panose="02040603050506020204" pitchFamily="18"/>
            </a:endParaRPr>
          </a:p>
        </p:txBody>
      </p:sp>
      <p:sp>
        <p:nvSpPr>
          <p:cNvPr id="7" name="Google Shape;141;g26498ef70e3_0_4">
            <a:extLst>
              <a:ext uri="{FF2B5EF4-FFF2-40B4-BE49-F238E27FC236}">
                <a16:creationId xmlns:a16="http://schemas.microsoft.com/office/drawing/2014/main" id="{1524FDAD-00BC-6FB6-38B4-F3167184CBF5}"/>
              </a:ext>
            </a:extLst>
          </p:cNvPr>
          <p:cNvSpPr/>
          <p:nvPr/>
        </p:nvSpPr>
        <p:spPr>
          <a:xfrm>
            <a:off x="1034256" y="2603500"/>
            <a:ext cx="10261600" cy="4092700"/>
          </a:xfrm>
          <a:prstGeom prst="roundRect">
            <a:avLst>
              <a:gd name="adj" fmla="val 5528"/>
            </a:avLst>
          </a:prstGeom>
          <a:solidFill>
            <a:schemeClr val="lt1"/>
          </a:solidFill>
          <a:ln w="25400" cap="flat" cmpd="sng">
            <a:solidFill>
              <a:srgbClr val="5B96A9"/>
            </a:solidFill>
            <a:prstDash val="solid"/>
            <a:round/>
            <a:headEnd type="none" w="sm" len="sm"/>
            <a:tailEnd type="none" w="sm" len="sm"/>
          </a:ln>
        </p:spPr>
        <p:txBody>
          <a:bodyPr spcFirstLastPara="1" wrap="square" lIns="60950" tIns="30467" rIns="60950" bIns="30467" anchor="ctr" anchorCtr="0">
            <a:noAutofit/>
          </a:bodyPr>
          <a:lstStyle/>
          <a:p>
            <a:pPr marL="304815" algn="just">
              <a:lnSpc>
                <a:spcPct val="150000"/>
              </a:lnSpc>
              <a:buClr>
                <a:schemeClr val="dk1"/>
              </a:buClr>
              <a:buSzPts val="1100"/>
            </a:pPr>
            <a:r>
              <a:rPr lang="vi-VN" sz="2000" dirty="0">
                <a:solidFill>
                  <a:schemeClr val="bg1"/>
                </a:solidFill>
                <a:latin typeface="UTM Avo" panose="02040603050506020204" pitchFamily="18"/>
              </a:rPr>
              <a:t>b) Những con ngan nhỏ mới nở được ba hôm chỉ to hơn cái trứng một tí. </a:t>
            </a:r>
            <a:endParaRPr sz="2000" dirty="0">
              <a:solidFill>
                <a:schemeClr val="bg1"/>
              </a:solidFill>
              <a:latin typeface="UTM Avo" panose="02040603050506020204" pitchFamily="18"/>
            </a:endParaRPr>
          </a:p>
          <a:p>
            <a:pPr marL="304815" indent="304815" algn="just">
              <a:lnSpc>
                <a:spcPct val="150000"/>
              </a:lnSpc>
              <a:buClr>
                <a:schemeClr val="dk1"/>
              </a:buClr>
              <a:buSzPts val="1100"/>
            </a:pPr>
            <a:r>
              <a:rPr lang="vi-VN" sz="2000" i="1" dirty="0">
                <a:solidFill>
                  <a:schemeClr val="bg1"/>
                </a:solidFill>
                <a:latin typeface="UTM Avo" panose="02040603050506020204" pitchFamily="18"/>
              </a:rPr>
              <a:t>Chúng có bộ lông vàng óng. Một màu vàng đáng yêu như màu của những con tơ nõn mới guồng. Nhưng đẹp nhất là đôi mắt với cái mỏ. Đôi mắt chỉ bằng hột cườm, đen nhánh hạt huyền, lúc nào cũng long lanh đưa đi đưa lại như có nước, làm hoạt động hai con ngươi bóng mỡ. Một cái mỏ màu nhung hươu, vừa bằng ngón tay đứa bé mới đẻ và có lẽ cũng mềm như thế, mọc ngăn ngắn đằng trước. Cái đầu xinh xinh, vàng nuột và ở dưới bụng, lủn chủn hai cái chân bé tí màu đỏ hồng.</a:t>
            </a:r>
            <a:endParaRPr sz="2000" i="1" dirty="0">
              <a:solidFill>
                <a:schemeClr val="bg1"/>
              </a:solidFill>
              <a:latin typeface="UTM Avo" panose="02040603050506020204" pitchFamily="18"/>
            </a:endParaRPr>
          </a:p>
          <a:p>
            <a:pPr marL="304815" algn="r">
              <a:lnSpc>
                <a:spcPct val="150000"/>
              </a:lnSpc>
              <a:buClr>
                <a:schemeClr val="dk1"/>
              </a:buClr>
              <a:buSzPts val="1100"/>
            </a:pPr>
            <a:r>
              <a:rPr lang="vi-VN" sz="2000" dirty="0">
                <a:solidFill>
                  <a:schemeClr val="bg1"/>
                </a:solidFill>
                <a:latin typeface="UTM Avo" panose="02040603050506020204" pitchFamily="18"/>
              </a:rPr>
              <a:t>TÔ HOÀI, </a:t>
            </a:r>
            <a:r>
              <a:rPr lang="vi-VN" sz="2000" i="1" dirty="0">
                <a:solidFill>
                  <a:schemeClr val="bg1"/>
                </a:solidFill>
                <a:latin typeface="UTM Avo" panose="02040603050506020204" pitchFamily="18"/>
              </a:rPr>
              <a:t>Đàn ngan mới nở</a:t>
            </a:r>
            <a:endParaRPr sz="2000" b="1" dirty="0">
              <a:solidFill>
                <a:schemeClr val="bg1"/>
              </a:solidFill>
              <a:latin typeface="UTM Avo" panose="02040603050506020204" pitchFamily="18"/>
            </a:endParaRPr>
          </a:p>
        </p:txBody>
      </p:sp>
    </p:spTree>
    <p:extLst>
      <p:ext uri="{BB962C8B-B14F-4D97-AF65-F5344CB8AC3E}">
        <p14:creationId xmlns:p14="http://schemas.microsoft.com/office/powerpoint/2010/main" val="405261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149;p7">
            <a:extLst>
              <a:ext uri="{FF2B5EF4-FFF2-40B4-BE49-F238E27FC236}">
                <a16:creationId xmlns:a16="http://schemas.microsoft.com/office/drawing/2014/main" id="{D356BADC-D5BA-0AE9-F1D7-D075F0080D29}"/>
              </a:ext>
            </a:extLst>
          </p:cNvPr>
          <p:cNvSpPr/>
          <p:nvPr/>
        </p:nvSpPr>
        <p:spPr>
          <a:xfrm>
            <a:off x="785929" y="2273300"/>
            <a:ext cx="7049971" cy="1841500"/>
          </a:xfrm>
          <a:prstGeom prst="roundRect">
            <a:avLst>
              <a:gd name="adj" fmla="val 5528"/>
            </a:avLst>
          </a:prstGeom>
          <a:solidFill>
            <a:schemeClr val="lt1"/>
          </a:solidFill>
          <a:ln w="25400" cap="flat" cmpd="sng">
            <a:solidFill>
              <a:srgbClr val="5B96A9"/>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2200" b="1" dirty="0">
                <a:solidFill>
                  <a:schemeClr val="bg1"/>
                </a:solidFill>
                <a:latin typeface="UTM Avo" panose="02040603050506020204" pitchFamily="18"/>
              </a:rPr>
              <a:t>Đoạn văn a tả ngoại hình con mèo: </a:t>
            </a:r>
            <a:endParaRPr sz="2200" dirty="0">
              <a:solidFill>
                <a:schemeClr val="bg1"/>
              </a:solidFill>
              <a:latin typeface="UTM Avo" panose="02040603050506020204" pitchFamily="18"/>
            </a:endParaRPr>
          </a:p>
          <a:p>
            <a:pPr algn="just">
              <a:lnSpc>
                <a:spcPct val="150000"/>
              </a:lnSpc>
            </a:pPr>
            <a:r>
              <a:rPr lang="vi-VN" sz="2200" dirty="0">
                <a:solidFill>
                  <a:schemeClr val="bg1"/>
                </a:solidFill>
                <a:latin typeface="UTM Avo" panose="02040603050506020204" pitchFamily="18"/>
              </a:rPr>
              <a:t>Tác giả tả bộ lông, cái đầu, hai tai, đôi mắt, bộ ria, bốn chân, cái đuôi.</a:t>
            </a:r>
            <a:endParaRPr sz="2200" dirty="0">
              <a:solidFill>
                <a:schemeClr val="bg1"/>
              </a:solidFill>
              <a:latin typeface="UTM Avo" panose="02040603050506020204" pitchFamily="18"/>
            </a:endParaRPr>
          </a:p>
        </p:txBody>
      </p:sp>
      <p:sp>
        <p:nvSpPr>
          <p:cNvPr id="6" name="Google Shape;150;p7">
            <a:extLst>
              <a:ext uri="{FF2B5EF4-FFF2-40B4-BE49-F238E27FC236}">
                <a16:creationId xmlns:a16="http://schemas.microsoft.com/office/drawing/2014/main" id="{F78DE054-20CE-5E1F-4B68-1776EBF41FC8}"/>
              </a:ext>
            </a:extLst>
          </p:cNvPr>
          <p:cNvSpPr txBox="1"/>
          <p:nvPr/>
        </p:nvSpPr>
        <p:spPr>
          <a:xfrm>
            <a:off x="1574800" y="1513686"/>
            <a:ext cx="9042400" cy="569360"/>
          </a:xfrm>
          <a:prstGeom prst="rect">
            <a:avLst/>
          </a:prstGeom>
          <a:noFill/>
          <a:ln>
            <a:noFill/>
          </a:ln>
        </p:spPr>
        <p:txBody>
          <a:bodyPr spcFirstLastPara="1" wrap="square" lIns="60950" tIns="30467" rIns="60950" bIns="30467" anchor="t" anchorCtr="0">
            <a:spAutoFit/>
          </a:bodyPr>
          <a:lstStyle/>
          <a:p>
            <a:pPr algn="ctr">
              <a:lnSpc>
                <a:spcPct val="150000"/>
              </a:lnSpc>
            </a:pPr>
            <a:r>
              <a:rPr lang="vi-VN" sz="2200" b="1" dirty="0">
                <a:solidFill>
                  <a:schemeClr val="bg1"/>
                </a:solidFill>
                <a:latin typeface="UTM Avo" panose="02040603050506020204" pitchFamily="18"/>
              </a:rPr>
              <a:t>Câu 1: Tác giả tả những gì về ngoại hình con vật?</a:t>
            </a:r>
            <a:endParaRPr sz="2200" b="1" dirty="0">
              <a:solidFill>
                <a:schemeClr val="bg1"/>
              </a:solidFill>
              <a:latin typeface="UTM Avo" panose="02040603050506020204" pitchFamily="18"/>
            </a:endParaRPr>
          </a:p>
        </p:txBody>
      </p:sp>
      <p:sp>
        <p:nvSpPr>
          <p:cNvPr id="7" name="Google Shape;151;p7">
            <a:extLst>
              <a:ext uri="{FF2B5EF4-FFF2-40B4-BE49-F238E27FC236}">
                <a16:creationId xmlns:a16="http://schemas.microsoft.com/office/drawing/2014/main" id="{1317CBE0-7AEA-87B8-3CD3-4B6EA0473D79}"/>
              </a:ext>
            </a:extLst>
          </p:cNvPr>
          <p:cNvSpPr/>
          <p:nvPr/>
        </p:nvSpPr>
        <p:spPr>
          <a:xfrm>
            <a:off x="785929" y="4643388"/>
            <a:ext cx="7049971" cy="1841500"/>
          </a:xfrm>
          <a:prstGeom prst="roundRect">
            <a:avLst>
              <a:gd name="adj" fmla="val 5528"/>
            </a:avLst>
          </a:prstGeom>
          <a:solidFill>
            <a:schemeClr val="lt1"/>
          </a:solidFill>
          <a:ln w="25400" cap="flat" cmpd="sng">
            <a:solidFill>
              <a:srgbClr val="5B96A9"/>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2200" b="1" dirty="0">
                <a:solidFill>
                  <a:schemeClr val="bg1"/>
                </a:solidFill>
                <a:latin typeface="UTM Avo" panose="02040603050506020204" pitchFamily="18"/>
              </a:rPr>
              <a:t>Đoạn văn b tả ngoại hình những con ngan nhỏ: </a:t>
            </a:r>
            <a:endParaRPr sz="2200" dirty="0">
              <a:solidFill>
                <a:schemeClr val="bg1"/>
              </a:solidFill>
              <a:latin typeface="UTM Avo" panose="02040603050506020204" pitchFamily="18"/>
            </a:endParaRPr>
          </a:p>
          <a:p>
            <a:pPr algn="just">
              <a:lnSpc>
                <a:spcPct val="150000"/>
              </a:lnSpc>
            </a:pPr>
            <a:r>
              <a:rPr lang="vi-VN" sz="2200" dirty="0">
                <a:solidFill>
                  <a:schemeClr val="bg1"/>
                </a:solidFill>
                <a:latin typeface="UTM Avo" panose="02040603050506020204" pitchFamily="18"/>
              </a:rPr>
              <a:t>Tác giả tả bộ lông, đôi mắt, cái mỏ, cái đầu, hai cái chân.</a:t>
            </a:r>
            <a:endParaRPr sz="2200" dirty="0">
              <a:solidFill>
                <a:schemeClr val="bg1"/>
              </a:solidFill>
              <a:latin typeface="UTM Avo" panose="02040603050506020204" pitchFamily="18"/>
            </a:endParaRPr>
          </a:p>
        </p:txBody>
      </p:sp>
      <p:pic>
        <p:nvPicPr>
          <p:cNvPr id="8" name="Google Shape;152;p7" descr="Mèo con – Wikipedia tiếng Việt">
            <a:extLst>
              <a:ext uri="{FF2B5EF4-FFF2-40B4-BE49-F238E27FC236}">
                <a16:creationId xmlns:a16="http://schemas.microsoft.com/office/drawing/2014/main" id="{0603E999-D222-EACA-E91F-F32422D8FE93}"/>
              </a:ext>
            </a:extLst>
          </p:cNvPr>
          <p:cNvPicPr preferRelativeResize="0">
            <a:picLocks noChangeAspect="1"/>
          </p:cNvPicPr>
          <p:nvPr/>
        </p:nvPicPr>
        <p:blipFill rotWithShape="1">
          <a:blip r:embed="rId3">
            <a:alphaModFix/>
          </a:blip>
          <a:srcRect/>
          <a:stretch/>
        </p:blipFill>
        <p:spPr>
          <a:xfrm>
            <a:off x="8311358" y="2197346"/>
            <a:ext cx="2978943" cy="199340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9" name="Google Shape;153;p7" descr="Ngan giống: Giá bán và chỗ mua uy tín | Farmvina Nông Nghiệp">
            <a:extLst>
              <a:ext uri="{FF2B5EF4-FFF2-40B4-BE49-F238E27FC236}">
                <a16:creationId xmlns:a16="http://schemas.microsoft.com/office/drawing/2014/main" id="{6C89B3D0-C3D3-200C-C9A0-41DAF02E3D09}"/>
              </a:ext>
            </a:extLst>
          </p:cNvPr>
          <p:cNvPicPr preferRelativeResize="0">
            <a:picLocks noChangeAspect="1"/>
          </p:cNvPicPr>
          <p:nvPr/>
        </p:nvPicPr>
        <p:blipFill rotWithShape="1">
          <a:blip r:embed="rId4">
            <a:alphaModFix/>
          </a:blip>
          <a:srcRect l="18968" r="4309"/>
          <a:stretch/>
        </p:blipFill>
        <p:spPr>
          <a:xfrm>
            <a:off x="8311358" y="4598099"/>
            <a:ext cx="2978942" cy="192094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386870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60;p8">
            <a:extLst>
              <a:ext uri="{FF2B5EF4-FFF2-40B4-BE49-F238E27FC236}">
                <a16:creationId xmlns:a16="http://schemas.microsoft.com/office/drawing/2014/main" id="{221181C1-45C7-CEE9-6813-90FEF4E8BA0D}"/>
              </a:ext>
            </a:extLst>
          </p:cNvPr>
          <p:cNvSpPr/>
          <p:nvPr/>
        </p:nvSpPr>
        <p:spPr>
          <a:xfrm>
            <a:off x="762000" y="2393435"/>
            <a:ext cx="7151571" cy="1715252"/>
          </a:xfrm>
          <a:prstGeom prst="roundRect">
            <a:avLst>
              <a:gd name="adj" fmla="val 5528"/>
            </a:avLst>
          </a:prstGeom>
          <a:solidFill>
            <a:schemeClr val="lt1"/>
          </a:solidFill>
          <a:ln w="25400" cap="flat" cmpd="sng">
            <a:solidFill>
              <a:srgbClr val="5B96A9"/>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2200" b="1" dirty="0">
                <a:solidFill>
                  <a:schemeClr val="bg1"/>
                </a:solidFill>
                <a:latin typeface="UTM Avo" panose="02040603050506020204" pitchFamily="18"/>
              </a:rPr>
              <a:t>Đoạn văn a tả ngoại hình con mèo: </a:t>
            </a:r>
            <a:endParaRPr sz="2200" dirty="0">
              <a:solidFill>
                <a:schemeClr val="bg1"/>
              </a:solidFill>
              <a:latin typeface="UTM Avo" panose="02040603050506020204" pitchFamily="18"/>
            </a:endParaRPr>
          </a:p>
          <a:p>
            <a:pPr algn="just">
              <a:lnSpc>
                <a:spcPct val="150000"/>
              </a:lnSpc>
            </a:pPr>
            <a:r>
              <a:rPr lang="vi-VN" sz="2200" dirty="0">
                <a:solidFill>
                  <a:schemeClr val="bg1"/>
                </a:solidFill>
                <a:latin typeface="UTM Avo" panose="02040603050506020204" pitchFamily="18"/>
              </a:rPr>
              <a:t>Từ khái quát đến các chi tiết cụ thể (màu lông, đầu, tai, mắt, ria, chân, đuôi).</a:t>
            </a:r>
            <a:endParaRPr sz="2200" dirty="0">
              <a:solidFill>
                <a:schemeClr val="bg1"/>
              </a:solidFill>
              <a:latin typeface="UTM Avo" panose="02040603050506020204" pitchFamily="18"/>
            </a:endParaRPr>
          </a:p>
        </p:txBody>
      </p:sp>
      <p:sp>
        <p:nvSpPr>
          <p:cNvPr id="5" name="Google Shape;161;p8">
            <a:extLst>
              <a:ext uri="{FF2B5EF4-FFF2-40B4-BE49-F238E27FC236}">
                <a16:creationId xmlns:a16="http://schemas.microsoft.com/office/drawing/2014/main" id="{28F01AD7-C0F5-E615-3783-E46A39B1D0AD}"/>
              </a:ext>
            </a:extLst>
          </p:cNvPr>
          <p:cNvSpPr txBox="1"/>
          <p:nvPr/>
        </p:nvSpPr>
        <p:spPr>
          <a:xfrm>
            <a:off x="2917428" y="1043709"/>
            <a:ext cx="6357144" cy="1077192"/>
          </a:xfrm>
          <a:prstGeom prst="rect">
            <a:avLst/>
          </a:prstGeom>
          <a:noFill/>
          <a:ln>
            <a:noFill/>
          </a:ln>
        </p:spPr>
        <p:txBody>
          <a:bodyPr spcFirstLastPara="1" wrap="square" lIns="60950" tIns="30467" rIns="60950" bIns="30467" anchor="t" anchorCtr="0">
            <a:spAutoFit/>
          </a:bodyPr>
          <a:lstStyle/>
          <a:p>
            <a:pPr algn="ctr">
              <a:lnSpc>
                <a:spcPct val="150000"/>
              </a:lnSpc>
            </a:pPr>
            <a:r>
              <a:rPr lang="vi-VN" sz="2200" b="1" dirty="0">
                <a:solidFill>
                  <a:schemeClr val="bg1"/>
                </a:solidFill>
                <a:latin typeface="UTM Avo" panose="02040603050506020204" pitchFamily="18"/>
              </a:rPr>
              <a:t>Câu 2: Các chi tiết nói trên được miêu tả theo trình tự như thế nào?</a:t>
            </a:r>
            <a:endParaRPr sz="2200" b="1" dirty="0">
              <a:solidFill>
                <a:schemeClr val="bg1"/>
              </a:solidFill>
              <a:latin typeface="UTM Avo" panose="02040603050506020204" pitchFamily="18"/>
            </a:endParaRPr>
          </a:p>
        </p:txBody>
      </p:sp>
      <p:sp>
        <p:nvSpPr>
          <p:cNvPr id="6" name="Google Shape;162;p8">
            <a:extLst>
              <a:ext uri="{FF2B5EF4-FFF2-40B4-BE49-F238E27FC236}">
                <a16:creationId xmlns:a16="http://schemas.microsoft.com/office/drawing/2014/main" id="{DD00FB05-1DC5-4CEC-7315-29A94977BA85}"/>
              </a:ext>
            </a:extLst>
          </p:cNvPr>
          <p:cNvSpPr/>
          <p:nvPr/>
        </p:nvSpPr>
        <p:spPr>
          <a:xfrm>
            <a:off x="762000" y="4807186"/>
            <a:ext cx="7151571" cy="1715253"/>
          </a:xfrm>
          <a:prstGeom prst="roundRect">
            <a:avLst>
              <a:gd name="adj" fmla="val 5528"/>
            </a:avLst>
          </a:prstGeom>
          <a:solidFill>
            <a:schemeClr val="lt1"/>
          </a:solidFill>
          <a:ln w="25400" cap="flat" cmpd="sng">
            <a:solidFill>
              <a:srgbClr val="5B96A9"/>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2200" b="1" dirty="0">
                <a:solidFill>
                  <a:schemeClr val="bg1"/>
                </a:solidFill>
                <a:latin typeface="UTM Avo" panose="02040603050506020204" pitchFamily="18"/>
              </a:rPr>
              <a:t>Đoạn văn b tả ngoại hình những con ngan nhỏ: </a:t>
            </a:r>
            <a:endParaRPr sz="2200" dirty="0">
              <a:solidFill>
                <a:schemeClr val="bg1"/>
              </a:solidFill>
              <a:latin typeface="UTM Avo" panose="02040603050506020204" pitchFamily="18"/>
            </a:endParaRPr>
          </a:p>
          <a:p>
            <a:pPr algn="just">
              <a:lnSpc>
                <a:spcPct val="150000"/>
              </a:lnSpc>
            </a:pPr>
            <a:r>
              <a:rPr lang="vi-VN" sz="2200" dirty="0">
                <a:solidFill>
                  <a:schemeClr val="bg1"/>
                </a:solidFill>
                <a:latin typeface="UTM Avo" panose="02040603050506020204" pitchFamily="18"/>
              </a:rPr>
              <a:t>Từ khái quát đến các chi tiết cụ thể (màu lông, mắt, mỏ, đầu, chân).</a:t>
            </a:r>
            <a:endParaRPr sz="2200" dirty="0">
              <a:solidFill>
                <a:schemeClr val="bg1"/>
              </a:solidFill>
              <a:latin typeface="UTM Avo" panose="02040603050506020204" pitchFamily="18"/>
            </a:endParaRPr>
          </a:p>
        </p:txBody>
      </p:sp>
      <p:pic>
        <p:nvPicPr>
          <p:cNvPr id="7" name="Google Shape;163;p8" descr="Mèo con – Wikipedia tiếng Việt">
            <a:extLst>
              <a:ext uri="{FF2B5EF4-FFF2-40B4-BE49-F238E27FC236}">
                <a16:creationId xmlns:a16="http://schemas.microsoft.com/office/drawing/2014/main" id="{0C209306-BF38-8238-21D9-54D5E449BD18}"/>
              </a:ext>
            </a:extLst>
          </p:cNvPr>
          <p:cNvPicPr preferRelativeResize="0">
            <a:picLocks noChangeAspect="1"/>
          </p:cNvPicPr>
          <p:nvPr/>
        </p:nvPicPr>
        <p:blipFill rotWithShape="1">
          <a:blip r:embed="rId3">
            <a:alphaModFix/>
          </a:blip>
          <a:srcRect/>
          <a:stretch/>
        </p:blipFill>
        <p:spPr>
          <a:xfrm>
            <a:off x="8552657" y="2288350"/>
            <a:ext cx="2877343" cy="192542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8" name="Google Shape;164;p8" descr="Ngan giống: Giá bán và chỗ mua uy tín | Farmvina Nông Nghiệp">
            <a:extLst>
              <a:ext uri="{FF2B5EF4-FFF2-40B4-BE49-F238E27FC236}">
                <a16:creationId xmlns:a16="http://schemas.microsoft.com/office/drawing/2014/main" id="{22732A56-A4B6-8264-27D6-381E08835E12}"/>
              </a:ext>
            </a:extLst>
          </p:cNvPr>
          <p:cNvPicPr preferRelativeResize="0">
            <a:picLocks noChangeAspect="1"/>
          </p:cNvPicPr>
          <p:nvPr/>
        </p:nvPicPr>
        <p:blipFill rotWithShape="1">
          <a:blip r:embed="rId4">
            <a:alphaModFix/>
          </a:blip>
          <a:srcRect l="18968" r="4309"/>
          <a:stretch/>
        </p:blipFill>
        <p:spPr>
          <a:xfrm>
            <a:off x="8552657" y="4737099"/>
            <a:ext cx="2877342" cy="185542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306019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1505</Words>
  <Application>Microsoft Office PowerPoint</Application>
  <PresentationFormat>Widescreen</PresentationFormat>
  <Paragraphs>74</Paragraphs>
  <Slides>21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Calibri</vt:lpstr>
      <vt:lpstr>Arial</vt:lpstr>
      <vt:lpstr>UTM Avo</vt:lpstr>
      <vt:lpstr>Calibri Light</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OnePercent</cp:lastModifiedBy>
  <cp:revision>38</cp:revision>
  <dcterms:created xsi:type="dcterms:W3CDTF">2023-10-19T01:39:18Z</dcterms:created>
  <dcterms:modified xsi:type="dcterms:W3CDTF">2024-01-10T04:14:51Z</dcterms:modified>
</cp:coreProperties>
</file>