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7"/>
  </p:notesMasterIdLst>
  <p:handoutMasterIdLst>
    <p:handoutMasterId r:id="rId18"/>
  </p:handoutMasterIdLst>
  <p:sldIdLst>
    <p:sldId id="289" r:id="rId3"/>
    <p:sldId id="266" r:id="rId4"/>
    <p:sldId id="265" r:id="rId5"/>
    <p:sldId id="277" r:id="rId6"/>
    <p:sldId id="285" r:id="rId7"/>
    <p:sldId id="286" r:id="rId8"/>
    <p:sldId id="278" r:id="rId9"/>
    <p:sldId id="284" r:id="rId10"/>
    <p:sldId id="287" r:id="rId11"/>
    <p:sldId id="279" r:id="rId12"/>
    <p:sldId id="280" r:id="rId13"/>
    <p:sldId id="281" r:id="rId14"/>
    <p:sldId id="272" r:id="rId15"/>
    <p:sldId id="29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0231" autoAdjust="0"/>
  </p:normalViewPr>
  <p:slideViewPr>
    <p:cSldViewPr>
      <p:cViewPr varScale="1">
        <p:scale>
          <a:sx n="97" d="100"/>
          <a:sy n="97" d="100"/>
        </p:scale>
        <p:origin x="-944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0490C-8810-400C-B39B-EF7F07CB3AFA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0AD86-0FDD-45C5-8A3B-50644C147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531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F41C6-1C5E-46E6-ACB2-582B16A315E4}" type="datetimeFigureOut">
              <a:rPr lang="vi-VN" smtClean="0"/>
              <a:t>23/10/2023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BCE09-FC37-4AE5-B865-19B560BF7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74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CE09-FC37-4AE5-B865-19B560BF71DF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829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AF681-2D79-49A8-B418-CCFB3CC4C29D}" type="slidenum">
              <a:rPr lang="vi-VN" smtClean="0">
                <a:solidFill>
                  <a:prstClr val="black"/>
                </a:solidFill>
              </a:rPr>
              <a:pPr/>
              <a:t>2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0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9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58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13B59-5F91-4703-A969-0475FA7E3B6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83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79861-3CB1-46BF-9C23-6C8175FFA49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2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2CEE2-B6CD-43A0-885C-43EE0024DD9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62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D8ED1-A6F3-4093-9B4B-B6FE213521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15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5D4D4-2456-45DB-8E77-72CEFDC8C7A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04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D8BF3-8C30-4137-B3D3-5E75A6C0CE2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14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8A937-000F-455D-9511-D31C375D1FD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09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9AD97-90E4-4B56-A5FE-8CAFFDFDB7D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70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1A2F5-16BB-4BEE-B370-C626F3E12E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09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820D5-1D4F-4AE8-945B-3B1832F8DE4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24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76EB0-EB3C-4176-B02A-823218DCF1F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9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9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0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7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8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5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28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3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C7E5A5-6A29-4A4C-A3DF-726AA21D8D88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3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3" y="-1107504"/>
            <a:ext cx="9620944" cy="856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684213" y="1844675"/>
            <a:ext cx="7399337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b="1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6600" b="1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6600" b="1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600" b="1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2260600" y="3592513"/>
            <a:ext cx="4676775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600" b="1" kern="1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 THỊ TỴ</a:t>
            </a:r>
            <a:endParaRPr lang="en-US" sz="3600" b="1" kern="10" dirty="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WordArt 8"/>
          <p:cNvSpPr>
            <a:spLocks noChangeArrowheads="1" noChangeShapeType="1" noTextEdit="1"/>
          </p:cNvSpPr>
          <p:nvPr/>
        </p:nvSpPr>
        <p:spPr bwMode="auto">
          <a:xfrm>
            <a:off x="304800" y="5334000"/>
            <a:ext cx="7391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Rectangle -10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5" name="WordArt 16"/>
          <p:cNvSpPr>
            <a:spLocks noChangeArrowheads="1" noChangeShapeType="1" noTextEdit="1"/>
          </p:cNvSpPr>
          <p:nvPr/>
        </p:nvSpPr>
        <p:spPr bwMode="auto">
          <a:xfrm>
            <a:off x="1835150" y="0"/>
            <a:ext cx="6248400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FF66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</a:t>
            </a:r>
            <a:r>
              <a:rPr lang="en-US" sz="3200" b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FF66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TAM KỲ</a:t>
            </a:r>
            <a:endParaRPr lang="en-US" sz="3200" b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66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62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dirty="0" err="1"/>
              <a:t>Hoạt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r>
              <a:rPr lang="en-US" sz="2800" b="1" dirty="0"/>
              <a:t> </a:t>
            </a:r>
            <a:r>
              <a:rPr lang="en-US" sz="2800" b="1" dirty="0" smtClean="0"/>
              <a:t>3.Luyện </a:t>
            </a:r>
            <a:r>
              <a:rPr lang="en-US" sz="2800" b="1" dirty="0" err="1"/>
              <a:t>tập</a:t>
            </a:r>
            <a:r>
              <a:rPr lang="en-US" sz="2800" b="1" dirty="0"/>
              <a:t> - </a:t>
            </a:r>
            <a:r>
              <a:rPr lang="en-US" sz="2800" b="1" dirty="0" err="1"/>
              <a:t>sáng</a:t>
            </a:r>
            <a:r>
              <a:rPr lang="en-US" sz="2800" b="1" dirty="0"/>
              <a:t> </a:t>
            </a:r>
            <a:r>
              <a:rPr lang="en-US" sz="2800" b="1" dirty="0" err="1" smtClean="0"/>
              <a:t>tạo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i="1" dirty="0"/>
              <a:t>+ </a:t>
            </a:r>
            <a:r>
              <a:rPr lang="en-US" sz="2800" b="1" i="1" dirty="0" err="1"/>
              <a:t>Vẽ</a:t>
            </a:r>
            <a:r>
              <a:rPr lang="en-US" sz="2800" b="1" i="1" dirty="0"/>
              <a:t> </a:t>
            </a:r>
            <a:r>
              <a:rPr lang="en-US" sz="2800" b="1" i="1" dirty="0" err="1"/>
              <a:t>một</a:t>
            </a:r>
            <a:r>
              <a:rPr lang="en-US" sz="2800" b="1" i="1" dirty="0"/>
              <a:t> </a:t>
            </a:r>
            <a:r>
              <a:rPr lang="en-US" sz="2800" b="1" i="1" dirty="0" err="1"/>
              <a:t>hình</a:t>
            </a:r>
            <a:r>
              <a:rPr lang="en-US" sz="2800" b="1" i="1" dirty="0"/>
              <a:t> </a:t>
            </a:r>
            <a:r>
              <a:rPr lang="en-US" sz="2800" b="1" i="1" dirty="0" err="1"/>
              <a:t>theo</a:t>
            </a:r>
            <a:r>
              <a:rPr lang="en-US" sz="2800" b="1" i="1" dirty="0"/>
              <a:t> ý </a:t>
            </a:r>
            <a:r>
              <a:rPr lang="en-US" sz="2800" b="1" i="1" dirty="0" err="1"/>
              <a:t>thích</a:t>
            </a:r>
            <a:r>
              <a:rPr lang="en-US" sz="2800" b="1" i="1" dirty="0"/>
              <a:t>.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- HS </a:t>
            </a:r>
            <a:r>
              <a:rPr lang="en-US" sz="2800" dirty="0" err="1"/>
              <a:t>Lựa</a:t>
            </a:r>
            <a:r>
              <a:rPr lang="en-US" sz="2800" dirty="0"/>
              <a:t>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ý </a:t>
            </a:r>
            <a:r>
              <a:rPr lang="en-US" sz="2800" dirty="0" err="1"/>
              <a:t>thích</a:t>
            </a:r>
            <a:r>
              <a:rPr lang="en-US" sz="2800" dirty="0"/>
              <a:t>, chia </a:t>
            </a:r>
            <a:r>
              <a:rPr lang="en-US" sz="2800" dirty="0" err="1"/>
              <a:t>sẻ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 </a:t>
            </a:r>
          </a:p>
          <a:p>
            <a:r>
              <a:rPr lang="en-US" sz="2800" i="1" dirty="0"/>
              <a:t>- </a:t>
            </a:r>
            <a:r>
              <a:rPr lang="en-US" sz="2800" dirty="0" err="1"/>
              <a:t>Làm</a:t>
            </a:r>
            <a:r>
              <a:rPr lang="en-US" sz="2800" dirty="0"/>
              <a:t> BT2 (T5 SBT)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7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dirty="0" err="1"/>
              <a:t>Hoạt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r>
              <a:rPr lang="en-US" sz="2800" b="1" dirty="0"/>
              <a:t> 4. </a:t>
            </a:r>
            <a:r>
              <a:rPr lang="en-US" sz="2800" b="1" dirty="0" err="1" smtClean="0"/>
              <a:t>Phân</a:t>
            </a:r>
            <a:r>
              <a:rPr lang="en-US" sz="2800" b="1" dirty="0" smtClean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- </a:t>
            </a:r>
            <a:r>
              <a:rPr lang="en-US" sz="2800" b="1" dirty="0" err="1"/>
              <a:t>đánh</a:t>
            </a:r>
            <a:r>
              <a:rPr lang="en-US" sz="2800" b="1" dirty="0"/>
              <a:t> </a:t>
            </a:r>
            <a:r>
              <a:rPr lang="en-US" sz="2800" b="1" dirty="0" err="1" smtClean="0"/>
              <a:t>giá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i="1" dirty="0"/>
              <a:t>+ </a:t>
            </a:r>
            <a:r>
              <a:rPr lang="en-US" sz="2800" b="1" i="1" dirty="0" err="1"/>
              <a:t>Trưng</a:t>
            </a:r>
            <a:r>
              <a:rPr lang="en-US" sz="2800" b="1" i="1" dirty="0"/>
              <a:t> </a:t>
            </a:r>
            <a:r>
              <a:rPr lang="en-US" sz="2800" b="1" i="1" dirty="0" err="1"/>
              <a:t>bày</a:t>
            </a:r>
            <a:r>
              <a:rPr lang="en-US" sz="2800" b="1" i="1" dirty="0"/>
              <a:t> </a:t>
            </a:r>
            <a:r>
              <a:rPr lang="en-US" sz="2800" b="1" i="1" dirty="0" err="1"/>
              <a:t>và</a:t>
            </a:r>
            <a:r>
              <a:rPr lang="en-US" sz="2800" b="1" i="1" dirty="0"/>
              <a:t> chia </a:t>
            </a:r>
            <a:r>
              <a:rPr lang="en-US" sz="2800" b="1" i="1" dirty="0" err="1"/>
              <a:t>sẻ</a:t>
            </a:r>
            <a:r>
              <a:rPr lang="en-US" sz="2800" b="1" i="1" dirty="0"/>
              <a:t>.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Dành</a:t>
            </a:r>
            <a:r>
              <a:rPr lang="en-US" sz="2800" dirty="0"/>
              <a:t> </a:t>
            </a: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gian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HS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nốt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chưa</a:t>
            </a:r>
            <a:r>
              <a:rPr lang="en-US" sz="2800" dirty="0"/>
              <a:t> </a:t>
            </a:r>
            <a:r>
              <a:rPr lang="en-US" sz="2800" dirty="0" err="1"/>
              <a:t>xong</a:t>
            </a:r>
            <a:r>
              <a:rPr lang="en-US" sz="2800" dirty="0"/>
              <a:t>. 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Hướng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HS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trưng</a:t>
            </a:r>
            <a:r>
              <a:rPr lang="en-US" sz="2800" dirty="0"/>
              <a:t> </a:t>
            </a:r>
            <a:r>
              <a:rPr lang="en-US" sz="2800" dirty="0" err="1"/>
              <a:t>bày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.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Khuyến</a:t>
            </a:r>
            <a:r>
              <a:rPr lang="en-US" sz="2800" dirty="0"/>
              <a:t> </a:t>
            </a:r>
            <a:r>
              <a:rPr lang="en-US" sz="2800" dirty="0" err="1"/>
              <a:t>khích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HS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bày</a:t>
            </a:r>
            <a:r>
              <a:rPr lang="en-US" sz="2800" dirty="0"/>
              <a:t> </a:t>
            </a:r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8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smtClean="0"/>
              <a:t>5.Vận </a:t>
            </a:r>
            <a:r>
              <a:rPr lang="en-US" sz="3200" b="1" dirty="0" err="1"/>
              <a:t>dụng</a:t>
            </a:r>
            <a:r>
              <a:rPr lang="en-US" sz="3200" b="1" dirty="0"/>
              <a:t>- </a:t>
            </a:r>
            <a:r>
              <a:rPr lang="en-US" sz="3200" b="1" dirty="0" err="1"/>
              <a:t>phát</a:t>
            </a:r>
            <a:r>
              <a:rPr lang="en-US" sz="3200" b="1" dirty="0"/>
              <a:t> </a:t>
            </a:r>
            <a:r>
              <a:rPr lang="en-US" sz="3200" b="1" dirty="0" err="1" smtClean="0"/>
              <a:t>triển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i="1" dirty="0"/>
              <a:t>+ </a:t>
            </a:r>
            <a:r>
              <a:rPr lang="en-US" sz="3200" b="1" i="1" dirty="0" err="1"/>
              <a:t>Khám</a:t>
            </a:r>
            <a:r>
              <a:rPr lang="en-US" sz="3200" b="1" i="1" dirty="0"/>
              <a:t> </a:t>
            </a:r>
            <a:r>
              <a:rPr lang="en-US" sz="3200" b="1" i="1" dirty="0" err="1"/>
              <a:t>phá</a:t>
            </a:r>
            <a:r>
              <a:rPr lang="en-US" sz="3200" b="1" i="1" dirty="0"/>
              <a:t> </a:t>
            </a:r>
            <a:r>
              <a:rPr lang="en-US" sz="3200" b="1" i="1" dirty="0" err="1"/>
              <a:t>thêm</a:t>
            </a:r>
            <a:r>
              <a:rPr lang="en-US" sz="3200" b="1" i="1" dirty="0"/>
              <a:t> </a:t>
            </a:r>
            <a:r>
              <a:rPr lang="en-US" sz="3200" b="1" i="1" dirty="0" err="1"/>
              <a:t>hình</a:t>
            </a:r>
            <a:r>
              <a:rPr lang="en-US" sz="3200" b="1" i="1" dirty="0"/>
              <a:t> </a:t>
            </a:r>
            <a:r>
              <a:rPr lang="en-US" sz="3200" b="1" i="1" dirty="0" err="1"/>
              <a:t>ảnh</a:t>
            </a:r>
            <a:r>
              <a:rPr lang="en-US" sz="3200" b="1" i="1" dirty="0"/>
              <a:t> MT </a:t>
            </a:r>
            <a:r>
              <a:rPr lang="en-US" sz="3200" b="1" i="1" dirty="0" err="1"/>
              <a:t>quanh</a:t>
            </a:r>
            <a:r>
              <a:rPr lang="en-US" sz="3200" b="1" i="1" dirty="0"/>
              <a:t> ta.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Khuyến</a:t>
            </a:r>
            <a:r>
              <a:rPr lang="en-US" sz="2800" dirty="0"/>
              <a:t> </a:t>
            </a:r>
            <a:r>
              <a:rPr lang="en-US" sz="2800" dirty="0" err="1"/>
              <a:t>khích</a:t>
            </a:r>
            <a:r>
              <a:rPr lang="en-US" sz="2800" dirty="0"/>
              <a:t> HS: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hiểu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, </a:t>
            </a: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MT </a:t>
            </a: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quanh</a:t>
            </a:r>
            <a:r>
              <a:rPr lang="en-US" sz="2800" dirty="0"/>
              <a:t>,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, </a:t>
            </a: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quanh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. </a:t>
            </a:r>
          </a:p>
          <a:p>
            <a:r>
              <a:rPr lang="en-US" b="1" dirty="0"/>
              <a:t> </a:t>
            </a:r>
            <a:r>
              <a:rPr lang="en-US" sz="2800" dirty="0"/>
              <a:t>- </a:t>
            </a:r>
            <a:r>
              <a:rPr lang="en-US" sz="2800" dirty="0" err="1"/>
              <a:t>Có</a:t>
            </a:r>
            <a:r>
              <a:rPr lang="en-US" sz="2800" dirty="0"/>
              <a:t> ý </a:t>
            </a:r>
            <a:r>
              <a:rPr lang="en-US" sz="2800" dirty="0" err="1"/>
              <a:t>tưởng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vận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KT- KN,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tế</a:t>
            </a:r>
            <a:r>
              <a:rPr lang="en-US" sz="2800" dirty="0"/>
              <a:t>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chủ</a:t>
            </a:r>
            <a:r>
              <a:rPr lang="en-US" sz="2800" dirty="0"/>
              <a:t> </a:t>
            </a:r>
            <a:r>
              <a:rPr lang="en-US" sz="2800" dirty="0" err="1"/>
              <a:t>đề</a:t>
            </a:r>
            <a:r>
              <a:rPr lang="en-US" sz="2800" dirty="0"/>
              <a:t> </a:t>
            </a:r>
            <a:r>
              <a:rPr lang="en-US" sz="2800" dirty="0" err="1"/>
              <a:t>tiếp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7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EABB9A3-8269-4924-BFBE-603AED62B6C8}"/>
              </a:ext>
            </a:extLst>
          </p:cNvPr>
          <p:cNvSpPr txBox="1"/>
          <p:nvPr/>
        </p:nvSpPr>
        <p:spPr>
          <a:xfrm>
            <a:off x="152400" y="1752600"/>
            <a:ext cx="9067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5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5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5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5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5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5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5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5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5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5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5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5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5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5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5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5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35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35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5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5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5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5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5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5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500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5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599"/>
            <a:ext cx="8636000" cy="647700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85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219200" y="228600"/>
            <a:ext cx="6705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MĨ THUẬT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571500" y="2438400"/>
            <a:ext cx="8001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I. Mục tiêu chung: (Học sinh cần đạt sau chủ đề)</a:t>
            </a:r>
          </a:p>
          <a:p>
            <a:r>
              <a:rPr lang="vi-VN" dirty="0"/>
              <a:t> + Nhận biết được Mĩ thuật có ở quanh ta, biết sử dụng các vật liệu và sử dụng các vật liệu và dụng cụ của môn học.</a:t>
            </a:r>
          </a:p>
          <a:p>
            <a:r>
              <a:rPr lang="vi-VN" dirty="0"/>
              <a:t>- Kiến thức: Nhận biết được mĩ thuật có ở mọi nơi trong cuộc sống. </a:t>
            </a:r>
          </a:p>
          <a:p>
            <a:r>
              <a:rPr lang="vi-VN" dirty="0"/>
              <a:t>- Năng lực: - Vẽ được một hình theo ý thích. </a:t>
            </a:r>
          </a:p>
          <a:p>
            <a:r>
              <a:rPr lang="vi-VN" dirty="0"/>
              <a:t>                    - Bước đầu làm quen với cách tự dán bài và biết tự giới thiệu bài. </a:t>
            </a:r>
          </a:p>
          <a:p>
            <a:r>
              <a:rPr lang="vi-VN" dirty="0"/>
              <a:t>                    - Biết trao đổi với bạn về sản phẩm đã hoàn thành. </a:t>
            </a:r>
          </a:p>
          <a:p>
            <a:r>
              <a:rPr lang="vi-VN" dirty="0"/>
              <a:t>- Phẩm chất: Chỉ ra được nét đẹp và các hình thức mĩ thuật có ở xung quanh.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2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686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1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: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</a:rPr>
              <a:t>Mĩ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</a:rPr>
              <a:t>thuật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/>
              </a:rPr>
              <a:t>quanh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</a:rPr>
              <a:t> ta </a:t>
            </a:r>
            <a:r>
              <a:rPr lang="vi-VN" sz="2800" b="1" i="1" dirty="0">
                <a:solidFill>
                  <a:srgbClr val="FF0000"/>
                </a:solidFill>
                <a:latin typeface="Times New Roman"/>
              </a:rPr>
              <a:t>(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</a:rPr>
              <a:t>2</a:t>
            </a:r>
            <a:r>
              <a:rPr lang="vi-VN" sz="2800" b="1" i="1" dirty="0">
                <a:solidFill>
                  <a:srgbClr val="FF0000"/>
                </a:solidFill>
                <a:latin typeface="Times New Roman"/>
              </a:rPr>
              <a:t> tiết)</a:t>
            </a:r>
          </a:p>
          <a:p>
            <a:pPr algn="just"/>
            <a:r>
              <a:rPr lang="vi-VN" sz="2800" b="1" i="1" u="sng" dirty="0">
                <a:solidFill>
                  <a:prstClr val="black"/>
                </a:solidFill>
                <a:latin typeface="Times New Roman"/>
              </a:rPr>
              <a:t>Tiết 1: </a:t>
            </a:r>
            <a:endParaRPr lang="en-US" sz="2800" b="1" i="1" u="sng" dirty="0">
              <a:solidFill>
                <a:prstClr val="black"/>
              </a:solidFill>
              <a:latin typeface="Times New Roman"/>
            </a:endParaRPr>
          </a:p>
          <a:p>
            <a:pPr algn="just"/>
            <a:r>
              <a:rPr lang="en-US" sz="2400" b="1" i="1" dirty="0">
                <a:solidFill>
                  <a:srgbClr val="0070C0"/>
                </a:solidFill>
                <a:latin typeface="Times New Roman"/>
              </a:rPr>
              <a:t>+</a:t>
            </a:r>
            <a:r>
              <a:rPr lang="en-US" sz="2400" b="1" i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</a:rPr>
              <a:t>Khám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</a:rPr>
              <a:t>phá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.</a:t>
            </a:r>
          </a:p>
          <a:p>
            <a:pPr algn="just"/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- HS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cần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đạt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: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Nhận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biết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và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kể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tên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được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một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số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đồ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dùng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và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vật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liệu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học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mĩ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thuật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. </a:t>
            </a:r>
            <a:endParaRPr lang="vi-VN" sz="2400" dirty="0">
              <a:solidFill>
                <a:schemeClr val="accent6">
                  <a:lumMod val="50000"/>
                </a:schemeClr>
              </a:solidFill>
              <a:latin typeface="Times New Roman"/>
            </a:endParaRPr>
          </a:p>
          <a:p>
            <a:pPr algn="just"/>
            <a:r>
              <a:rPr lang="en-US" sz="2400" b="1" i="1" dirty="0">
                <a:solidFill>
                  <a:srgbClr val="0070C0"/>
                </a:solidFill>
                <a:latin typeface="Times New Roman"/>
              </a:rPr>
              <a:t>+</a:t>
            </a:r>
            <a:r>
              <a:rPr lang="en-US" sz="2400" b="1" i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</a:rPr>
              <a:t>Kiến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</a:rPr>
              <a:t>tạo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</a:rPr>
              <a:t>kiến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</a:rPr>
              <a:t>thức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–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</a:rPr>
              <a:t>kĩ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</a:rPr>
              <a:t>năng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.</a:t>
            </a:r>
          </a:p>
          <a:p>
            <a:pPr algn="just"/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- HS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cần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đạt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: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Nhận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biết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được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vẻ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đẹp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và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các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hình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thức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mĩ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thuật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trong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cuộc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sống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xung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quanh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.</a:t>
            </a:r>
          </a:p>
          <a:p>
            <a:pPr algn="just"/>
            <a:r>
              <a:rPr lang="en-US" sz="2400" b="1" i="1" dirty="0">
                <a:solidFill>
                  <a:srgbClr val="0070C0"/>
                </a:solidFill>
                <a:latin typeface="Times New Roman"/>
              </a:rPr>
              <a:t>+</a:t>
            </a:r>
            <a:r>
              <a:rPr lang="en-US" sz="2400" b="1" i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</a:rPr>
              <a:t>Luyện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</a:rPr>
              <a:t>tập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</a:rPr>
              <a:t>sáng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</a:rPr>
              <a:t>tạo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.</a:t>
            </a:r>
          </a:p>
          <a:p>
            <a:pPr algn="just"/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- HS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cần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đạt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: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Biết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cách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sử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dụng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bút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màu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để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vẽ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được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một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hình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bất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kì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.</a:t>
            </a:r>
            <a:endParaRPr lang="en-US" sz="2400" b="1" i="1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158F4C1-4C4C-44D9-8338-753395637D3C}"/>
              </a:ext>
            </a:extLst>
          </p:cNvPr>
          <p:cNvSpPr txBox="1"/>
          <p:nvPr/>
        </p:nvSpPr>
        <p:spPr>
          <a:xfrm>
            <a:off x="304800" y="4335720"/>
            <a:ext cx="853440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Tiết 2:</a:t>
            </a:r>
            <a:endParaRPr kumimoji="0" lang="en-US" sz="2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+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giá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- HS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cần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đạt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chia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+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phát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triển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- HS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cần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đạt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quan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phẩm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thuật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quanh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0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b="1" dirty="0" err="1"/>
              <a:t>Hoạt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 1.</a:t>
            </a:r>
            <a:r>
              <a:rPr lang="en-US" sz="2400" i="1" dirty="0"/>
              <a:t> </a:t>
            </a:r>
            <a:r>
              <a:rPr lang="en-US" sz="2400" b="1" dirty="0" err="1"/>
              <a:t>Khám</a:t>
            </a:r>
            <a:r>
              <a:rPr lang="en-US" sz="2400" b="1" dirty="0"/>
              <a:t> </a:t>
            </a:r>
            <a:r>
              <a:rPr lang="en-US" sz="2400" b="1" dirty="0" err="1"/>
              <a:t>phá</a:t>
            </a:r>
            <a:r>
              <a:rPr lang="en-US" sz="2400" dirty="0"/>
              <a:t>. </a:t>
            </a:r>
            <a:br>
              <a:rPr lang="en-US" sz="2400" dirty="0"/>
            </a:br>
            <a:r>
              <a:rPr lang="en-US" sz="2400" b="1" i="1" dirty="0"/>
              <a:t>+ </a:t>
            </a:r>
            <a:r>
              <a:rPr lang="en-US" sz="2400" b="1" i="1" dirty="0" err="1"/>
              <a:t>Kể</a:t>
            </a:r>
            <a:r>
              <a:rPr lang="en-US" sz="2400" b="1" i="1" dirty="0"/>
              <a:t> </a:t>
            </a:r>
            <a:r>
              <a:rPr lang="en-US" sz="2400" b="1" i="1" dirty="0" err="1"/>
              <a:t>tên</a:t>
            </a:r>
            <a:r>
              <a:rPr lang="en-US" sz="2400" b="1" i="1" dirty="0"/>
              <a:t> </a:t>
            </a:r>
            <a:r>
              <a:rPr lang="en-US" sz="2400" b="1" i="1" dirty="0" err="1"/>
              <a:t>các</a:t>
            </a:r>
            <a:r>
              <a:rPr lang="en-US" sz="2400" b="1" i="1" dirty="0"/>
              <a:t> </a:t>
            </a:r>
            <a:r>
              <a:rPr lang="en-US" sz="2400" b="1" i="1" dirty="0" err="1"/>
              <a:t>đồ</a:t>
            </a:r>
            <a:r>
              <a:rPr lang="en-US" sz="2400" b="1" i="1" dirty="0"/>
              <a:t> </a:t>
            </a:r>
            <a:r>
              <a:rPr lang="en-US" sz="2400" b="1" i="1" dirty="0" err="1"/>
              <a:t>dùng</a:t>
            </a:r>
            <a:r>
              <a:rPr lang="en-US" sz="2400" b="1" i="1" dirty="0"/>
              <a:t> </a:t>
            </a:r>
            <a:r>
              <a:rPr lang="en-US" sz="2400" b="1" i="1" dirty="0" err="1"/>
              <a:t>Mĩ</a:t>
            </a:r>
            <a:r>
              <a:rPr lang="en-US" sz="2400" b="1" i="1" dirty="0"/>
              <a:t> </a:t>
            </a:r>
            <a:r>
              <a:rPr lang="en-US" sz="2400" b="1" i="1" dirty="0" err="1"/>
              <a:t>thuật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 dirty="0"/>
              <a:t>*</a:t>
            </a:r>
            <a:r>
              <a:rPr lang="en-US" sz="2400" i="1" dirty="0" err="1"/>
              <a:t>Khởi</a:t>
            </a:r>
            <a:r>
              <a:rPr lang="en-US" sz="2400" i="1" dirty="0"/>
              <a:t> </a:t>
            </a:r>
            <a:r>
              <a:rPr lang="en-US" sz="2400" i="1" dirty="0" err="1"/>
              <a:t>động</a:t>
            </a:r>
            <a:r>
              <a:rPr lang="en-US" sz="2400" i="1" dirty="0"/>
              <a:t>:</a:t>
            </a:r>
            <a:r>
              <a:rPr lang="en-US" sz="2400" dirty="0"/>
              <a:t> GV </a:t>
            </a:r>
            <a:r>
              <a:rPr lang="en-US" sz="2400" dirty="0" err="1"/>
              <a:t>giới</a:t>
            </a:r>
            <a:r>
              <a:rPr lang="en-US" sz="2400" dirty="0"/>
              <a:t> </a:t>
            </a:r>
            <a:r>
              <a:rPr lang="en-US" sz="2400" dirty="0" err="1"/>
              <a:t>thiệu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HS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môn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.   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Đặt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gợi</a:t>
            </a:r>
            <a:r>
              <a:rPr lang="en-US" sz="2400" dirty="0"/>
              <a:t> </a:t>
            </a:r>
            <a:r>
              <a:rPr lang="en-US" sz="2400" dirty="0" err="1"/>
              <a:t>mở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ĐD ở SGK,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…?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Giới</a:t>
            </a:r>
            <a:r>
              <a:rPr lang="en-US" sz="2400" dirty="0"/>
              <a:t> </a:t>
            </a:r>
            <a:r>
              <a:rPr lang="en-US" sz="2400" dirty="0" err="1"/>
              <a:t>thiệu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tranh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HS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 smtClean="0"/>
              <a:t>biết</a:t>
            </a:r>
            <a:r>
              <a:rPr lang="en-US" sz="2400" dirty="0" smtClean="0"/>
              <a:t> </a:t>
            </a:r>
            <a:r>
              <a:rPr lang="en-US" sz="2400" dirty="0" err="1"/>
              <a:t>tranh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vừà</a:t>
            </a:r>
            <a:r>
              <a:rPr lang="en-US" sz="2400" dirty="0"/>
              <a:t>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hiểu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- HS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SGK T8,9 </a:t>
            </a:r>
            <a:r>
              <a:rPr lang="en-US" sz="2400" dirty="0" err="1"/>
              <a:t>kể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.  </a:t>
            </a:r>
          </a:p>
          <a:p>
            <a:r>
              <a:rPr lang="en-US" sz="2400" i="1" dirty="0"/>
              <a:t>- </a:t>
            </a:r>
            <a:r>
              <a:rPr lang="en-US" sz="2400" dirty="0" err="1"/>
              <a:t>Kể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mĩ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18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"/>
            <a:ext cx="8991599" cy="67437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781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299"/>
            <a:ext cx="8991600" cy="674370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364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err="1"/>
              <a:t>Hoạt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r>
              <a:rPr lang="en-US" sz="2800" b="1" dirty="0"/>
              <a:t> </a:t>
            </a:r>
            <a:r>
              <a:rPr lang="en-US" sz="2800" b="1" dirty="0" smtClean="0"/>
              <a:t>2.</a:t>
            </a:r>
            <a:r>
              <a:rPr lang="en-US" sz="2800" dirty="0"/>
              <a:t> </a:t>
            </a:r>
            <a:r>
              <a:rPr lang="en-US" sz="2800" b="1" dirty="0" err="1" smtClean="0"/>
              <a:t>Kiến</a:t>
            </a:r>
            <a:r>
              <a:rPr lang="en-US" sz="2800" b="1" dirty="0" smtClean="0"/>
              <a:t> </a:t>
            </a:r>
            <a:r>
              <a:rPr lang="en-US" sz="2800" b="1" dirty="0" err="1"/>
              <a:t>tạo</a:t>
            </a:r>
            <a:r>
              <a:rPr lang="en-US" sz="2800" b="1" dirty="0"/>
              <a:t> </a:t>
            </a:r>
            <a:r>
              <a:rPr lang="en-US" sz="2800" b="1" dirty="0" err="1"/>
              <a:t>kiến</a:t>
            </a:r>
            <a:r>
              <a:rPr lang="en-US" sz="2800" b="1" dirty="0"/>
              <a:t> </a:t>
            </a:r>
            <a:r>
              <a:rPr lang="en-US" sz="2800" b="1" dirty="0" err="1"/>
              <a:t>thức</a:t>
            </a:r>
            <a:r>
              <a:rPr lang="en-US" sz="2800" b="1" dirty="0"/>
              <a:t> - </a:t>
            </a:r>
            <a:r>
              <a:rPr lang="en-US" sz="2800" b="1" dirty="0" err="1"/>
              <a:t>kĩ</a:t>
            </a:r>
            <a:r>
              <a:rPr lang="en-US" sz="2800" b="1" dirty="0"/>
              <a:t> </a:t>
            </a:r>
            <a:r>
              <a:rPr lang="en-US" sz="2800" b="1" dirty="0" err="1"/>
              <a:t>năng</a:t>
            </a:r>
            <a:r>
              <a:rPr lang="en-US" sz="2800" b="1" dirty="0"/>
              <a:t>.  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i="1" dirty="0"/>
              <a:t>+ </a:t>
            </a:r>
            <a:r>
              <a:rPr lang="en-US" sz="2800" b="1" i="1" dirty="0" err="1"/>
              <a:t>Nhận</a:t>
            </a:r>
            <a:r>
              <a:rPr lang="en-US" sz="2800" b="1" i="1" dirty="0"/>
              <a:t> </a:t>
            </a:r>
            <a:r>
              <a:rPr lang="en-US" sz="2800" b="1" i="1" dirty="0" err="1"/>
              <a:t>biết</a:t>
            </a:r>
            <a:r>
              <a:rPr lang="en-US" sz="2800" b="1" i="1" dirty="0"/>
              <a:t> MT </a:t>
            </a:r>
            <a:r>
              <a:rPr lang="en-US" sz="2800" b="1" i="1" dirty="0" err="1"/>
              <a:t>trong</a:t>
            </a:r>
            <a:r>
              <a:rPr lang="en-US" sz="2800" b="1" i="1" dirty="0"/>
              <a:t> </a:t>
            </a:r>
            <a:r>
              <a:rPr lang="en-US" sz="2800" b="1" i="1" dirty="0" err="1"/>
              <a:t>cuộc</a:t>
            </a:r>
            <a:r>
              <a:rPr lang="en-US" sz="2800" b="1" i="1" dirty="0"/>
              <a:t> </a:t>
            </a:r>
            <a:r>
              <a:rPr lang="en-US" sz="2800" b="1" i="1" dirty="0" err="1"/>
              <a:t>sống</a:t>
            </a:r>
            <a:r>
              <a:rPr lang="en-US" sz="2800" b="1" i="1" dirty="0"/>
              <a:t>.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HS</a:t>
            </a:r>
            <a:r>
              <a:rPr lang="en-US" sz="2800" b="1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ngoài</a:t>
            </a:r>
            <a:r>
              <a:rPr lang="en-US" sz="2800" dirty="0"/>
              <a:t> </a:t>
            </a:r>
            <a:r>
              <a:rPr lang="en-US" sz="2800" dirty="0" err="1"/>
              <a:t>thiên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MT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MT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cuộc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. (T8,9 SGK)</a:t>
            </a:r>
            <a:r>
              <a:rPr lang="en-US" sz="2800" b="1" dirty="0"/>
              <a:t> </a:t>
            </a:r>
            <a:endParaRPr lang="en-US" sz="2800" dirty="0"/>
          </a:p>
          <a:p>
            <a:r>
              <a:rPr lang="en-US" sz="2800" dirty="0"/>
              <a:t>+ </a:t>
            </a:r>
            <a:r>
              <a:rPr lang="en-US" sz="2800" dirty="0" err="1"/>
              <a:t>Hỏi</a:t>
            </a:r>
            <a:r>
              <a:rPr lang="en-US" sz="2800" dirty="0"/>
              <a:t> HS: 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vẻ</a:t>
            </a:r>
            <a:r>
              <a:rPr lang="en-US" sz="2800" dirty="0"/>
              <a:t> </a:t>
            </a:r>
            <a:r>
              <a:rPr lang="en-US" sz="2800" dirty="0" err="1"/>
              <a:t>đẹp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? 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do MT </a:t>
            </a:r>
            <a:r>
              <a:rPr lang="en-US" sz="2800" dirty="0" err="1"/>
              <a:t>tạo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? </a:t>
            </a:r>
            <a:endParaRPr lang="en-US" sz="2800" dirty="0" smtClean="0"/>
          </a:p>
          <a:p>
            <a:r>
              <a:rPr lang="en-US" sz="2800" dirty="0" err="1"/>
              <a:t>Làm</a:t>
            </a:r>
            <a:r>
              <a:rPr lang="en-US" sz="2800" dirty="0"/>
              <a:t> BT1 (T4 SBT)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6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762"/>
            <a:ext cx="8686800" cy="651510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0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915400" cy="668655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6258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664</Words>
  <Application>Microsoft Office PowerPoint</Application>
  <PresentationFormat>On-screen Show (4:3)</PresentationFormat>
  <Paragraphs>70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2_Office Theme</vt:lpstr>
      <vt:lpstr>Default Design</vt:lpstr>
      <vt:lpstr>PowerPoint Presentation</vt:lpstr>
      <vt:lpstr>PowerPoint Presentation</vt:lpstr>
      <vt:lpstr>PowerPoint Presentation</vt:lpstr>
      <vt:lpstr>Hoạt động 1. Khám phá.  + Kể tên các đồ dùng Mĩ thuật. </vt:lpstr>
      <vt:lpstr>PowerPoint Presentation</vt:lpstr>
      <vt:lpstr>PowerPoint Presentation</vt:lpstr>
      <vt:lpstr>Hoạt động 2. Kiến tạo kiến thức - kĩ năng.    + Nhận biết MT trong cuộc sống. </vt:lpstr>
      <vt:lpstr>PowerPoint Presentation</vt:lpstr>
      <vt:lpstr>PowerPoint Presentation</vt:lpstr>
      <vt:lpstr>Hoạt động 3.Luyện tập - sáng tạo + Vẽ một hình theo ý thích.  </vt:lpstr>
      <vt:lpstr>Hoạt động 4. Phân tích- đánh giá + Trưng bày và chia sẻ.  </vt:lpstr>
      <vt:lpstr>Hoạt động 5.Vận dụng- phát triển + Khám phá thêm hình ảnh MT quanh ta.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TY</cp:lastModifiedBy>
  <cp:revision>43</cp:revision>
  <cp:lastPrinted>2020-10-18T11:31:19Z</cp:lastPrinted>
  <dcterms:created xsi:type="dcterms:W3CDTF">2006-08-16T00:00:00Z</dcterms:created>
  <dcterms:modified xsi:type="dcterms:W3CDTF">2023-10-23T11:00:49Z</dcterms:modified>
</cp:coreProperties>
</file>